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141"/>
  </p:notesMasterIdLst>
  <p:handoutMasterIdLst>
    <p:handoutMasterId r:id="rId142"/>
  </p:handoutMasterIdLst>
  <p:sldIdLst>
    <p:sldId id="256" r:id="rId5"/>
    <p:sldId id="846" r:id="rId6"/>
    <p:sldId id="847" r:id="rId7"/>
    <p:sldId id="848" r:id="rId8"/>
    <p:sldId id="849" r:id="rId9"/>
    <p:sldId id="850" r:id="rId10"/>
    <p:sldId id="858" r:id="rId11"/>
    <p:sldId id="859" r:id="rId12"/>
    <p:sldId id="860" r:id="rId13"/>
    <p:sldId id="861" r:id="rId14"/>
    <p:sldId id="896" r:id="rId15"/>
    <p:sldId id="862" r:id="rId16"/>
    <p:sldId id="863" r:id="rId17"/>
    <p:sldId id="864" r:id="rId18"/>
    <p:sldId id="865" r:id="rId19"/>
    <p:sldId id="866" r:id="rId20"/>
    <p:sldId id="867" r:id="rId21"/>
    <p:sldId id="868" r:id="rId22"/>
    <p:sldId id="869" r:id="rId23"/>
    <p:sldId id="871" r:id="rId24"/>
    <p:sldId id="870" r:id="rId25"/>
    <p:sldId id="872" r:id="rId26"/>
    <p:sldId id="873" r:id="rId27"/>
    <p:sldId id="874" r:id="rId28"/>
    <p:sldId id="875" r:id="rId29"/>
    <p:sldId id="876" r:id="rId30"/>
    <p:sldId id="877" r:id="rId31"/>
    <p:sldId id="879" r:id="rId32"/>
    <p:sldId id="878" r:id="rId33"/>
    <p:sldId id="881" r:id="rId34"/>
    <p:sldId id="880" r:id="rId35"/>
    <p:sldId id="882" r:id="rId36"/>
    <p:sldId id="883" r:id="rId37"/>
    <p:sldId id="884" r:id="rId38"/>
    <p:sldId id="885" r:id="rId39"/>
    <p:sldId id="886" r:id="rId40"/>
    <p:sldId id="887" r:id="rId41"/>
    <p:sldId id="888" r:id="rId42"/>
    <p:sldId id="889" r:id="rId43"/>
    <p:sldId id="890" r:id="rId44"/>
    <p:sldId id="891" r:id="rId45"/>
    <p:sldId id="892" r:id="rId46"/>
    <p:sldId id="893" r:id="rId47"/>
    <p:sldId id="894" r:id="rId48"/>
    <p:sldId id="895" r:id="rId49"/>
    <p:sldId id="898" r:id="rId50"/>
    <p:sldId id="917" r:id="rId51"/>
    <p:sldId id="897" r:id="rId52"/>
    <p:sldId id="899" r:id="rId53"/>
    <p:sldId id="900" r:id="rId54"/>
    <p:sldId id="901" r:id="rId55"/>
    <p:sldId id="902" r:id="rId56"/>
    <p:sldId id="903" r:id="rId57"/>
    <p:sldId id="904" r:id="rId58"/>
    <p:sldId id="905" r:id="rId59"/>
    <p:sldId id="906" r:id="rId60"/>
    <p:sldId id="907" r:id="rId61"/>
    <p:sldId id="908" r:id="rId62"/>
    <p:sldId id="909" r:id="rId63"/>
    <p:sldId id="910" r:id="rId64"/>
    <p:sldId id="911" r:id="rId65"/>
    <p:sldId id="912" r:id="rId66"/>
    <p:sldId id="913" r:id="rId67"/>
    <p:sldId id="914" r:id="rId68"/>
    <p:sldId id="915" r:id="rId69"/>
    <p:sldId id="916" r:id="rId70"/>
    <p:sldId id="934" r:id="rId71"/>
    <p:sldId id="918" r:id="rId72"/>
    <p:sldId id="919" r:id="rId73"/>
    <p:sldId id="920" r:id="rId74"/>
    <p:sldId id="922" r:id="rId75"/>
    <p:sldId id="921" r:id="rId76"/>
    <p:sldId id="923" r:id="rId77"/>
    <p:sldId id="924" r:id="rId78"/>
    <p:sldId id="925" r:id="rId79"/>
    <p:sldId id="926" r:id="rId80"/>
    <p:sldId id="927" r:id="rId81"/>
    <p:sldId id="928" r:id="rId82"/>
    <p:sldId id="929" r:id="rId83"/>
    <p:sldId id="930" r:id="rId84"/>
    <p:sldId id="931" r:id="rId85"/>
    <p:sldId id="932" r:id="rId86"/>
    <p:sldId id="933" r:id="rId87"/>
    <p:sldId id="935" r:id="rId88"/>
    <p:sldId id="937" r:id="rId89"/>
    <p:sldId id="938" r:id="rId90"/>
    <p:sldId id="939" r:id="rId91"/>
    <p:sldId id="940" r:id="rId92"/>
    <p:sldId id="941" r:id="rId93"/>
    <p:sldId id="942" r:id="rId94"/>
    <p:sldId id="943" r:id="rId95"/>
    <p:sldId id="944" r:id="rId96"/>
    <p:sldId id="945" r:id="rId97"/>
    <p:sldId id="946" r:id="rId98"/>
    <p:sldId id="947" r:id="rId99"/>
    <p:sldId id="948" r:id="rId100"/>
    <p:sldId id="949" r:id="rId101"/>
    <p:sldId id="950" r:id="rId102"/>
    <p:sldId id="951" r:id="rId103"/>
    <p:sldId id="952" r:id="rId104"/>
    <p:sldId id="953" r:id="rId105"/>
    <p:sldId id="954" r:id="rId106"/>
    <p:sldId id="955" r:id="rId107"/>
    <p:sldId id="956" r:id="rId108"/>
    <p:sldId id="957" r:id="rId109"/>
    <p:sldId id="958" r:id="rId110"/>
    <p:sldId id="959" r:id="rId111"/>
    <p:sldId id="960" r:id="rId112"/>
    <p:sldId id="961" r:id="rId113"/>
    <p:sldId id="962" r:id="rId114"/>
    <p:sldId id="963" r:id="rId115"/>
    <p:sldId id="964" r:id="rId116"/>
    <p:sldId id="965" r:id="rId117"/>
    <p:sldId id="966" r:id="rId118"/>
    <p:sldId id="967" r:id="rId119"/>
    <p:sldId id="968" r:id="rId120"/>
    <p:sldId id="969" r:id="rId121"/>
    <p:sldId id="970" r:id="rId122"/>
    <p:sldId id="971" r:id="rId123"/>
    <p:sldId id="972" r:id="rId124"/>
    <p:sldId id="973" r:id="rId125"/>
    <p:sldId id="974" r:id="rId126"/>
    <p:sldId id="975" r:id="rId127"/>
    <p:sldId id="976" r:id="rId128"/>
    <p:sldId id="977" r:id="rId129"/>
    <p:sldId id="978" r:id="rId130"/>
    <p:sldId id="979" r:id="rId131"/>
    <p:sldId id="980" r:id="rId132"/>
    <p:sldId id="981" r:id="rId133"/>
    <p:sldId id="982" r:id="rId134"/>
    <p:sldId id="983" r:id="rId135"/>
    <p:sldId id="984" r:id="rId136"/>
    <p:sldId id="985" r:id="rId137"/>
    <p:sldId id="986" r:id="rId138"/>
    <p:sldId id="987" r:id="rId139"/>
    <p:sldId id="988" r:id="rId140"/>
  </p:sldIdLst>
  <p:sldSz cx="9144000" cy="6858000" type="screen4x3"/>
  <p:notesSz cx="9928225" cy="6797675"/>
  <p:custDataLst>
    <p:tags r:id="rId143"/>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phen Rafferty" initials="SR" lastIdx="1" clrIdx="0">
    <p:extLst>
      <p:ext uri="{19B8F6BF-5375-455C-9EA6-DF929625EA0E}">
        <p15:presenceInfo xmlns:p15="http://schemas.microsoft.com/office/powerpoint/2012/main" userId="a04426156b3b4a3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E0000"/>
    <a:srgbClr val="B21212"/>
    <a:srgbClr val="FDCFD2"/>
    <a:srgbClr val="FF8B8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294" autoAdjust="0"/>
    <p:restoredTop sz="94646" autoAdjust="0"/>
  </p:normalViewPr>
  <p:slideViewPr>
    <p:cSldViewPr>
      <p:cViewPr varScale="1">
        <p:scale>
          <a:sx n="74" d="100"/>
          <a:sy n="74" d="100"/>
        </p:scale>
        <p:origin x="1566" y="54"/>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134" Type="http://schemas.openxmlformats.org/officeDocument/2006/relationships/slide" Target="slides/slide130.xml"/><Relationship Id="rId139" Type="http://schemas.openxmlformats.org/officeDocument/2006/relationships/slide" Target="slides/slide135.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0" Type="http://schemas.openxmlformats.org/officeDocument/2006/relationships/slide" Target="slides/slide136.xml"/><Relationship Id="rId14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notesMaster" Target="notesMasters/notesMaster1.xml"/><Relationship Id="rId146" Type="http://schemas.openxmlformats.org/officeDocument/2006/relationships/viewProps" Target="viewProp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handoutMaster" Target="handoutMasters/handoutMaster1.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tags" Target="tags/tag1.xml"/><Relationship Id="rId148"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03/08/2018</a:t>
            </a:fld>
            <a:endParaRPr lang="en-GB" dirty="0"/>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dirty="0"/>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8/3/2018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5645646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4130631963"/>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100</a:t>
            </a:fld>
            <a:endParaRPr lang="en-GB" dirty="0"/>
          </a:p>
        </p:txBody>
      </p:sp>
    </p:spTree>
    <p:extLst>
      <p:ext uri="{BB962C8B-B14F-4D97-AF65-F5344CB8AC3E}">
        <p14:creationId xmlns:p14="http://schemas.microsoft.com/office/powerpoint/2010/main" val="374439727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101</a:t>
            </a:fld>
            <a:endParaRPr lang="en-GB" dirty="0"/>
          </a:p>
        </p:txBody>
      </p:sp>
    </p:spTree>
    <p:extLst>
      <p:ext uri="{BB962C8B-B14F-4D97-AF65-F5344CB8AC3E}">
        <p14:creationId xmlns:p14="http://schemas.microsoft.com/office/powerpoint/2010/main" val="1422601355"/>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102</a:t>
            </a:fld>
            <a:endParaRPr lang="en-GB" dirty="0"/>
          </a:p>
        </p:txBody>
      </p:sp>
    </p:spTree>
    <p:extLst>
      <p:ext uri="{BB962C8B-B14F-4D97-AF65-F5344CB8AC3E}">
        <p14:creationId xmlns:p14="http://schemas.microsoft.com/office/powerpoint/2010/main" val="1242129248"/>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103</a:t>
            </a:fld>
            <a:endParaRPr lang="en-GB" dirty="0"/>
          </a:p>
        </p:txBody>
      </p:sp>
    </p:spTree>
    <p:extLst>
      <p:ext uri="{BB962C8B-B14F-4D97-AF65-F5344CB8AC3E}">
        <p14:creationId xmlns:p14="http://schemas.microsoft.com/office/powerpoint/2010/main" val="1989024644"/>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104</a:t>
            </a:fld>
            <a:endParaRPr lang="en-GB" dirty="0"/>
          </a:p>
        </p:txBody>
      </p:sp>
    </p:spTree>
    <p:extLst>
      <p:ext uri="{BB962C8B-B14F-4D97-AF65-F5344CB8AC3E}">
        <p14:creationId xmlns:p14="http://schemas.microsoft.com/office/powerpoint/2010/main" val="2952967673"/>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105</a:t>
            </a:fld>
            <a:endParaRPr lang="en-GB" dirty="0"/>
          </a:p>
        </p:txBody>
      </p:sp>
    </p:spTree>
    <p:extLst>
      <p:ext uri="{BB962C8B-B14F-4D97-AF65-F5344CB8AC3E}">
        <p14:creationId xmlns:p14="http://schemas.microsoft.com/office/powerpoint/2010/main" val="35079949"/>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106</a:t>
            </a:fld>
            <a:endParaRPr lang="en-GB" dirty="0"/>
          </a:p>
        </p:txBody>
      </p:sp>
    </p:spTree>
    <p:extLst>
      <p:ext uri="{BB962C8B-B14F-4D97-AF65-F5344CB8AC3E}">
        <p14:creationId xmlns:p14="http://schemas.microsoft.com/office/powerpoint/2010/main" val="3522908089"/>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107</a:t>
            </a:fld>
            <a:endParaRPr lang="en-GB" dirty="0"/>
          </a:p>
        </p:txBody>
      </p:sp>
    </p:spTree>
    <p:extLst>
      <p:ext uri="{BB962C8B-B14F-4D97-AF65-F5344CB8AC3E}">
        <p14:creationId xmlns:p14="http://schemas.microsoft.com/office/powerpoint/2010/main" val="1513225792"/>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108</a:t>
            </a:fld>
            <a:endParaRPr lang="en-GB" dirty="0"/>
          </a:p>
        </p:txBody>
      </p:sp>
    </p:spTree>
    <p:extLst>
      <p:ext uri="{BB962C8B-B14F-4D97-AF65-F5344CB8AC3E}">
        <p14:creationId xmlns:p14="http://schemas.microsoft.com/office/powerpoint/2010/main" val="3843657826"/>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109</a:t>
            </a:fld>
            <a:endParaRPr lang="en-GB" dirty="0"/>
          </a:p>
        </p:txBody>
      </p:sp>
    </p:spTree>
    <p:extLst>
      <p:ext uri="{BB962C8B-B14F-4D97-AF65-F5344CB8AC3E}">
        <p14:creationId xmlns:p14="http://schemas.microsoft.com/office/powerpoint/2010/main" val="32974836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1849261723"/>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110</a:t>
            </a:fld>
            <a:endParaRPr lang="en-GB" dirty="0"/>
          </a:p>
        </p:txBody>
      </p:sp>
    </p:spTree>
    <p:extLst>
      <p:ext uri="{BB962C8B-B14F-4D97-AF65-F5344CB8AC3E}">
        <p14:creationId xmlns:p14="http://schemas.microsoft.com/office/powerpoint/2010/main" val="1886075600"/>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111</a:t>
            </a:fld>
            <a:endParaRPr lang="en-GB" dirty="0"/>
          </a:p>
        </p:txBody>
      </p:sp>
    </p:spTree>
    <p:extLst>
      <p:ext uri="{BB962C8B-B14F-4D97-AF65-F5344CB8AC3E}">
        <p14:creationId xmlns:p14="http://schemas.microsoft.com/office/powerpoint/2010/main" val="3251375243"/>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112</a:t>
            </a:fld>
            <a:endParaRPr lang="en-GB" dirty="0"/>
          </a:p>
        </p:txBody>
      </p:sp>
    </p:spTree>
    <p:extLst>
      <p:ext uri="{BB962C8B-B14F-4D97-AF65-F5344CB8AC3E}">
        <p14:creationId xmlns:p14="http://schemas.microsoft.com/office/powerpoint/2010/main" val="683608546"/>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113</a:t>
            </a:fld>
            <a:endParaRPr lang="en-GB" dirty="0"/>
          </a:p>
        </p:txBody>
      </p:sp>
    </p:spTree>
    <p:extLst>
      <p:ext uri="{BB962C8B-B14F-4D97-AF65-F5344CB8AC3E}">
        <p14:creationId xmlns:p14="http://schemas.microsoft.com/office/powerpoint/2010/main" val="654315227"/>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114</a:t>
            </a:fld>
            <a:endParaRPr lang="en-GB" dirty="0"/>
          </a:p>
        </p:txBody>
      </p:sp>
    </p:spTree>
    <p:extLst>
      <p:ext uri="{BB962C8B-B14F-4D97-AF65-F5344CB8AC3E}">
        <p14:creationId xmlns:p14="http://schemas.microsoft.com/office/powerpoint/2010/main" val="3499905063"/>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115</a:t>
            </a:fld>
            <a:endParaRPr lang="en-GB" dirty="0"/>
          </a:p>
        </p:txBody>
      </p:sp>
    </p:spTree>
    <p:extLst>
      <p:ext uri="{BB962C8B-B14F-4D97-AF65-F5344CB8AC3E}">
        <p14:creationId xmlns:p14="http://schemas.microsoft.com/office/powerpoint/2010/main" val="1901752831"/>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116</a:t>
            </a:fld>
            <a:endParaRPr lang="en-GB" dirty="0"/>
          </a:p>
        </p:txBody>
      </p:sp>
    </p:spTree>
    <p:extLst>
      <p:ext uri="{BB962C8B-B14F-4D97-AF65-F5344CB8AC3E}">
        <p14:creationId xmlns:p14="http://schemas.microsoft.com/office/powerpoint/2010/main" val="4238299781"/>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117</a:t>
            </a:fld>
            <a:endParaRPr lang="en-GB" dirty="0"/>
          </a:p>
        </p:txBody>
      </p:sp>
    </p:spTree>
    <p:extLst>
      <p:ext uri="{BB962C8B-B14F-4D97-AF65-F5344CB8AC3E}">
        <p14:creationId xmlns:p14="http://schemas.microsoft.com/office/powerpoint/2010/main" val="2257261348"/>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118</a:t>
            </a:fld>
            <a:endParaRPr lang="en-GB" dirty="0"/>
          </a:p>
        </p:txBody>
      </p:sp>
    </p:spTree>
    <p:extLst>
      <p:ext uri="{BB962C8B-B14F-4D97-AF65-F5344CB8AC3E}">
        <p14:creationId xmlns:p14="http://schemas.microsoft.com/office/powerpoint/2010/main" val="1468465971"/>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119</a:t>
            </a:fld>
            <a:endParaRPr lang="en-GB" dirty="0"/>
          </a:p>
        </p:txBody>
      </p:sp>
    </p:spTree>
    <p:extLst>
      <p:ext uri="{BB962C8B-B14F-4D97-AF65-F5344CB8AC3E}">
        <p14:creationId xmlns:p14="http://schemas.microsoft.com/office/powerpoint/2010/main" val="38244666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1118164274"/>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120</a:t>
            </a:fld>
            <a:endParaRPr lang="en-GB" dirty="0"/>
          </a:p>
        </p:txBody>
      </p:sp>
    </p:spTree>
    <p:extLst>
      <p:ext uri="{BB962C8B-B14F-4D97-AF65-F5344CB8AC3E}">
        <p14:creationId xmlns:p14="http://schemas.microsoft.com/office/powerpoint/2010/main" val="51753734"/>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121</a:t>
            </a:fld>
            <a:endParaRPr lang="en-GB" dirty="0"/>
          </a:p>
        </p:txBody>
      </p:sp>
    </p:spTree>
    <p:extLst>
      <p:ext uri="{BB962C8B-B14F-4D97-AF65-F5344CB8AC3E}">
        <p14:creationId xmlns:p14="http://schemas.microsoft.com/office/powerpoint/2010/main" val="1893786470"/>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122</a:t>
            </a:fld>
            <a:endParaRPr lang="en-GB" dirty="0"/>
          </a:p>
        </p:txBody>
      </p:sp>
    </p:spTree>
    <p:extLst>
      <p:ext uri="{BB962C8B-B14F-4D97-AF65-F5344CB8AC3E}">
        <p14:creationId xmlns:p14="http://schemas.microsoft.com/office/powerpoint/2010/main" val="1335716859"/>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123</a:t>
            </a:fld>
            <a:endParaRPr lang="en-GB" dirty="0"/>
          </a:p>
        </p:txBody>
      </p:sp>
    </p:spTree>
    <p:extLst>
      <p:ext uri="{BB962C8B-B14F-4D97-AF65-F5344CB8AC3E}">
        <p14:creationId xmlns:p14="http://schemas.microsoft.com/office/powerpoint/2010/main" val="2240925528"/>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124</a:t>
            </a:fld>
            <a:endParaRPr lang="en-GB" dirty="0"/>
          </a:p>
        </p:txBody>
      </p:sp>
    </p:spTree>
    <p:extLst>
      <p:ext uri="{BB962C8B-B14F-4D97-AF65-F5344CB8AC3E}">
        <p14:creationId xmlns:p14="http://schemas.microsoft.com/office/powerpoint/2010/main" val="106491882"/>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125</a:t>
            </a:fld>
            <a:endParaRPr lang="en-GB" dirty="0"/>
          </a:p>
        </p:txBody>
      </p:sp>
    </p:spTree>
    <p:extLst>
      <p:ext uri="{BB962C8B-B14F-4D97-AF65-F5344CB8AC3E}">
        <p14:creationId xmlns:p14="http://schemas.microsoft.com/office/powerpoint/2010/main" val="1006446915"/>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126</a:t>
            </a:fld>
            <a:endParaRPr lang="en-GB" dirty="0"/>
          </a:p>
        </p:txBody>
      </p:sp>
    </p:spTree>
    <p:extLst>
      <p:ext uri="{BB962C8B-B14F-4D97-AF65-F5344CB8AC3E}">
        <p14:creationId xmlns:p14="http://schemas.microsoft.com/office/powerpoint/2010/main" val="1362965807"/>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127</a:t>
            </a:fld>
            <a:endParaRPr lang="en-GB" dirty="0"/>
          </a:p>
        </p:txBody>
      </p:sp>
    </p:spTree>
    <p:extLst>
      <p:ext uri="{BB962C8B-B14F-4D97-AF65-F5344CB8AC3E}">
        <p14:creationId xmlns:p14="http://schemas.microsoft.com/office/powerpoint/2010/main" val="1768419252"/>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128</a:t>
            </a:fld>
            <a:endParaRPr lang="en-GB" dirty="0"/>
          </a:p>
        </p:txBody>
      </p:sp>
    </p:spTree>
    <p:extLst>
      <p:ext uri="{BB962C8B-B14F-4D97-AF65-F5344CB8AC3E}">
        <p14:creationId xmlns:p14="http://schemas.microsoft.com/office/powerpoint/2010/main" val="1570664640"/>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129</a:t>
            </a:fld>
            <a:endParaRPr lang="en-GB" dirty="0"/>
          </a:p>
        </p:txBody>
      </p:sp>
    </p:spTree>
    <p:extLst>
      <p:ext uri="{BB962C8B-B14F-4D97-AF65-F5344CB8AC3E}">
        <p14:creationId xmlns:p14="http://schemas.microsoft.com/office/powerpoint/2010/main" val="37604720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1348041507"/>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130</a:t>
            </a:fld>
            <a:endParaRPr lang="en-GB" dirty="0"/>
          </a:p>
        </p:txBody>
      </p:sp>
    </p:spTree>
    <p:extLst>
      <p:ext uri="{BB962C8B-B14F-4D97-AF65-F5344CB8AC3E}">
        <p14:creationId xmlns:p14="http://schemas.microsoft.com/office/powerpoint/2010/main" val="515340457"/>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131</a:t>
            </a:fld>
            <a:endParaRPr lang="en-GB" dirty="0"/>
          </a:p>
        </p:txBody>
      </p:sp>
    </p:spTree>
    <p:extLst>
      <p:ext uri="{BB962C8B-B14F-4D97-AF65-F5344CB8AC3E}">
        <p14:creationId xmlns:p14="http://schemas.microsoft.com/office/powerpoint/2010/main" val="2516722385"/>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132</a:t>
            </a:fld>
            <a:endParaRPr lang="en-GB" dirty="0"/>
          </a:p>
        </p:txBody>
      </p:sp>
    </p:spTree>
    <p:extLst>
      <p:ext uri="{BB962C8B-B14F-4D97-AF65-F5344CB8AC3E}">
        <p14:creationId xmlns:p14="http://schemas.microsoft.com/office/powerpoint/2010/main" val="2651298628"/>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133</a:t>
            </a:fld>
            <a:endParaRPr lang="en-GB" dirty="0"/>
          </a:p>
        </p:txBody>
      </p:sp>
    </p:spTree>
    <p:extLst>
      <p:ext uri="{BB962C8B-B14F-4D97-AF65-F5344CB8AC3E}">
        <p14:creationId xmlns:p14="http://schemas.microsoft.com/office/powerpoint/2010/main" val="3308505911"/>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134</a:t>
            </a:fld>
            <a:endParaRPr lang="en-GB" dirty="0"/>
          </a:p>
        </p:txBody>
      </p:sp>
    </p:spTree>
    <p:extLst>
      <p:ext uri="{BB962C8B-B14F-4D97-AF65-F5344CB8AC3E}">
        <p14:creationId xmlns:p14="http://schemas.microsoft.com/office/powerpoint/2010/main" val="4153193612"/>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135</a:t>
            </a:fld>
            <a:endParaRPr lang="en-GB" dirty="0"/>
          </a:p>
        </p:txBody>
      </p:sp>
    </p:spTree>
    <p:extLst>
      <p:ext uri="{BB962C8B-B14F-4D97-AF65-F5344CB8AC3E}">
        <p14:creationId xmlns:p14="http://schemas.microsoft.com/office/powerpoint/2010/main" val="3789895001"/>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136</a:t>
            </a:fld>
            <a:endParaRPr lang="en-GB" dirty="0"/>
          </a:p>
        </p:txBody>
      </p:sp>
    </p:spTree>
    <p:extLst>
      <p:ext uri="{BB962C8B-B14F-4D97-AF65-F5344CB8AC3E}">
        <p14:creationId xmlns:p14="http://schemas.microsoft.com/office/powerpoint/2010/main" val="23864776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18419824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176209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14749498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24997486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11385119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16989122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22755919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20089139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41033700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12300164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27868346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17231366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7452977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8692606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21973531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340163955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39389064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6587183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11068650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109321943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16801674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168935029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34590482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50068666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68940286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429170924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231586827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29212132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263580341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36282609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53422119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144801114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38329709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165696184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45</a:t>
            </a:fld>
            <a:endParaRPr lang="en-GB" dirty="0"/>
          </a:p>
        </p:txBody>
      </p:sp>
    </p:spTree>
    <p:extLst>
      <p:ext uri="{BB962C8B-B14F-4D97-AF65-F5344CB8AC3E}">
        <p14:creationId xmlns:p14="http://schemas.microsoft.com/office/powerpoint/2010/main" val="146037289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46</a:t>
            </a:fld>
            <a:endParaRPr lang="en-GB" dirty="0"/>
          </a:p>
        </p:txBody>
      </p:sp>
    </p:spTree>
    <p:extLst>
      <p:ext uri="{BB962C8B-B14F-4D97-AF65-F5344CB8AC3E}">
        <p14:creationId xmlns:p14="http://schemas.microsoft.com/office/powerpoint/2010/main" val="319633829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47</a:t>
            </a:fld>
            <a:endParaRPr lang="en-GB" dirty="0"/>
          </a:p>
        </p:txBody>
      </p:sp>
    </p:spTree>
    <p:extLst>
      <p:ext uri="{BB962C8B-B14F-4D97-AF65-F5344CB8AC3E}">
        <p14:creationId xmlns:p14="http://schemas.microsoft.com/office/powerpoint/2010/main" val="153687469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48</a:t>
            </a:fld>
            <a:endParaRPr lang="en-GB" dirty="0"/>
          </a:p>
        </p:txBody>
      </p:sp>
    </p:spTree>
    <p:extLst>
      <p:ext uri="{BB962C8B-B14F-4D97-AF65-F5344CB8AC3E}">
        <p14:creationId xmlns:p14="http://schemas.microsoft.com/office/powerpoint/2010/main" val="94361277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49</a:t>
            </a:fld>
            <a:endParaRPr lang="en-GB" dirty="0"/>
          </a:p>
        </p:txBody>
      </p:sp>
    </p:spTree>
    <p:extLst>
      <p:ext uri="{BB962C8B-B14F-4D97-AF65-F5344CB8AC3E}">
        <p14:creationId xmlns:p14="http://schemas.microsoft.com/office/powerpoint/2010/main" val="18644332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406736830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50</a:t>
            </a:fld>
            <a:endParaRPr lang="en-GB" dirty="0"/>
          </a:p>
        </p:txBody>
      </p:sp>
    </p:spTree>
    <p:extLst>
      <p:ext uri="{BB962C8B-B14F-4D97-AF65-F5344CB8AC3E}">
        <p14:creationId xmlns:p14="http://schemas.microsoft.com/office/powerpoint/2010/main" val="32784826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51</a:t>
            </a:fld>
            <a:endParaRPr lang="en-GB" dirty="0"/>
          </a:p>
        </p:txBody>
      </p:sp>
    </p:spTree>
    <p:extLst>
      <p:ext uri="{BB962C8B-B14F-4D97-AF65-F5344CB8AC3E}">
        <p14:creationId xmlns:p14="http://schemas.microsoft.com/office/powerpoint/2010/main" val="60517492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52</a:t>
            </a:fld>
            <a:endParaRPr lang="en-GB" dirty="0"/>
          </a:p>
        </p:txBody>
      </p:sp>
    </p:spTree>
    <p:extLst>
      <p:ext uri="{BB962C8B-B14F-4D97-AF65-F5344CB8AC3E}">
        <p14:creationId xmlns:p14="http://schemas.microsoft.com/office/powerpoint/2010/main" val="17860087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53</a:t>
            </a:fld>
            <a:endParaRPr lang="en-GB" dirty="0"/>
          </a:p>
        </p:txBody>
      </p:sp>
    </p:spTree>
    <p:extLst>
      <p:ext uri="{BB962C8B-B14F-4D97-AF65-F5344CB8AC3E}">
        <p14:creationId xmlns:p14="http://schemas.microsoft.com/office/powerpoint/2010/main" val="100669558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54</a:t>
            </a:fld>
            <a:endParaRPr lang="en-GB" dirty="0"/>
          </a:p>
        </p:txBody>
      </p:sp>
    </p:spTree>
    <p:extLst>
      <p:ext uri="{BB962C8B-B14F-4D97-AF65-F5344CB8AC3E}">
        <p14:creationId xmlns:p14="http://schemas.microsoft.com/office/powerpoint/2010/main" val="64269725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55</a:t>
            </a:fld>
            <a:endParaRPr lang="en-GB" dirty="0"/>
          </a:p>
        </p:txBody>
      </p:sp>
    </p:spTree>
    <p:extLst>
      <p:ext uri="{BB962C8B-B14F-4D97-AF65-F5344CB8AC3E}">
        <p14:creationId xmlns:p14="http://schemas.microsoft.com/office/powerpoint/2010/main" val="193437829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56</a:t>
            </a:fld>
            <a:endParaRPr lang="en-GB" dirty="0"/>
          </a:p>
        </p:txBody>
      </p:sp>
    </p:spTree>
    <p:extLst>
      <p:ext uri="{BB962C8B-B14F-4D97-AF65-F5344CB8AC3E}">
        <p14:creationId xmlns:p14="http://schemas.microsoft.com/office/powerpoint/2010/main" val="122396849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57</a:t>
            </a:fld>
            <a:endParaRPr lang="en-GB" dirty="0"/>
          </a:p>
        </p:txBody>
      </p:sp>
    </p:spTree>
    <p:extLst>
      <p:ext uri="{BB962C8B-B14F-4D97-AF65-F5344CB8AC3E}">
        <p14:creationId xmlns:p14="http://schemas.microsoft.com/office/powerpoint/2010/main" val="316620177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58</a:t>
            </a:fld>
            <a:endParaRPr lang="en-GB" dirty="0"/>
          </a:p>
        </p:txBody>
      </p:sp>
    </p:spTree>
    <p:extLst>
      <p:ext uri="{BB962C8B-B14F-4D97-AF65-F5344CB8AC3E}">
        <p14:creationId xmlns:p14="http://schemas.microsoft.com/office/powerpoint/2010/main" val="144794098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59</a:t>
            </a:fld>
            <a:endParaRPr lang="en-GB" dirty="0"/>
          </a:p>
        </p:txBody>
      </p:sp>
    </p:spTree>
    <p:extLst>
      <p:ext uri="{BB962C8B-B14F-4D97-AF65-F5344CB8AC3E}">
        <p14:creationId xmlns:p14="http://schemas.microsoft.com/office/powerpoint/2010/main" val="19529756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46249097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60</a:t>
            </a:fld>
            <a:endParaRPr lang="en-GB" dirty="0"/>
          </a:p>
        </p:txBody>
      </p:sp>
    </p:spTree>
    <p:extLst>
      <p:ext uri="{BB962C8B-B14F-4D97-AF65-F5344CB8AC3E}">
        <p14:creationId xmlns:p14="http://schemas.microsoft.com/office/powerpoint/2010/main" val="154942112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61</a:t>
            </a:fld>
            <a:endParaRPr lang="en-GB" dirty="0"/>
          </a:p>
        </p:txBody>
      </p:sp>
    </p:spTree>
    <p:extLst>
      <p:ext uri="{BB962C8B-B14F-4D97-AF65-F5344CB8AC3E}">
        <p14:creationId xmlns:p14="http://schemas.microsoft.com/office/powerpoint/2010/main" val="147883067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62</a:t>
            </a:fld>
            <a:endParaRPr lang="en-GB" dirty="0"/>
          </a:p>
        </p:txBody>
      </p:sp>
    </p:spTree>
    <p:extLst>
      <p:ext uri="{BB962C8B-B14F-4D97-AF65-F5344CB8AC3E}">
        <p14:creationId xmlns:p14="http://schemas.microsoft.com/office/powerpoint/2010/main" val="78156431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63</a:t>
            </a:fld>
            <a:endParaRPr lang="en-GB" dirty="0"/>
          </a:p>
        </p:txBody>
      </p:sp>
    </p:spTree>
    <p:extLst>
      <p:ext uri="{BB962C8B-B14F-4D97-AF65-F5344CB8AC3E}">
        <p14:creationId xmlns:p14="http://schemas.microsoft.com/office/powerpoint/2010/main" val="288470595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64</a:t>
            </a:fld>
            <a:endParaRPr lang="en-GB" dirty="0"/>
          </a:p>
        </p:txBody>
      </p:sp>
    </p:spTree>
    <p:extLst>
      <p:ext uri="{BB962C8B-B14F-4D97-AF65-F5344CB8AC3E}">
        <p14:creationId xmlns:p14="http://schemas.microsoft.com/office/powerpoint/2010/main" val="388364841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65</a:t>
            </a:fld>
            <a:endParaRPr lang="en-GB" dirty="0"/>
          </a:p>
        </p:txBody>
      </p:sp>
    </p:spTree>
    <p:extLst>
      <p:ext uri="{BB962C8B-B14F-4D97-AF65-F5344CB8AC3E}">
        <p14:creationId xmlns:p14="http://schemas.microsoft.com/office/powerpoint/2010/main" val="163569414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66</a:t>
            </a:fld>
            <a:endParaRPr lang="en-GB" dirty="0"/>
          </a:p>
        </p:txBody>
      </p:sp>
    </p:spTree>
    <p:extLst>
      <p:ext uri="{BB962C8B-B14F-4D97-AF65-F5344CB8AC3E}">
        <p14:creationId xmlns:p14="http://schemas.microsoft.com/office/powerpoint/2010/main" val="163193635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67</a:t>
            </a:fld>
            <a:endParaRPr lang="en-GB" dirty="0"/>
          </a:p>
        </p:txBody>
      </p:sp>
    </p:spTree>
    <p:extLst>
      <p:ext uri="{BB962C8B-B14F-4D97-AF65-F5344CB8AC3E}">
        <p14:creationId xmlns:p14="http://schemas.microsoft.com/office/powerpoint/2010/main" val="179091945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68</a:t>
            </a:fld>
            <a:endParaRPr lang="en-GB" dirty="0"/>
          </a:p>
        </p:txBody>
      </p:sp>
    </p:spTree>
    <p:extLst>
      <p:ext uri="{BB962C8B-B14F-4D97-AF65-F5344CB8AC3E}">
        <p14:creationId xmlns:p14="http://schemas.microsoft.com/office/powerpoint/2010/main" val="341152824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69</a:t>
            </a:fld>
            <a:endParaRPr lang="en-GB" dirty="0"/>
          </a:p>
        </p:txBody>
      </p:sp>
    </p:spTree>
    <p:extLst>
      <p:ext uri="{BB962C8B-B14F-4D97-AF65-F5344CB8AC3E}">
        <p14:creationId xmlns:p14="http://schemas.microsoft.com/office/powerpoint/2010/main" val="28463786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1985359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70</a:t>
            </a:fld>
            <a:endParaRPr lang="en-GB" dirty="0"/>
          </a:p>
        </p:txBody>
      </p:sp>
    </p:spTree>
    <p:extLst>
      <p:ext uri="{BB962C8B-B14F-4D97-AF65-F5344CB8AC3E}">
        <p14:creationId xmlns:p14="http://schemas.microsoft.com/office/powerpoint/2010/main" val="249806469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71</a:t>
            </a:fld>
            <a:endParaRPr lang="en-GB" dirty="0"/>
          </a:p>
        </p:txBody>
      </p:sp>
    </p:spTree>
    <p:extLst>
      <p:ext uri="{BB962C8B-B14F-4D97-AF65-F5344CB8AC3E}">
        <p14:creationId xmlns:p14="http://schemas.microsoft.com/office/powerpoint/2010/main" val="392730548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72</a:t>
            </a:fld>
            <a:endParaRPr lang="en-GB" dirty="0"/>
          </a:p>
        </p:txBody>
      </p:sp>
    </p:spTree>
    <p:extLst>
      <p:ext uri="{BB962C8B-B14F-4D97-AF65-F5344CB8AC3E}">
        <p14:creationId xmlns:p14="http://schemas.microsoft.com/office/powerpoint/2010/main" val="395522594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73</a:t>
            </a:fld>
            <a:endParaRPr lang="en-GB" dirty="0"/>
          </a:p>
        </p:txBody>
      </p:sp>
    </p:spTree>
    <p:extLst>
      <p:ext uri="{BB962C8B-B14F-4D97-AF65-F5344CB8AC3E}">
        <p14:creationId xmlns:p14="http://schemas.microsoft.com/office/powerpoint/2010/main" val="216861125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74</a:t>
            </a:fld>
            <a:endParaRPr lang="en-GB" dirty="0"/>
          </a:p>
        </p:txBody>
      </p:sp>
    </p:spTree>
    <p:extLst>
      <p:ext uri="{BB962C8B-B14F-4D97-AF65-F5344CB8AC3E}">
        <p14:creationId xmlns:p14="http://schemas.microsoft.com/office/powerpoint/2010/main" val="164435392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75</a:t>
            </a:fld>
            <a:endParaRPr lang="en-GB" dirty="0"/>
          </a:p>
        </p:txBody>
      </p:sp>
    </p:spTree>
    <p:extLst>
      <p:ext uri="{BB962C8B-B14F-4D97-AF65-F5344CB8AC3E}">
        <p14:creationId xmlns:p14="http://schemas.microsoft.com/office/powerpoint/2010/main" val="31203648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76</a:t>
            </a:fld>
            <a:endParaRPr lang="en-GB" dirty="0"/>
          </a:p>
        </p:txBody>
      </p:sp>
    </p:spTree>
    <p:extLst>
      <p:ext uri="{BB962C8B-B14F-4D97-AF65-F5344CB8AC3E}">
        <p14:creationId xmlns:p14="http://schemas.microsoft.com/office/powerpoint/2010/main" val="82069178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77</a:t>
            </a:fld>
            <a:endParaRPr lang="en-GB" dirty="0"/>
          </a:p>
        </p:txBody>
      </p:sp>
    </p:spTree>
    <p:extLst>
      <p:ext uri="{BB962C8B-B14F-4D97-AF65-F5344CB8AC3E}">
        <p14:creationId xmlns:p14="http://schemas.microsoft.com/office/powerpoint/2010/main" val="79316921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78</a:t>
            </a:fld>
            <a:endParaRPr lang="en-GB" dirty="0"/>
          </a:p>
        </p:txBody>
      </p:sp>
    </p:spTree>
    <p:extLst>
      <p:ext uri="{BB962C8B-B14F-4D97-AF65-F5344CB8AC3E}">
        <p14:creationId xmlns:p14="http://schemas.microsoft.com/office/powerpoint/2010/main" val="169142446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79</a:t>
            </a:fld>
            <a:endParaRPr lang="en-GB" dirty="0"/>
          </a:p>
        </p:txBody>
      </p:sp>
    </p:spTree>
    <p:extLst>
      <p:ext uri="{BB962C8B-B14F-4D97-AF65-F5344CB8AC3E}">
        <p14:creationId xmlns:p14="http://schemas.microsoft.com/office/powerpoint/2010/main" val="37897206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306129031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80</a:t>
            </a:fld>
            <a:endParaRPr lang="en-GB" dirty="0"/>
          </a:p>
        </p:txBody>
      </p:sp>
    </p:spTree>
    <p:extLst>
      <p:ext uri="{BB962C8B-B14F-4D97-AF65-F5344CB8AC3E}">
        <p14:creationId xmlns:p14="http://schemas.microsoft.com/office/powerpoint/2010/main" val="315017392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81</a:t>
            </a:fld>
            <a:endParaRPr lang="en-GB" dirty="0"/>
          </a:p>
        </p:txBody>
      </p:sp>
    </p:spTree>
    <p:extLst>
      <p:ext uri="{BB962C8B-B14F-4D97-AF65-F5344CB8AC3E}">
        <p14:creationId xmlns:p14="http://schemas.microsoft.com/office/powerpoint/2010/main" val="232309686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82</a:t>
            </a:fld>
            <a:endParaRPr lang="en-GB" dirty="0"/>
          </a:p>
        </p:txBody>
      </p:sp>
    </p:spTree>
    <p:extLst>
      <p:ext uri="{BB962C8B-B14F-4D97-AF65-F5344CB8AC3E}">
        <p14:creationId xmlns:p14="http://schemas.microsoft.com/office/powerpoint/2010/main" val="193586924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83</a:t>
            </a:fld>
            <a:endParaRPr lang="en-GB" dirty="0"/>
          </a:p>
        </p:txBody>
      </p:sp>
    </p:spTree>
    <p:extLst>
      <p:ext uri="{BB962C8B-B14F-4D97-AF65-F5344CB8AC3E}">
        <p14:creationId xmlns:p14="http://schemas.microsoft.com/office/powerpoint/2010/main" val="296662039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84</a:t>
            </a:fld>
            <a:endParaRPr lang="en-GB" dirty="0"/>
          </a:p>
        </p:txBody>
      </p:sp>
    </p:spTree>
    <p:extLst>
      <p:ext uri="{BB962C8B-B14F-4D97-AF65-F5344CB8AC3E}">
        <p14:creationId xmlns:p14="http://schemas.microsoft.com/office/powerpoint/2010/main" val="200945098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85</a:t>
            </a:fld>
            <a:endParaRPr lang="en-GB" dirty="0"/>
          </a:p>
        </p:txBody>
      </p:sp>
    </p:spTree>
    <p:extLst>
      <p:ext uri="{BB962C8B-B14F-4D97-AF65-F5344CB8AC3E}">
        <p14:creationId xmlns:p14="http://schemas.microsoft.com/office/powerpoint/2010/main" val="3337793960"/>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86</a:t>
            </a:fld>
            <a:endParaRPr lang="en-GB" dirty="0"/>
          </a:p>
        </p:txBody>
      </p:sp>
    </p:spTree>
    <p:extLst>
      <p:ext uri="{BB962C8B-B14F-4D97-AF65-F5344CB8AC3E}">
        <p14:creationId xmlns:p14="http://schemas.microsoft.com/office/powerpoint/2010/main" val="321219302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87</a:t>
            </a:fld>
            <a:endParaRPr lang="en-GB" dirty="0"/>
          </a:p>
        </p:txBody>
      </p:sp>
    </p:spTree>
    <p:extLst>
      <p:ext uri="{BB962C8B-B14F-4D97-AF65-F5344CB8AC3E}">
        <p14:creationId xmlns:p14="http://schemas.microsoft.com/office/powerpoint/2010/main" val="180615022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88</a:t>
            </a:fld>
            <a:endParaRPr lang="en-GB" dirty="0"/>
          </a:p>
        </p:txBody>
      </p:sp>
    </p:spTree>
    <p:extLst>
      <p:ext uri="{BB962C8B-B14F-4D97-AF65-F5344CB8AC3E}">
        <p14:creationId xmlns:p14="http://schemas.microsoft.com/office/powerpoint/2010/main" val="166082239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89</a:t>
            </a:fld>
            <a:endParaRPr lang="en-GB" dirty="0"/>
          </a:p>
        </p:txBody>
      </p:sp>
    </p:spTree>
    <p:extLst>
      <p:ext uri="{BB962C8B-B14F-4D97-AF65-F5344CB8AC3E}">
        <p14:creationId xmlns:p14="http://schemas.microsoft.com/office/powerpoint/2010/main" val="30202883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251986322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90</a:t>
            </a:fld>
            <a:endParaRPr lang="en-GB" dirty="0"/>
          </a:p>
        </p:txBody>
      </p:sp>
    </p:spTree>
    <p:extLst>
      <p:ext uri="{BB962C8B-B14F-4D97-AF65-F5344CB8AC3E}">
        <p14:creationId xmlns:p14="http://schemas.microsoft.com/office/powerpoint/2010/main" val="287281981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91</a:t>
            </a:fld>
            <a:endParaRPr lang="en-GB" dirty="0"/>
          </a:p>
        </p:txBody>
      </p:sp>
    </p:spTree>
    <p:extLst>
      <p:ext uri="{BB962C8B-B14F-4D97-AF65-F5344CB8AC3E}">
        <p14:creationId xmlns:p14="http://schemas.microsoft.com/office/powerpoint/2010/main" val="4091161098"/>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92</a:t>
            </a:fld>
            <a:endParaRPr lang="en-GB" dirty="0"/>
          </a:p>
        </p:txBody>
      </p:sp>
    </p:spTree>
    <p:extLst>
      <p:ext uri="{BB962C8B-B14F-4D97-AF65-F5344CB8AC3E}">
        <p14:creationId xmlns:p14="http://schemas.microsoft.com/office/powerpoint/2010/main" val="3138768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93</a:t>
            </a:fld>
            <a:endParaRPr lang="en-GB" dirty="0"/>
          </a:p>
        </p:txBody>
      </p:sp>
    </p:spTree>
    <p:extLst>
      <p:ext uri="{BB962C8B-B14F-4D97-AF65-F5344CB8AC3E}">
        <p14:creationId xmlns:p14="http://schemas.microsoft.com/office/powerpoint/2010/main" val="60382324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94</a:t>
            </a:fld>
            <a:endParaRPr lang="en-GB" dirty="0"/>
          </a:p>
        </p:txBody>
      </p:sp>
    </p:spTree>
    <p:extLst>
      <p:ext uri="{BB962C8B-B14F-4D97-AF65-F5344CB8AC3E}">
        <p14:creationId xmlns:p14="http://schemas.microsoft.com/office/powerpoint/2010/main" val="337346888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95</a:t>
            </a:fld>
            <a:endParaRPr lang="en-GB" dirty="0"/>
          </a:p>
        </p:txBody>
      </p:sp>
    </p:spTree>
    <p:extLst>
      <p:ext uri="{BB962C8B-B14F-4D97-AF65-F5344CB8AC3E}">
        <p14:creationId xmlns:p14="http://schemas.microsoft.com/office/powerpoint/2010/main" val="49556496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96</a:t>
            </a:fld>
            <a:endParaRPr lang="en-GB" dirty="0"/>
          </a:p>
        </p:txBody>
      </p:sp>
    </p:spTree>
    <p:extLst>
      <p:ext uri="{BB962C8B-B14F-4D97-AF65-F5344CB8AC3E}">
        <p14:creationId xmlns:p14="http://schemas.microsoft.com/office/powerpoint/2010/main" val="104356967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97</a:t>
            </a:fld>
            <a:endParaRPr lang="en-GB" dirty="0"/>
          </a:p>
        </p:txBody>
      </p:sp>
    </p:spTree>
    <p:extLst>
      <p:ext uri="{BB962C8B-B14F-4D97-AF65-F5344CB8AC3E}">
        <p14:creationId xmlns:p14="http://schemas.microsoft.com/office/powerpoint/2010/main" val="3908499224"/>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98</a:t>
            </a:fld>
            <a:endParaRPr lang="en-GB" dirty="0"/>
          </a:p>
        </p:txBody>
      </p:sp>
    </p:spTree>
    <p:extLst>
      <p:ext uri="{BB962C8B-B14F-4D97-AF65-F5344CB8AC3E}">
        <p14:creationId xmlns:p14="http://schemas.microsoft.com/office/powerpoint/2010/main" val="3791616893"/>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99</a:t>
            </a:fld>
            <a:endParaRPr lang="en-GB" dirty="0"/>
          </a:p>
        </p:txBody>
      </p:sp>
    </p:spTree>
    <p:extLst>
      <p:ext uri="{BB962C8B-B14F-4D97-AF65-F5344CB8AC3E}">
        <p14:creationId xmlns:p14="http://schemas.microsoft.com/office/powerpoint/2010/main" val="32565021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 Target="../slides/slide12.xml"/><Relationship Id="rId7" Type="http://schemas.openxmlformats.org/officeDocument/2006/relationships/slide" Target="../slides/slide105.xml"/><Relationship Id="rId2" Type="http://schemas.openxmlformats.org/officeDocument/2006/relationships/slide" Target="../slides/slide136.xml"/><Relationship Id="rId1" Type="http://schemas.openxmlformats.org/officeDocument/2006/relationships/slideMaster" Target="../slideMasters/slideMaster1.xml"/><Relationship Id="rId6" Type="http://schemas.openxmlformats.org/officeDocument/2006/relationships/slide" Target="../slides/slide84.xml"/><Relationship Id="rId5" Type="http://schemas.openxmlformats.org/officeDocument/2006/relationships/slide" Target="../slides/slide67.xml"/><Relationship Id="rId4" Type="http://schemas.openxmlformats.org/officeDocument/2006/relationships/slide" Target="../slides/slide4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email">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6" y="44624"/>
            <a:ext cx="7776864" cy="54868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14" name="Round Same Side Corner Rectangle 13">
            <a:hlinkClick r:id="rId2" action="ppaction://hlinksldjump"/>
          </p:cNvPr>
          <p:cNvSpPr/>
          <p:nvPr userDrawn="1"/>
        </p:nvSpPr>
        <p:spPr>
          <a:xfrm>
            <a:off x="6444208" y="617838"/>
            <a:ext cx="691226" cy="3628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80" b="1" dirty="0" smtClean="0">
                <a:latin typeface="Arial" panose="020B0604020202020204" pitchFamily="34" charset="0"/>
                <a:cs typeface="Arial" panose="020B0604020202020204" pitchFamily="34" charset="0"/>
              </a:rPr>
              <a:t>Questions</a:t>
            </a:r>
            <a:endParaRPr lang="en-GB" sz="980" b="1" dirty="0">
              <a:latin typeface="Arial" panose="020B0604020202020204" pitchFamily="34" charset="0"/>
              <a:cs typeface="Arial" panose="020B0604020202020204" pitchFamily="34" charset="0"/>
            </a:endParaRPr>
          </a:p>
        </p:txBody>
      </p:sp>
      <p:sp>
        <p:nvSpPr>
          <p:cNvPr id="10" name="Round Same Side Corner Rectangle 9">
            <a:hlinkClick r:id="rId3" action="ppaction://hlinksldjump"/>
          </p:cNvPr>
          <p:cNvSpPr/>
          <p:nvPr userDrawn="1"/>
        </p:nvSpPr>
        <p:spPr>
          <a:xfrm>
            <a:off x="179512" y="617838"/>
            <a:ext cx="1120115" cy="3628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980" b="1" dirty="0" smtClean="0">
                <a:latin typeface="Arial" panose="020B0604020202020204" pitchFamily="34" charset="0"/>
                <a:cs typeface="Arial" panose="020B0604020202020204" pitchFamily="34" charset="0"/>
              </a:rPr>
              <a:t>4.1 –Organisation</a:t>
            </a:r>
            <a:endParaRPr lang="en-GB" sz="980" b="1" dirty="0">
              <a:latin typeface="Arial" panose="020B0604020202020204" pitchFamily="34" charset="0"/>
              <a:cs typeface="Arial" panose="020B0604020202020204" pitchFamily="34" charset="0"/>
            </a:endParaRPr>
          </a:p>
        </p:txBody>
      </p:sp>
      <p:sp>
        <p:nvSpPr>
          <p:cNvPr id="9" name="Round Same Side Corner Rectangle 8">
            <a:hlinkClick r:id="rId4" action="ppaction://hlinksldjump"/>
          </p:cNvPr>
          <p:cNvSpPr/>
          <p:nvPr userDrawn="1"/>
        </p:nvSpPr>
        <p:spPr>
          <a:xfrm>
            <a:off x="1338171" y="617838"/>
            <a:ext cx="996692" cy="36004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980" b="1" dirty="0" smtClean="0">
                <a:latin typeface="Arial" panose="020B0604020202020204" pitchFamily="34" charset="0"/>
                <a:cs typeface="Arial" panose="020B0604020202020204" pitchFamily="34" charset="0"/>
              </a:rPr>
              <a:t>4.2 - Production</a:t>
            </a:r>
            <a:endParaRPr lang="en-GB" sz="980" b="1" dirty="0">
              <a:latin typeface="Arial" panose="020B0604020202020204" pitchFamily="34" charset="0"/>
              <a:cs typeface="Arial" panose="020B0604020202020204" pitchFamily="34" charset="0"/>
            </a:endParaRPr>
          </a:p>
        </p:txBody>
      </p:sp>
      <p:sp>
        <p:nvSpPr>
          <p:cNvPr id="11" name="Round Same Side Corner Rectangle 10">
            <a:hlinkClick r:id="rId5" action="ppaction://hlinksldjump"/>
          </p:cNvPr>
          <p:cNvSpPr/>
          <p:nvPr userDrawn="1"/>
        </p:nvSpPr>
        <p:spPr>
          <a:xfrm>
            <a:off x="2373407" y="617838"/>
            <a:ext cx="1275409" cy="3628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980" b="1" dirty="0" smtClean="0">
                <a:latin typeface="Arial" panose="020B0604020202020204" pitchFamily="34" charset="0"/>
                <a:cs typeface="Arial" panose="020B0604020202020204" pitchFamily="34" charset="0"/>
              </a:rPr>
              <a:t>4.3 – Costs</a:t>
            </a:r>
            <a:r>
              <a:rPr lang="en-GB" sz="980" b="1" baseline="0" dirty="0" smtClean="0">
                <a:latin typeface="Arial" panose="020B0604020202020204" pitchFamily="34" charset="0"/>
                <a:cs typeface="Arial" panose="020B0604020202020204" pitchFamily="34" charset="0"/>
              </a:rPr>
              <a:t> </a:t>
            </a:r>
            <a:r>
              <a:rPr lang="en-GB" sz="980" b="1" dirty="0" smtClean="0">
                <a:latin typeface="Arial" panose="020B0604020202020204" pitchFamily="34" charset="0"/>
                <a:cs typeface="Arial" panose="020B0604020202020204" pitchFamily="34" charset="0"/>
              </a:rPr>
              <a:t>&amp;</a:t>
            </a:r>
            <a:r>
              <a:rPr lang="en-GB" sz="980" b="1" baseline="0" dirty="0" smtClean="0">
                <a:latin typeface="Arial" panose="020B0604020202020204" pitchFamily="34" charset="0"/>
                <a:cs typeface="Arial" panose="020B0604020202020204" pitchFamily="34" charset="0"/>
              </a:rPr>
              <a:t> Profits</a:t>
            </a:r>
            <a:endParaRPr lang="en-GB" sz="980" b="1" dirty="0">
              <a:latin typeface="Arial" panose="020B0604020202020204" pitchFamily="34" charset="0"/>
              <a:cs typeface="Arial" panose="020B0604020202020204" pitchFamily="34" charset="0"/>
            </a:endParaRPr>
          </a:p>
        </p:txBody>
      </p:sp>
      <p:sp>
        <p:nvSpPr>
          <p:cNvPr id="16" name="Round Same Side Corner Rectangle 15">
            <a:hlinkClick r:id="rId6" action="ppaction://hlinksldjump"/>
          </p:cNvPr>
          <p:cNvSpPr/>
          <p:nvPr userDrawn="1"/>
        </p:nvSpPr>
        <p:spPr>
          <a:xfrm>
            <a:off x="3687360" y="617838"/>
            <a:ext cx="1897190" cy="3628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980" b="1" dirty="0" smtClean="0">
                <a:latin typeface="Arial" panose="020B0604020202020204" pitchFamily="34" charset="0"/>
                <a:cs typeface="Arial" panose="020B0604020202020204" pitchFamily="34" charset="0"/>
              </a:rPr>
              <a:t>4.4 –</a:t>
            </a:r>
            <a:r>
              <a:rPr lang="en-GB" sz="980" b="1" baseline="0" dirty="0" smtClean="0">
                <a:latin typeface="Arial" panose="020B0604020202020204" pitchFamily="34" charset="0"/>
                <a:cs typeface="Arial" panose="020B0604020202020204" pitchFamily="34" charset="0"/>
              </a:rPr>
              <a:t> Competition &amp; Monopoly</a:t>
            </a:r>
            <a:endParaRPr lang="en-GB" sz="980" b="1" dirty="0">
              <a:latin typeface="Arial" panose="020B0604020202020204" pitchFamily="34" charset="0"/>
              <a:cs typeface="Arial" panose="020B0604020202020204" pitchFamily="34" charset="0"/>
            </a:endParaRPr>
          </a:p>
        </p:txBody>
      </p:sp>
      <p:sp>
        <p:nvSpPr>
          <p:cNvPr id="13" name="Round Same Side Corner Rectangle 12">
            <a:hlinkClick r:id="rId7" action="ppaction://hlinksldjump"/>
          </p:cNvPr>
          <p:cNvSpPr/>
          <p:nvPr userDrawn="1"/>
        </p:nvSpPr>
        <p:spPr>
          <a:xfrm>
            <a:off x="5623094" y="617838"/>
            <a:ext cx="782572" cy="3628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980" b="1" dirty="0" smtClean="0">
                <a:latin typeface="Arial" panose="020B0604020202020204" pitchFamily="34" charset="0"/>
                <a:cs typeface="Arial" panose="020B0604020202020204" pitchFamily="34" charset="0"/>
              </a:rPr>
              <a:t>4.5 - Growth</a:t>
            </a:r>
            <a:endParaRPr lang="en-GB" sz="98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77105" y="983578"/>
            <a:ext cx="8752613" cy="5757790"/>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pic>
        <p:nvPicPr>
          <p:cNvPr id="17" name="Picture 16"/>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8172400" y="23696"/>
            <a:ext cx="936104" cy="899050"/>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email">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101.xml"/><Relationship Id="rId1" Type="http://schemas.openxmlformats.org/officeDocument/2006/relationships/slideLayout" Target="../slideLayouts/slideLayout2.xml"/><Relationship Id="rId6" Type="http://schemas.openxmlformats.org/officeDocument/2006/relationships/image" Target="../media/image96.jpeg"/><Relationship Id="rId5" Type="http://schemas.openxmlformats.org/officeDocument/2006/relationships/image" Target="../media/image95.jpeg"/><Relationship Id="rId4" Type="http://schemas.openxmlformats.org/officeDocument/2006/relationships/image" Target="../media/image94.jpeg"/></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hyperlink" Target="LO4%20-%20Resources/4.4%20-%20Exam%20practice%20-%20Chapter%20Review.docx" TargetMode="External"/><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08.xml"/><Relationship Id="rId1" Type="http://schemas.openxmlformats.org/officeDocument/2006/relationships/slideLayout" Target="../slideLayouts/slideLayout2.xml"/><Relationship Id="rId5" Type="http://schemas.openxmlformats.org/officeDocument/2006/relationships/image" Target="../media/image99.png"/><Relationship Id="rId4" Type="http://schemas.openxmlformats.org/officeDocument/2006/relationships/image" Target="../media/image98.png"/></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10.xml"/><Relationship Id="rId1" Type="http://schemas.openxmlformats.org/officeDocument/2006/relationships/slideLayout" Target="../slideLayouts/slideLayout2.xml"/><Relationship Id="rId5" Type="http://schemas.openxmlformats.org/officeDocument/2006/relationships/image" Target="../media/image102.jpeg"/><Relationship Id="rId4" Type="http://schemas.openxmlformats.org/officeDocument/2006/relationships/image" Target="../media/image101.jpeg"/></Relationships>
</file>

<file path=ppt/slides/_rels/slide111.xml.rels><?xml version="1.0" encoding="UTF-8" standalone="yes"?>
<Relationships xmlns="http://schemas.openxmlformats.org/package/2006/relationships"><Relationship Id="rId3" Type="http://schemas.openxmlformats.org/officeDocument/2006/relationships/hyperlink" Target="LO4%20-%20Resources/4.5%20-%20Exam%20Practice%20-%20Size%20of%20Firms.docx" TargetMode="External"/><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13.xml"/><Relationship Id="rId1" Type="http://schemas.openxmlformats.org/officeDocument/2006/relationships/slideLayout" Target="../slideLayouts/slideLayout2.xml"/><Relationship Id="rId5" Type="http://schemas.openxmlformats.org/officeDocument/2006/relationships/image" Target="../media/image105.jpeg"/><Relationship Id="rId4" Type="http://schemas.openxmlformats.org/officeDocument/2006/relationships/image" Target="../media/image104.png"/></Relationships>
</file>

<file path=ppt/slides/_rels/slide114.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114.xml"/><Relationship Id="rId1" Type="http://schemas.openxmlformats.org/officeDocument/2006/relationships/slideLayout" Target="../slideLayouts/slideLayout2.xml"/><Relationship Id="rId6" Type="http://schemas.openxmlformats.org/officeDocument/2006/relationships/image" Target="../media/image109.png"/><Relationship Id="rId5" Type="http://schemas.openxmlformats.org/officeDocument/2006/relationships/image" Target="../media/image108.png"/><Relationship Id="rId4" Type="http://schemas.openxmlformats.org/officeDocument/2006/relationships/image" Target="../media/image107.jpeg"/></Relationships>
</file>

<file path=ppt/slides/_rels/slide115.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15.xml"/><Relationship Id="rId1" Type="http://schemas.openxmlformats.org/officeDocument/2006/relationships/slideLayout" Target="../slideLayouts/slideLayout2.xml"/><Relationship Id="rId5" Type="http://schemas.openxmlformats.org/officeDocument/2006/relationships/image" Target="../media/image112.png"/><Relationship Id="rId4" Type="http://schemas.openxmlformats.org/officeDocument/2006/relationships/image" Target="../media/image111.png"/></Relationships>
</file>

<file path=ppt/slides/_rels/slide116.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16.xml"/><Relationship Id="rId1" Type="http://schemas.openxmlformats.org/officeDocument/2006/relationships/slideLayout" Target="../slideLayouts/slideLayout2.xml"/><Relationship Id="rId5" Type="http://schemas.openxmlformats.org/officeDocument/2006/relationships/image" Target="../media/image112.png"/><Relationship Id="rId4" Type="http://schemas.openxmlformats.org/officeDocument/2006/relationships/image" Target="../media/image111.png"/></Relationships>
</file>

<file path=ppt/slides/_rels/slide117.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notesSlide" Target="../notesSlides/notesSlide117.xml"/><Relationship Id="rId1" Type="http://schemas.openxmlformats.org/officeDocument/2006/relationships/slideLayout" Target="../slideLayouts/slideLayout2.xml"/><Relationship Id="rId4" Type="http://schemas.openxmlformats.org/officeDocument/2006/relationships/image" Target="../media/image114.jpeg"/></Relationships>
</file>

<file path=ppt/slides/_rels/slide118.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notesSlide" Target="../notesSlides/notesSlide118.xml"/><Relationship Id="rId1" Type="http://schemas.openxmlformats.org/officeDocument/2006/relationships/slideLayout" Target="../slideLayouts/slideLayout2.xml"/><Relationship Id="rId4" Type="http://schemas.openxmlformats.org/officeDocument/2006/relationships/image" Target="../media/image116.jpeg"/></Relationships>
</file>

<file path=ppt/slides/_rels/slide119.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notesSlide" Target="../notesSlides/notesSlide119.xml"/><Relationship Id="rId1" Type="http://schemas.openxmlformats.org/officeDocument/2006/relationships/slideLayout" Target="../slideLayouts/slideLayout2.xml"/><Relationship Id="rId5" Type="http://schemas.openxmlformats.org/officeDocument/2006/relationships/image" Target="../media/image119.jpeg"/><Relationship Id="rId4" Type="http://schemas.openxmlformats.org/officeDocument/2006/relationships/image" Target="../media/image118.jpeg"/></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120.xml.rels><?xml version="1.0" encoding="UTF-8" standalone="yes"?>
<Relationships xmlns="http://schemas.openxmlformats.org/package/2006/relationships"><Relationship Id="rId3" Type="http://schemas.openxmlformats.org/officeDocument/2006/relationships/image" Target="../media/image120.png"/><Relationship Id="rId7" Type="http://schemas.openxmlformats.org/officeDocument/2006/relationships/hyperlink" Target="file:///E:\British%20School%20-%20Economics\LO4%20-%20Resources\4.5%20-%20Exam%20Practice%20-%20Integration.docx" TargetMode="External"/><Relationship Id="rId2" Type="http://schemas.openxmlformats.org/officeDocument/2006/relationships/notesSlide" Target="../notesSlides/notesSlide120.xml"/><Relationship Id="rId1" Type="http://schemas.openxmlformats.org/officeDocument/2006/relationships/slideLayout" Target="../slideLayouts/slideLayout2.xml"/><Relationship Id="rId6" Type="http://schemas.openxmlformats.org/officeDocument/2006/relationships/image" Target="../media/image122.jpeg"/><Relationship Id="rId5" Type="http://schemas.openxmlformats.org/officeDocument/2006/relationships/hyperlink" Target="http://www.thegrocer.co.uk/stores/property-and-planning/tyrrells-boosts-capacity-with-65m-factory-upgrade/359001.article" TargetMode="External"/><Relationship Id="rId4" Type="http://schemas.openxmlformats.org/officeDocument/2006/relationships/image" Target="../media/image121.jpeg"/></Relationships>
</file>

<file path=ppt/slides/_rels/slide121.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notesSlide" Target="../notesSlides/notesSlide121.xml"/><Relationship Id="rId1" Type="http://schemas.openxmlformats.org/officeDocument/2006/relationships/slideLayout" Target="../slideLayouts/slideLayout2.xml"/><Relationship Id="rId6" Type="http://schemas.openxmlformats.org/officeDocument/2006/relationships/image" Target="../media/image125.png"/><Relationship Id="rId5" Type="http://schemas.openxmlformats.org/officeDocument/2006/relationships/hyperlink" Target="http://www.tata.com/company/index/Tata-companies" TargetMode="External"/><Relationship Id="rId4" Type="http://schemas.openxmlformats.org/officeDocument/2006/relationships/image" Target="../media/image124.png"/></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126.jpeg"/><Relationship Id="rId7" Type="http://schemas.openxmlformats.org/officeDocument/2006/relationships/image" Target="../media/image129.jpeg"/><Relationship Id="rId2" Type="http://schemas.openxmlformats.org/officeDocument/2006/relationships/notesSlide" Target="../notesSlides/notesSlide129.xml"/><Relationship Id="rId1" Type="http://schemas.openxmlformats.org/officeDocument/2006/relationships/slideLayout" Target="../slideLayouts/slideLayout2.xml"/><Relationship Id="rId6" Type="http://schemas.openxmlformats.org/officeDocument/2006/relationships/image" Target="../media/image128.jpeg"/><Relationship Id="rId5" Type="http://schemas.openxmlformats.org/officeDocument/2006/relationships/hyperlink" Target="https://openinnovationcentral.com/2014/08/30/silicon-valley-risk-is-the-reward/" TargetMode="External"/><Relationship Id="rId4" Type="http://schemas.openxmlformats.org/officeDocument/2006/relationships/image" Target="../media/image127.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130.xml"/><Relationship Id="rId1" Type="http://schemas.openxmlformats.org/officeDocument/2006/relationships/slideLayout" Target="../slideLayouts/slideLayout2.xml"/><Relationship Id="rId6" Type="http://schemas.openxmlformats.org/officeDocument/2006/relationships/image" Target="../media/image133.jpeg"/><Relationship Id="rId5" Type="http://schemas.openxmlformats.org/officeDocument/2006/relationships/image" Target="../media/image132.jpeg"/><Relationship Id="rId4" Type="http://schemas.openxmlformats.org/officeDocument/2006/relationships/image" Target="../media/image131.jpeg"/></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hyperlink" Target="LO4%20-%20Resources/4.5%20-%20Exam%20Practice%20-%20Economies%20of%20Scale.docx" TargetMode="External"/><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hyperlink" Target="LO4%20-%20Resources/4.5%20-%20Exam%20Practice%20-%20Economies%20of%20Scale.docx" TargetMode="External"/><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www.corporateinformation.com/Company-Etensions-Securityldentifiers,aspx"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jpeg"/></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jpeg"/></Relationships>
</file>

<file path=ppt/slides/_rels/slide2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37.jpeg"/><Relationship Id="rId4" Type="http://schemas.openxmlformats.org/officeDocument/2006/relationships/image" Target="../media/image36.jpe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image" Target="../media/image40.jpeg"/><Relationship Id="rId4" Type="http://schemas.openxmlformats.org/officeDocument/2006/relationships/image" Target="../media/image39.png"/></Relationships>
</file>

<file path=ppt/slides/_rels/slide3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3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image" Target="../media/image45.jpeg"/><Relationship Id="rId4" Type="http://schemas.openxmlformats.org/officeDocument/2006/relationships/image" Target="../media/image44.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45.jpeg"/><Relationship Id="rId4" Type="http://schemas.openxmlformats.org/officeDocument/2006/relationships/image" Target="../media/image44.jpeg"/></Relationships>
</file>

<file path=ppt/slides/_rels/slide4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47.gif"/></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49.jpe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52.xml"/><Relationship Id="rId1" Type="http://schemas.openxmlformats.org/officeDocument/2006/relationships/slideLayout" Target="../slideLayouts/slideLayout2.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53.jpeg"/></Relationships>
</file>

<file path=ppt/slides/_rels/slide53.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55.xml"/><Relationship Id="rId1" Type="http://schemas.openxmlformats.org/officeDocument/2006/relationships/slideLayout" Target="../slideLayouts/slideLayout2.xml"/><Relationship Id="rId5" Type="http://schemas.openxmlformats.org/officeDocument/2006/relationships/image" Target="../media/image60.jpeg"/><Relationship Id="rId4" Type="http://schemas.openxmlformats.org/officeDocument/2006/relationships/image" Target="../media/image59.jpeg"/></Relationships>
</file>

<file path=ppt/slides/_rels/slide5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56.xml"/><Relationship Id="rId1" Type="http://schemas.openxmlformats.org/officeDocument/2006/relationships/slideLayout" Target="../slideLayouts/slideLayout2.xml"/><Relationship Id="rId5" Type="http://schemas.openxmlformats.org/officeDocument/2006/relationships/image" Target="../media/image60.jpeg"/><Relationship Id="rId4" Type="http://schemas.openxmlformats.org/officeDocument/2006/relationships/image" Target="../media/image59.jpe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61.xml"/><Relationship Id="rId1" Type="http://schemas.openxmlformats.org/officeDocument/2006/relationships/slideLayout" Target="../slideLayouts/slideLayout2.xml"/><Relationship Id="rId6" Type="http://schemas.openxmlformats.org/officeDocument/2006/relationships/image" Target="../media/image64.png"/><Relationship Id="rId5" Type="http://schemas.openxmlformats.org/officeDocument/2006/relationships/image" Target="../media/image63.jpeg"/><Relationship Id="rId4" Type="http://schemas.openxmlformats.org/officeDocument/2006/relationships/image" Target="../media/image62.jpeg"/></Relationships>
</file>

<file path=ppt/slides/_rels/slide62.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62.xml"/><Relationship Id="rId1" Type="http://schemas.openxmlformats.org/officeDocument/2006/relationships/slideLayout" Target="../slideLayouts/slideLayout2.xml"/><Relationship Id="rId6" Type="http://schemas.openxmlformats.org/officeDocument/2006/relationships/image" Target="../media/image64.png"/><Relationship Id="rId5" Type="http://schemas.openxmlformats.org/officeDocument/2006/relationships/image" Target="../media/image63.jpeg"/><Relationship Id="rId4" Type="http://schemas.openxmlformats.org/officeDocument/2006/relationships/image" Target="../media/image62.jpeg"/></Relationships>
</file>

<file path=ppt/slides/_rels/slide63.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image" Target="../media/image64.png"/><Relationship Id="rId5" Type="http://schemas.openxmlformats.org/officeDocument/2006/relationships/image" Target="../media/image63.jpeg"/><Relationship Id="rId4" Type="http://schemas.openxmlformats.org/officeDocument/2006/relationships/image" Target="../media/image62.jpe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65.xml"/><Relationship Id="rId1" Type="http://schemas.openxmlformats.org/officeDocument/2006/relationships/slideLayout" Target="../slideLayouts/slideLayout2.xml"/><Relationship Id="rId5" Type="http://schemas.openxmlformats.org/officeDocument/2006/relationships/image" Target="../media/image67.jpeg"/><Relationship Id="rId4" Type="http://schemas.openxmlformats.org/officeDocument/2006/relationships/image" Target="../media/image66.jpe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hyperlink" Target="LO4%20-%20Resources/4.3%20-%20Exam%20practice.docx" TargetMode="External"/><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hyperlink" Target="LO4%20-%20Resources/4.3%20-%20Exam%20practice.docx" TargetMode="External"/><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hyperlink" Target="LO4%20-%20Resources/4.3%20-%20Exam%20practice%202.docx" TargetMode="External"/><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hyperlink" Target="LO4%20-%20Resources/4.3%20-%20Exam%20practice%202.docx" TargetMode="External"/><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hyperlink" Target="LO4%20-%20Resources/4.3%20-%20Exam%20practice%202.docx" TargetMode="External"/><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82.xml"/><Relationship Id="rId1" Type="http://schemas.openxmlformats.org/officeDocument/2006/relationships/slideLayout" Target="../slideLayouts/slideLayout2.xml"/><Relationship Id="rId5" Type="http://schemas.openxmlformats.org/officeDocument/2006/relationships/image" Target="../media/image75.png"/><Relationship Id="rId4" Type="http://schemas.openxmlformats.org/officeDocument/2006/relationships/image" Target="../media/image74.jpeg"/></Relationships>
</file>

<file path=ppt/slides/_rels/slide83.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83.xml"/><Relationship Id="rId1" Type="http://schemas.openxmlformats.org/officeDocument/2006/relationships/slideLayout" Target="../slideLayouts/slideLayout2.xml"/><Relationship Id="rId5" Type="http://schemas.openxmlformats.org/officeDocument/2006/relationships/image" Target="../media/image75.png"/><Relationship Id="rId4" Type="http://schemas.openxmlformats.org/officeDocument/2006/relationships/image" Target="../media/image74.jpeg"/></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86.xml"/><Relationship Id="rId1" Type="http://schemas.openxmlformats.org/officeDocument/2006/relationships/slideLayout" Target="../slideLayouts/slideLayout2.xml"/><Relationship Id="rId5" Type="http://schemas.openxmlformats.org/officeDocument/2006/relationships/image" Target="../media/image78.jpeg"/><Relationship Id="rId4" Type="http://schemas.openxmlformats.org/officeDocument/2006/relationships/image" Target="../media/image77.jpeg"/></Relationships>
</file>

<file path=ppt/slides/_rels/slide87.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87.xml"/><Relationship Id="rId1" Type="http://schemas.openxmlformats.org/officeDocument/2006/relationships/slideLayout" Target="../slideLayouts/slideLayout2.xml"/><Relationship Id="rId6" Type="http://schemas.openxmlformats.org/officeDocument/2006/relationships/image" Target="../media/image82.jpeg"/><Relationship Id="rId5" Type="http://schemas.openxmlformats.org/officeDocument/2006/relationships/image" Target="../media/image81.jpeg"/><Relationship Id="rId4" Type="http://schemas.openxmlformats.org/officeDocument/2006/relationships/image" Target="../media/image80.jpeg"/></Relationships>
</file>

<file path=ppt/slides/_rels/slide88.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88.xml"/><Relationship Id="rId1" Type="http://schemas.openxmlformats.org/officeDocument/2006/relationships/slideLayout" Target="../slideLayouts/slideLayout2.xml"/><Relationship Id="rId6" Type="http://schemas.openxmlformats.org/officeDocument/2006/relationships/image" Target="../media/image86.jpeg"/><Relationship Id="rId5" Type="http://schemas.openxmlformats.org/officeDocument/2006/relationships/image" Target="../media/image85.jpeg"/><Relationship Id="rId4" Type="http://schemas.openxmlformats.org/officeDocument/2006/relationships/image" Target="../media/image84.jpeg"/></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hyperlink" Target="LO4%20-%20Resources/4.4%20-%20Exam%20practice%20-%20Perfect%20Competition.docx" TargetMode="External"/><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92.xml"/><Relationship Id="rId1" Type="http://schemas.openxmlformats.org/officeDocument/2006/relationships/slideLayout" Target="../slideLayouts/slideLayout2.xml"/><Relationship Id="rId6" Type="http://schemas.openxmlformats.org/officeDocument/2006/relationships/image" Target="../media/image91.jpeg"/><Relationship Id="rId5" Type="http://schemas.openxmlformats.org/officeDocument/2006/relationships/image" Target="../media/image90.png"/><Relationship Id="rId4" Type="http://schemas.openxmlformats.org/officeDocument/2006/relationships/image" Target="../media/image89.jpeg"/></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hyperlink" Target="LO4%20-%20Resources/4.4%20-%20Superbowl.mp4" TargetMode="External"/><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hyperlink" Target="LO4%20-%20Resources/4.4%20-%20Exam%20practice%20-%20Price%20Discrimination.docx" TargetMode="External"/><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5496" y="5466236"/>
            <a:ext cx="9001000"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LO4 </a:t>
            </a:r>
            <a:r>
              <a:rPr lang="en-US" sz="4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4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The </a:t>
            </a:r>
            <a:r>
              <a:rPr lang="en-US" sz="4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Private Firm as Producer and Employer</a:t>
            </a:r>
            <a:endParaRPr lang="en-GB" sz="32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251520" y="188640"/>
            <a:ext cx="8640960"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dirty="0"/>
          </a:p>
        </p:txBody>
      </p:sp>
      <p:sp>
        <p:nvSpPr>
          <p:cNvPr id="8" name="TextBox 7"/>
          <p:cNvSpPr txBox="1"/>
          <p:nvPr/>
        </p:nvSpPr>
        <p:spPr>
          <a:xfrm>
            <a:off x="323528" y="260648"/>
            <a:ext cx="8496944" cy="1477328"/>
          </a:xfrm>
          <a:prstGeom prst="rect">
            <a:avLst/>
          </a:prstGeom>
          <a:noFill/>
        </p:spPr>
        <p:txBody>
          <a:bodyPr wrap="square" rtlCol="0">
            <a:spAutoFit/>
          </a:bodyPr>
          <a:lstStyle/>
          <a:p>
            <a:pPr algn="r"/>
            <a:r>
              <a:rPr lang="en-GB" sz="3600" dirty="0" smtClean="0"/>
              <a:t> Cambridge IGCSE - Economics</a:t>
            </a:r>
            <a:r>
              <a:rPr lang="en-GB" sz="3600" b="1" dirty="0" smtClean="0"/>
              <a:t> </a:t>
            </a:r>
          </a:p>
          <a:p>
            <a:pPr algn="r"/>
            <a:r>
              <a:rPr lang="en-US" sz="2200" b="1" dirty="0"/>
              <a:t>LO4 - The Private Firm as Producer and </a:t>
            </a:r>
            <a:r>
              <a:rPr lang="en-US" sz="2200" b="1" dirty="0" smtClean="0"/>
              <a:t>Employer</a:t>
            </a:r>
          </a:p>
          <a:p>
            <a:pPr algn="r"/>
            <a:r>
              <a:rPr lang="en-GB" sz="3200" b="1" dirty="0" smtClean="0">
                <a:solidFill>
                  <a:schemeClr val="tx1">
                    <a:lumMod val="50000"/>
                    <a:lumOff val="50000"/>
                  </a:schemeClr>
                </a:solidFill>
              </a:rPr>
              <a:t>2017-2019 - Course Code: 0455</a:t>
            </a:r>
            <a:endParaRPr lang="en-GB" sz="3600" b="1" dirty="0">
              <a:solidFill>
                <a:schemeClr val="tx1">
                  <a:lumMod val="50000"/>
                  <a:lumOff val="50000"/>
                </a:schemeClr>
              </a:solidFill>
            </a:endParaRPr>
          </a:p>
        </p:txBody>
      </p:sp>
      <p:pic>
        <p:nvPicPr>
          <p:cNvPr id="1026" name="Picture 2" descr="Image result for economics"/>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339752" y="2044822"/>
            <a:ext cx="6552728" cy="288264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3528" y="260648"/>
            <a:ext cx="1543356" cy="1482264"/>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2768" cy="5262979"/>
          </a:xfrm>
          <a:prstGeom prst="rect">
            <a:avLst/>
          </a:prstGeom>
        </p:spPr>
        <p:txBody>
          <a:bodyPr wrap="square">
            <a:spAutoFit/>
          </a:bodyPr>
          <a:lstStyle/>
          <a:p>
            <a:pPr marL="439738" indent="-439738">
              <a:buClr>
                <a:srgbClr val="00B050"/>
              </a:buClr>
              <a:buFont typeface="Wingdings 3" panose="05040102010807070707" pitchFamily="18" charset="2"/>
              <a:buChar char=""/>
            </a:pPr>
            <a:r>
              <a:rPr lang="en-US" sz="2800" dirty="0"/>
              <a:t>By the end of this chapter, you should be able to:</a:t>
            </a:r>
          </a:p>
          <a:p>
            <a:pPr marL="711200" indent="-342900">
              <a:buClr>
                <a:srgbClr val="00B050"/>
              </a:buClr>
              <a:buFont typeface="Arial" panose="020B0604020202020204" pitchFamily="34" charset="0"/>
              <a:buChar char="•"/>
            </a:pPr>
            <a:r>
              <a:rPr lang="en-US" sz="2800" dirty="0" smtClean="0"/>
              <a:t>describe </a:t>
            </a:r>
            <a:r>
              <a:rPr lang="en-US" sz="2800" dirty="0"/>
              <a:t>the types of business organisation in the public and private sectors:</a:t>
            </a:r>
          </a:p>
          <a:p>
            <a:pPr marL="711200" indent="-342900">
              <a:buClr>
                <a:srgbClr val="00B050"/>
              </a:buClr>
              <a:buFont typeface="Arial" panose="020B0604020202020204" pitchFamily="34" charset="0"/>
              <a:buChar char="•"/>
            </a:pPr>
            <a:r>
              <a:rPr lang="en-US" sz="2800" dirty="0"/>
              <a:t>sole proprietors, partnerships, private limited companies, public </a:t>
            </a:r>
            <a:r>
              <a:rPr lang="en-US" sz="2800" dirty="0" smtClean="0"/>
              <a:t>limited companies</a:t>
            </a:r>
            <a:r>
              <a:rPr lang="en-US" sz="2800" dirty="0"/>
              <a:t>, multinationals, co-operatives and public corporations</a:t>
            </a:r>
          </a:p>
          <a:p>
            <a:pPr marL="711200" indent="-342900">
              <a:buClr>
                <a:srgbClr val="00B050"/>
              </a:buClr>
              <a:buFont typeface="Arial" panose="020B0604020202020204" pitchFamily="34" charset="0"/>
              <a:buChar char="•"/>
            </a:pPr>
            <a:r>
              <a:rPr lang="en-US" sz="2800" dirty="0" smtClean="0"/>
              <a:t>describe </a:t>
            </a:r>
            <a:r>
              <a:rPr lang="en-US" sz="2800" dirty="0"/>
              <a:t>and evaluate the effects of changes in the structure of </a:t>
            </a:r>
            <a:r>
              <a:rPr lang="en-US" sz="2800" dirty="0" smtClean="0"/>
              <a:t>business organisations</a:t>
            </a:r>
            <a:r>
              <a:rPr lang="en-US" sz="2800" dirty="0"/>
              <a:t>.</a:t>
            </a:r>
          </a:p>
        </p:txBody>
      </p:sp>
      <p:sp>
        <p:nvSpPr>
          <p:cNvPr id="8" name="Title 2"/>
          <p:cNvSpPr>
            <a:spLocks noGrp="1"/>
          </p:cNvSpPr>
          <p:nvPr>
            <p:ph type="title"/>
          </p:nvPr>
        </p:nvSpPr>
        <p:spPr>
          <a:xfrm>
            <a:off x="70266" y="72008"/>
            <a:ext cx="8859452" cy="548680"/>
          </a:xfrm>
        </p:spPr>
        <p:txBody>
          <a:bodyPr>
            <a:noAutofit/>
          </a:bodyPr>
          <a:lstStyle/>
          <a:p>
            <a:r>
              <a:rPr lang="en-US" sz="3600" dirty="0" smtClean="0"/>
              <a:t>Section 04 – Learning Objectives</a:t>
            </a:r>
            <a:endParaRPr lang="en-US" sz="3600" dirty="0"/>
          </a:p>
        </p:txBody>
      </p:sp>
      <p:graphicFrame>
        <p:nvGraphicFramePr>
          <p:cNvPr id="6" name="Table 5"/>
          <p:cNvGraphicFramePr>
            <a:graphicFrameLocks noGrp="1"/>
          </p:cNvGraphicFramePr>
          <p:nvPr>
            <p:extLst>
              <p:ext uri="{D42A27DB-BD31-4B8C-83A1-F6EECF244321}">
                <p14:modId xmlns:p14="http://schemas.microsoft.com/office/powerpoint/2010/main" val="1522085952"/>
              </p:ext>
            </p:extLst>
          </p:nvPr>
        </p:nvGraphicFramePr>
        <p:xfrm>
          <a:off x="7236296" y="1052736"/>
          <a:ext cx="1584176" cy="5544616"/>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65354">
                <a:tc>
                  <a:txBody>
                    <a:bodyPr/>
                    <a:lstStyle/>
                    <a:p>
                      <a:pPr>
                        <a:spcAft>
                          <a:spcPts val="0"/>
                        </a:spcAft>
                      </a:pPr>
                      <a:endParaRPr lang="en-GB" sz="135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79262">
                <a:tc>
                  <a:txBody>
                    <a:bodyPr/>
                    <a:lstStyle/>
                    <a:p>
                      <a:pPr marL="177800" indent="-177800" algn="l">
                        <a:spcAft>
                          <a:spcPts val="600"/>
                        </a:spcAft>
                        <a:buFontTx/>
                        <a:buBlip>
                          <a:blip r:embed="rId3"/>
                        </a:buBlip>
                      </a:pPr>
                      <a:r>
                        <a:rPr lang="en-GB" sz="1350" baseline="0" dirty="0" smtClean="0">
                          <a:solidFill>
                            <a:srgbClr val="FF0000"/>
                          </a:solidFill>
                          <a:effectLst/>
                          <a:latin typeface="Arial" pitchFamily="34" charset="0"/>
                          <a:ea typeface="Times New Roman"/>
                          <a:cs typeface="Arial" pitchFamily="34" charset="0"/>
                        </a:rPr>
                        <a:t>What was there before Money</a:t>
                      </a:r>
                    </a:p>
                    <a:p>
                      <a:pPr marL="177800" indent="-177800" algn="l">
                        <a:spcAft>
                          <a:spcPts val="600"/>
                        </a:spcAft>
                        <a:buFontTx/>
                        <a:buBlip>
                          <a:blip r:embed="rId3"/>
                        </a:buBlip>
                      </a:pPr>
                      <a:r>
                        <a:rPr lang="en-GB" sz="1350" baseline="0" dirty="0" smtClean="0">
                          <a:solidFill>
                            <a:schemeClr val="tx1"/>
                          </a:solidFill>
                          <a:effectLst/>
                          <a:latin typeface="Arial" pitchFamily="34" charset="0"/>
                          <a:ea typeface="Times New Roman"/>
                          <a:cs typeface="Arial" pitchFamily="34" charset="0"/>
                        </a:rPr>
                        <a:t>How does a government decide on a new currency</a:t>
                      </a:r>
                    </a:p>
                    <a:p>
                      <a:pPr marL="177800" indent="-177800" algn="l">
                        <a:spcAft>
                          <a:spcPts val="600"/>
                        </a:spcAft>
                        <a:buFontTx/>
                        <a:buBlip>
                          <a:blip r:embed="rId3"/>
                        </a:buBlip>
                      </a:pPr>
                      <a:r>
                        <a:rPr lang="en-GB" sz="1350" baseline="0" dirty="0" smtClean="0">
                          <a:solidFill>
                            <a:srgbClr val="FF0000"/>
                          </a:solidFill>
                          <a:effectLst/>
                          <a:latin typeface="Arial" pitchFamily="34" charset="0"/>
                          <a:ea typeface="Times New Roman"/>
                          <a:cs typeface="Arial" pitchFamily="34" charset="0"/>
                        </a:rPr>
                        <a:t>What are plastic bank notes</a:t>
                      </a:r>
                    </a:p>
                    <a:p>
                      <a:pPr marL="177800" indent="-177800" algn="l">
                        <a:spcAft>
                          <a:spcPts val="600"/>
                        </a:spcAft>
                        <a:buFontTx/>
                        <a:buBlip>
                          <a:blip r:embed="rId3"/>
                        </a:buBlip>
                      </a:pPr>
                      <a:r>
                        <a:rPr lang="en-GB" sz="1350" baseline="0" dirty="0" smtClean="0">
                          <a:solidFill>
                            <a:schemeClr val="tx1"/>
                          </a:solidFill>
                          <a:effectLst/>
                          <a:latin typeface="Arial" pitchFamily="34" charset="0"/>
                          <a:ea typeface="Times New Roman"/>
                          <a:cs typeface="Arial" pitchFamily="34" charset="0"/>
                        </a:rPr>
                        <a:t>What is the problem with issuing more bank notes</a:t>
                      </a:r>
                    </a:p>
                    <a:p>
                      <a:pPr marL="177800" indent="-177800" algn="l">
                        <a:spcAft>
                          <a:spcPts val="600"/>
                        </a:spcAft>
                        <a:buFontTx/>
                        <a:buBlip>
                          <a:blip r:embed="rId3"/>
                        </a:buBlip>
                      </a:pPr>
                      <a:r>
                        <a:rPr lang="en-US" sz="1350" baseline="0" dirty="0" smtClean="0">
                          <a:solidFill>
                            <a:srgbClr val="FF0000"/>
                          </a:solidFill>
                          <a:effectLst/>
                          <a:latin typeface="Arial" pitchFamily="34" charset="0"/>
                          <a:ea typeface="Times New Roman"/>
                          <a:cs typeface="Arial" pitchFamily="34" charset="0"/>
                        </a:rPr>
                        <a:t>What is the largest value of currency bank note</a:t>
                      </a:r>
                    </a:p>
                    <a:p>
                      <a:pPr marL="177800" indent="-177800" algn="l">
                        <a:spcAft>
                          <a:spcPts val="600"/>
                        </a:spcAft>
                        <a:buFontTx/>
                        <a:buBlip>
                          <a:blip r:embed="rId3"/>
                        </a:buBlip>
                      </a:pPr>
                      <a:r>
                        <a:rPr lang="en-US" sz="1350" baseline="0" dirty="0" smtClean="0">
                          <a:solidFill>
                            <a:schemeClr val="tx1"/>
                          </a:solidFill>
                          <a:effectLst/>
                          <a:latin typeface="Arial" pitchFamily="34" charset="0"/>
                          <a:ea typeface="Times New Roman"/>
                          <a:cs typeface="Arial" pitchFamily="34" charset="0"/>
                        </a:rPr>
                        <a:t>Do we need cash in a digital world?</a:t>
                      </a:r>
                    </a:p>
                    <a:p>
                      <a:pPr marL="177800" indent="-177800" algn="l">
                        <a:spcAft>
                          <a:spcPts val="600"/>
                        </a:spcAft>
                        <a:buFontTx/>
                        <a:buBlip>
                          <a:blip r:embed="rId3"/>
                        </a:buBlip>
                      </a:pPr>
                      <a:r>
                        <a:rPr lang="en-US" sz="1350" baseline="0" dirty="0" smtClean="0">
                          <a:solidFill>
                            <a:srgbClr val="FF0000"/>
                          </a:solidFill>
                          <a:effectLst/>
                          <a:latin typeface="Arial" pitchFamily="34" charset="0"/>
                          <a:ea typeface="Times New Roman"/>
                          <a:cs typeface="Arial" pitchFamily="34" charset="0"/>
                        </a:rPr>
                        <a:t>How much is the paper it is written on worth.</a:t>
                      </a:r>
                      <a:endParaRPr lang="en-GB" sz="135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82133"/>
            <a:ext cx="1368152" cy="330643"/>
          </a:xfrm>
          <a:prstGeom prst="rect">
            <a:avLst/>
          </a:prstGeom>
          <a:noFill/>
          <a:extLst>
            <a:ext uri="{909E8E84-426E-40DD-AFC4-6F175D3DCCD1}">
              <a14:hiddenFill xmlns:a14="http://schemas.microsoft.com/office/drawing/2010/main">
                <a:solidFill>
                  <a:srgbClr val="FFFFFF"/>
                </a:solidFill>
              </a14:hiddenFill>
            </a:ext>
          </a:extLst>
        </p:spPr>
      </p:pic>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110</a:t>
            </a:r>
            <a:endParaRPr lang="en-GB" sz="1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84450095"/>
      </p:ext>
    </p:extLst>
  </p:cSld>
  <p:clrMapOvr>
    <a:masterClrMapping/>
  </p:clrMapOvr>
  <p:transition advClick="0"/>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324535"/>
          </a:xfrm>
          <a:prstGeom prst="rect">
            <a:avLst/>
          </a:prstGeom>
        </p:spPr>
        <p:txBody>
          <a:bodyPr wrap="square">
            <a:spAutoFit/>
          </a:bodyPr>
          <a:lstStyle/>
          <a:p>
            <a:pPr marL="711200" indent="-355600">
              <a:buClr>
                <a:schemeClr val="accent6">
                  <a:lumMod val="50000"/>
                </a:schemeClr>
              </a:buClr>
              <a:buFont typeface="Arial" panose="020B0604020202020204" pitchFamily="34" charset="0"/>
              <a:buChar char="•"/>
            </a:pPr>
            <a:r>
              <a:rPr lang="en-US" sz="2000" b="1" dirty="0" smtClean="0">
                <a:solidFill>
                  <a:srgbClr val="FF0000"/>
                </a:solidFill>
              </a:rPr>
              <a:t>Promotional </a:t>
            </a:r>
            <a:r>
              <a:rPr lang="en-US" sz="2000" b="1" dirty="0">
                <a:solidFill>
                  <a:srgbClr val="FF0000"/>
                </a:solidFill>
              </a:rPr>
              <a:t>pricing</a:t>
            </a:r>
            <a:r>
              <a:rPr lang="en-US" sz="2000" dirty="0"/>
              <a:t> - This commonly used pricing policy involves </a:t>
            </a:r>
            <a:r>
              <a:rPr lang="en-US" sz="2000" dirty="0" smtClean="0"/>
              <a:t>firms temporarily </a:t>
            </a:r>
            <a:r>
              <a:rPr lang="en-US" sz="2000" dirty="0"/>
              <a:t>reducing their prices to attract more customers. Promotional </a:t>
            </a:r>
            <a:r>
              <a:rPr lang="en-US" sz="2000" dirty="0" smtClean="0"/>
              <a:t>pricing can </a:t>
            </a:r>
            <a:r>
              <a:rPr lang="en-US" sz="2000" dirty="0"/>
              <a:t>be used to clear excess </a:t>
            </a:r>
            <a:r>
              <a:rPr lang="en-US" sz="2000" dirty="0" smtClean="0"/>
              <a:t>stock </a:t>
            </a:r>
            <a:r>
              <a:rPr lang="en-US" sz="2000" dirty="0"/>
              <a:t>when a product is being withdrawn from </a:t>
            </a:r>
            <a:r>
              <a:rPr lang="en-US" sz="2000" dirty="0" smtClean="0"/>
              <a:t>the market </a:t>
            </a:r>
            <a:r>
              <a:rPr lang="en-US" sz="2000" dirty="0"/>
              <a:t>or to boost demand for products in a new </a:t>
            </a:r>
            <a:r>
              <a:rPr lang="en-US" sz="2000" dirty="0" smtClean="0"/>
              <a:t>market.</a:t>
            </a:r>
          </a:p>
          <a:p>
            <a:pPr marL="711200" indent="-355600">
              <a:buClr>
                <a:schemeClr val="accent6">
                  <a:lumMod val="50000"/>
                </a:schemeClr>
              </a:buClr>
              <a:buFont typeface="Arial" panose="020B0604020202020204" pitchFamily="34" charset="0"/>
              <a:buChar char="•"/>
            </a:pPr>
            <a:r>
              <a:rPr lang="en-US" sz="2000" dirty="0" smtClean="0"/>
              <a:t>This </a:t>
            </a:r>
            <a:r>
              <a:rPr lang="en-US" sz="2000" dirty="0"/>
              <a:t>pricing policy is often used to encourage brand loyalty (when </a:t>
            </a:r>
            <a:r>
              <a:rPr lang="en-US" sz="2000" dirty="0" smtClean="0"/>
              <a:t>customers stick </a:t>
            </a:r>
            <a:r>
              <a:rPr lang="en-US" sz="2000" dirty="0"/>
              <a:t>to a certain brand due to their personal preference) and can thus increase </a:t>
            </a:r>
            <a:r>
              <a:rPr lang="en-US" sz="2000" dirty="0" smtClean="0"/>
              <a:t>the firm's </a:t>
            </a:r>
            <a:r>
              <a:rPr lang="en-US" sz="2000" dirty="0"/>
              <a:t>market share in the long run.</a:t>
            </a:r>
          </a:p>
          <a:p>
            <a:pPr marL="355600" indent="-355600">
              <a:buClr>
                <a:schemeClr val="accent6">
                  <a:lumMod val="50000"/>
                </a:schemeClr>
              </a:buClr>
              <a:buFont typeface="Wingdings 3" panose="05040102010807070707" pitchFamily="18" charset="2"/>
              <a:buChar char=""/>
            </a:pPr>
            <a:r>
              <a:rPr lang="en-US" sz="2000" dirty="0"/>
              <a:t>Note that if monopolies exploit their market power and act against the </a:t>
            </a:r>
            <a:r>
              <a:rPr lang="en-US" sz="2000" dirty="0" smtClean="0"/>
              <a:t>public interest</a:t>
            </a:r>
            <a:r>
              <a:rPr lang="en-US" sz="2000" dirty="0"/>
              <a:t>, perhaps by deliberately charging unreasonably high prices, then </a:t>
            </a:r>
            <a:r>
              <a:rPr lang="en-US" sz="2000" dirty="0" smtClean="0"/>
              <a:t>the government </a:t>
            </a:r>
            <a:r>
              <a:rPr lang="en-US" sz="2000" dirty="0"/>
              <a:t>can </a:t>
            </a:r>
            <a:r>
              <a:rPr lang="en-US" sz="2000" dirty="0" smtClean="0"/>
              <a:t>intervene </a:t>
            </a:r>
            <a:r>
              <a:rPr lang="en-US" sz="2000" dirty="0"/>
              <a:t>to break up their monopoly powers. </a:t>
            </a:r>
            <a:r>
              <a:rPr lang="en-US" sz="2000" dirty="0" smtClean="0"/>
              <a:t>E.g., </a:t>
            </a:r>
            <a:r>
              <a:rPr lang="en-US" sz="2000" dirty="0"/>
              <a:t>a </a:t>
            </a:r>
            <a:r>
              <a:rPr lang="en-US" sz="2000" dirty="0" smtClean="0"/>
              <a:t>merger between </a:t>
            </a:r>
            <a:r>
              <a:rPr lang="en-US" sz="2000" dirty="0"/>
              <a:t>the two largest firms in a market can be prohibited by the </a:t>
            </a:r>
            <a:r>
              <a:rPr lang="en-US" sz="2000" dirty="0" smtClean="0"/>
              <a:t>government if there </a:t>
            </a:r>
            <a:r>
              <a:rPr lang="en-US" sz="2000" dirty="0"/>
              <a:t>is reason to believe that the monopolist's resulting gain in market share (</a:t>
            </a:r>
            <a:r>
              <a:rPr lang="en-US" sz="2000" dirty="0" smtClean="0"/>
              <a:t>or market </a:t>
            </a:r>
            <a:r>
              <a:rPr lang="en-US" sz="2000" dirty="0"/>
              <a:t>dominance) will act against the interest of the general </a:t>
            </a:r>
            <a:r>
              <a:rPr lang="en-US" sz="2000" dirty="0" smtClean="0"/>
              <a:t>public.</a:t>
            </a:r>
          </a:p>
          <a:p>
            <a:pPr marL="355600" indent="-355600">
              <a:buClr>
                <a:schemeClr val="accent6">
                  <a:lumMod val="50000"/>
                </a:schemeClr>
              </a:buClr>
              <a:buFont typeface="Wingdings 3" panose="05040102010807070707" pitchFamily="18" charset="2"/>
              <a:buChar char=""/>
            </a:pPr>
            <a:r>
              <a:rPr lang="en-US" sz="2000" dirty="0" smtClean="0"/>
              <a:t>In </a:t>
            </a:r>
            <a:r>
              <a:rPr lang="en-US" sz="2000" dirty="0"/>
              <a:t>2013, </a:t>
            </a:r>
            <a:r>
              <a:rPr lang="en-US" sz="2000" dirty="0" smtClean="0"/>
              <a:t>Visa and </a:t>
            </a:r>
            <a:r>
              <a:rPr lang="en-US" sz="2000" dirty="0" err="1"/>
              <a:t>Mastercard</a:t>
            </a:r>
            <a:r>
              <a:rPr lang="en-US" sz="2000" dirty="0"/>
              <a:t> were fined a record $7.25 billion for colluding to fix the credit </a:t>
            </a:r>
            <a:r>
              <a:rPr lang="en-US" sz="2000" dirty="0" smtClean="0"/>
              <a:t>card fees </a:t>
            </a:r>
            <a:r>
              <a:rPr lang="en-US" sz="2000" dirty="0"/>
              <a:t>that they charged retailers.</a:t>
            </a:r>
          </a:p>
        </p:txBody>
      </p:sp>
      <p:sp>
        <p:nvSpPr>
          <p:cNvPr id="8" name="Title 2"/>
          <p:cNvSpPr>
            <a:spLocks noGrp="1"/>
          </p:cNvSpPr>
          <p:nvPr>
            <p:ph type="title"/>
          </p:nvPr>
        </p:nvSpPr>
        <p:spPr>
          <a:xfrm>
            <a:off x="70266" y="72008"/>
            <a:ext cx="7886110" cy="548680"/>
          </a:xfrm>
        </p:spPr>
        <p:txBody>
          <a:bodyPr>
            <a:noAutofit/>
          </a:bodyPr>
          <a:lstStyle/>
          <a:p>
            <a:r>
              <a:rPr lang="en-US" sz="3200" dirty="0" smtClean="0"/>
              <a:t>4.4 </a:t>
            </a:r>
            <a:r>
              <a:rPr lang="en-US" sz="3200" dirty="0"/>
              <a:t>– Pricing and </a:t>
            </a:r>
            <a:r>
              <a:rPr lang="en-US" sz="3200" dirty="0" smtClean="0"/>
              <a:t>Output Policies </a:t>
            </a:r>
            <a:r>
              <a:rPr lang="en-US" sz="3200" dirty="0"/>
              <a:t>in </a:t>
            </a:r>
            <a:r>
              <a:rPr lang="en-US" sz="3200" dirty="0" smtClean="0"/>
              <a:t>Monopoly</a:t>
            </a:r>
            <a:endParaRPr lang="en-US" sz="32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147</a:t>
            </a:r>
            <a:endParaRPr lang="en-GB" sz="1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55223033"/>
      </p:ext>
    </p:extLst>
  </p:cSld>
  <p:clrMapOvr>
    <a:masterClrMapping/>
  </p:clrMapOvr>
  <p:transition advClick="0"/>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696744" cy="5549211"/>
          </a:xfrm>
          <a:prstGeom prst="rect">
            <a:avLst/>
          </a:prstGeom>
          <a:solidFill>
            <a:schemeClr val="accent5">
              <a:lumMod val="40000"/>
              <a:lumOff val="60000"/>
            </a:schemeClr>
          </a:solidFill>
          <a:ln w="76200">
            <a:solidFill>
              <a:srgbClr val="002060"/>
            </a:solidFill>
          </a:ln>
        </p:spPr>
        <p:txBody>
          <a:bodyPr wrap="square">
            <a:spAutoFit/>
          </a:bodyPr>
          <a:lstStyle/>
          <a:p>
            <a:pPr>
              <a:buClr>
                <a:schemeClr val="accent6">
                  <a:lumMod val="50000"/>
                </a:schemeClr>
              </a:buClr>
            </a:pPr>
            <a:r>
              <a:rPr lang="en-US" sz="1970" b="1" dirty="0"/>
              <a:t>Case Study: Prices through the roof</a:t>
            </a:r>
          </a:p>
          <a:p>
            <a:pPr marL="355600" indent="-355600">
              <a:buClr>
                <a:schemeClr val="accent6">
                  <a:lumMod val="50000"/>
                </a:schemeClr>
              </a:buClr>
              <a:buFont typeface="Wingdings 3" panose="05040102010807070707" pitchFamily="18" charset="2"/>
              <a:buChar char=""/>
            </a:pPr>
            <a:r>
              <a:rPr lang="en-US" sz="1970" dirty="0"/>
              <a:t>With a large degree of monopoly power, firms are able to charge </a:t>
            </a:r>
            <a:r>
              <a:rPr lang="en-US" sz="1970" dirty="0" smtClean="0"/>
              <a:t>insane prices for some </a:t>
            </a:r>
            <a:r>
              <a:rPr lang="en-US" sz="1970" dirty="0"/>
              <a:t>of their products. </a:t>
            </a:r>
            <a:r>
              <a:rPr lang="en-US" sz="1970" dirty="0" smtClean="0"/>
              <a:t>E.g.:</a:t>
            </a:r>
            <a:endParaRPr lang="en-US" sz="1970" dirty="0"/>
          </a:p>
          <a:p>
            <a:pPr marL="711200" indent="-355600">
              <a:buClr>
                <a:schemeClr val="accent6">
                  <a:lumMod val="50000"/>
                </a:schemeClr>
              </a:buClr>
              <a:buFont typeface="Arial" panose="020B0604020202020204" pitchFamily="34" charset="0"/>
              <a:buChar char="•"/>
            </a:pPr>
            <a:r>
              <a:rPr lang="en-US" sz="1970" dirty="0" smtClean="0"/>
              <a:t>The most expensive can of Coca-Cola, made for astronauts</a:t>
            </a:r>
            <a:r>
              <a:rPr lang="en-US" sz="1970" dirty="0"/>
              <a:t>, </a:t>
            </a:r>
            <a:r>
              <a:rPr lang="en-US" sz="1970" dirty="0" smtClean="0"/>
              <a:t>is priced at $1250 per can</a:t>
            </a:r>
            <a:r>
              <a:rPr lang="en-US" sz="1970" dirty="0"/>
              <a:t>.</a:t>
            </a:r>
          </a:p>
          <a:p>
            <a:pPr marL="711200" indent="-355600">
              <a:buClr>
                <a:schemeClr val="accent6">
                  <a:lumMod val="50000"/>
                </a:schemeClr>
              </a:buClr>
              <a:buFont typeface="Arial" panose="020B0604020202020204" pitchFamily="34" charset="0"/>
              <a:buChar char="•"/>
            </a:pPr>
            <a:r>
              <a:rPr lang="en-US" sz="1970" dirty="0" smtClean="0"/>
              <a:t>The </a:t>
            </a:r>
            <a:r>
              <a:rPr lang="en-US" sz="1970" dirty="0"/>
              <a:t>world's fastest car, Bugatti's Veyron World, costs </a:t>
            </a:r>
            <a:r>
              <a:rPr lang="en-US" sz="1970" dirty="0" smtClean="0"/>
              <a:t>€1.95m, </a:t>
            </a:r>
            <a:r>
              <a:rPr lang="en-US" sz="1970" dirty="0"/>
              <a:t>before </a:t>
            </a:r>
            <a:r>
              <a:rPr lang="en-US" sz="1970" dirty="0" smtClean="0"/>
              <a:t>taxes are applied.</a:t>
            </a:r>
            <a:endParaRPr lang="en-US" sz="1970" dirty="0"/>
          </a:p>
          <a:p>
            <a:pPr marL="711200" indent="-355600">
              <a:buClr>
                <a:schemeClr val="accent6">
                  <a:lumMod val="50000"/>
                </a:schemeClr>
              </a:buClr>
              <a:buFont typeface="Arial" panose="020B0604020202020204" pitchFamily="34" charset="0"/>
              <a:buChar char="•"/>
            </a:pPr>
            <a:r>
              <a:rPr lang="en-US" sz="1970" dirty="0" smtClean="0"/>
              <a:t>The </a:t>
            </a:r>
            <a:r>
              <a:rPr lang="en-US" sz="1970" dirty="0"/>
              <a:t>most expensive Barbie doll, which comes with a one-carat pink diamond, sold </a:t>
            </a:r>
            <a:r>
              <a:rPr lang="en-US" sz="1970" dirty="0" smtClean="0"/>
              <a:t>in 2010 for a record price of $302,500</a:t>
            </a:r>
            <a:r>
              <a:rPr lang="en-US" sz="1970" dirty="0"/>
              <a:t>.</a:t>
            </a:r>
          </a:p>
          <a:p>
            <a:pPr marL="711200" indent="-355600">
              <a:buClr>
                <a:schemeClr val="accent6">
                  <a:lumMod val="50000"/>
                </a:schemeClr>
              </a:buClr>
              <a:buFont typeface="Arial" panose="020B0604020202020204" pitchFamily="34" charset="0"/>
              <a:buChar char="•"/>
            </a:pPr>
            <a:r>
              <a:rPr lang="en-US" sz="1970" dirty="0" smtClean="0"/>
              <a:t>The </a:t>
            </a:r>
            <a:r>
              <a:rPr lang="en-US" sz="1970" dirty="0"/>
              <a:t>world's most expensive barbecue is the 24-karat gold-plated </a:t>
            </a:r>
            <a:r>
              <a:rPr lang="en-US" sz="1970" dirty="0" smtClean="0"/>
              <a:t>Beef Eater Barbecue, and for that privilege you have to pay $165,000</a:t>
            </a:r>
            <a:r>
              <a:rPr lang="en-US" sz="1970" dirty="0"/>
              <a:t>.</a:t>
            </a:r>
          </a:p>
          <a:p>
            <a:pPr marL="711200" indent="-355600">
              <a:buClr>
                <a:schemeClr val="accent6">
                  <a:lumMod val="50000"/>
                </a:schemeClr>
              </a:buClr>
              <a:buFont typeface="Arial" panose="020B0604020202020204" pitchFamily="34" charset="0"/>
              <a:buChar char="•"/>
            </a:pPr>
            <a:r>
              <a:rPr lang="en-US" sz="1970" dirty="0" smtClean="0"/>
              <a:t>At $25,000 the world's most expensive dessert is a chocolate sundae, containing gold flakes</a:t>
            </a:r>
            <a:r>
              <a:rPr lang="en-US" sz="1970" dirty="0"/>
              <a:t>, sold with a golden spoon! Customers can keep the spoon, which is made </a:t>
            </a:r>
            <a:r>
              <a:rPr lang="en-US" sz="1970" dirty="0" smtClean="0"/>
              <a:t>by luxury jeweler </a:t>
            </a:r>
            <a:r>
              <a:rPr lang="en-US" sz="1970" dirty="0"/>
              <a:t>Euphoria New York.</a:t>
            </a:r>
          </a:p>
        </p:txBody>
      </p:sp>
      <p:sp>
        <p:nvSpPr>
          <p:cNvPr id="8" name="Title 2"/>
          <p:cNvSpPr>
            <a:spLocks noGrp="1"/>
          </p:cNvSpPr>
          <p:nvPr>
            <p:ph type="title"/>
          </p:nvPr>
        </p:nvSpPr>
        <p:spPr>
          <a:xfrm>
            <a:off x="70266" y="72008"/>
            <a:ext cx="7886110" cy="548680"/>
          </a:xfrm>
        </p:spPr>
        <p:txBody>
          <a:bodyPr>
            <a:noAutofit/>
          </a:bodyPr>
          <a:lstStyle/>
          <a:p>
            <a:r>
              <a:rPr lang="en-US" sz="3200" dirty="0" smtClean="0"/>
              <a:t>4.4 </a:t>
            </a:r>
            <a:r>
              <a:rPr lang="en-US" sz="3200" dirty="0"/>
              <a:t>– Pricing and </a:t>
            </a:r>
            <a:r>
              <a:rPr lang="en-US" sz="3200" dirty="0" smtClean="0"/>
              <a:t>Output Policies </a:t>
            </a:r>
            <a:r>
              <a:rPr lang="en-US" sz="3200" dirty="0"/>
              <a:t>in </a:t>
            </a:r>
            <a:r>
              <a:rPr lang="en-US" sz="3200" dirty="0" smtClean="0"/>
              <a:t>Monopoly</a:t>
            </a:r>
            <a:endParaRPr lang="en-US" sz="32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148</a:t>
            </a:r>
            <a:endParaRPr lang="en-GB" sz="1000" b="1" dirty="0">
              <a:latin typeface="Arial" panose="020B0604020202020204" pitchFamily="34" charset="0"/>
              <a:cs typeface="Arial" panose="020B0604020202020204" pitchFamily="34" charset="0"/>
            </a:endParaRPr>
          </a:p>
        </p:txBody>
      </p:sp>
      <p:pic>
        <p:nvPicPr>
          <p:cNvPr id="80898" name="Picture 2" descr="Image result for bugatti veyron"/>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259" t="21061" r="15582" b="4600"/>
          <a:stretch/>
        </p:blipFill>
        <p:spPr bwMode="auto">
          <a:xfrm>
            <a:off x="7044208" y="2595687"/>
            <a:ext cx="1764100" cy="1182749"/>
          </a:xfrm>
          <a:prstGeom prst="rect">
            <a:avLst/>
          </a:prstGeom>
          <a:noFill/>
          <a:extLst>
            <a:ext uri="{909E8E84-426E-40DD-AFC4-6F175D3DCCD1}">
              <a14:hiddenFill xmlns:a14="http://schemas.microsoft.com/office/drawing/2010/main">
                <a:solidFill>
                  <a:srgbClr val="FFFFFF"/>
                </a:solidFill>
              </a14:hiddenFill>
            </a:ext>
          </a:extLst>
        </p:spPr>
      </p:pic>
      <p:pic>
        <p:nvPicPr>
          <p:cNvPr id="80900" name="Picture 4" descr="Image result for most expensive barbie"/>
          <p:cNvPicPr>
            <a:picLocks noChangeAspect="1" noChangeArrowheads="1"/>
          </p:cNvPicPr>
          <p:nvPr/>
        </p:nvPicPr>
        <p:blipFill rotWithShape="1">
          <a:blip r:embed="rId4">
            <a:extLst>
              <a:ext uri="{28A0092B-C50C-407E-A947-70E740481C1C}">
                <a14:useLocalDpi xmlns:a14="http://schemas.microsoft.com/office/drawing/2010/main" val="0"/>
              </a:ext>
            </a:extLst>
          </a:blip>
          <a:srcRect l="3674" t="5157" r="12853" b="4490"/>
          <a:stretch/>
        </p:blipFill>
        <p:spPr bwMode="auto">
          <a:xfrm>
            <a:off x="7044208" y="1052736"/>
            <a:ext cx="1776263" cy="1441993"/>
          </a:xfrm>
          <a:prstGeom prst="rect">
            <a:avLst/>
          </a:prstGeom>
          <a:noFill/>
          <a:extLst>
            <a:ext uri="{909E8E84-426E-40DD-AFC4-6F175D3DCCD1}">
              <a14:hiddenFill xmlns:a14="http://schemas.microsoft.com/office/drawing/2010/main">
                <a:solidFill>
                  <a:srgbClr val="FFFFFF"/>
                </a:solidFill>
              </a14:hiddenFill>
            </a:ext>
          </a:extLst>
        </p:spPr>
      </p:pic>
      <p:pic>
        <p:nvPicPr>
          <p:cNvPr id="80902" name="Picture 6" descr="Image result for most expensive barbeque beef eate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44206" y="5270095"/>
            <a:ext cx="1764101" cy="1177537"/>
          </a:xfrm>
          <a:prstGeom prst="rect">
            <a:avLst/>
          </a:prstGeom>
          <a:noFill/>
          <a:extLst>
            <a:ext uri="{909E8E84-426E-40DD-AFC4-6F175D3DCCD1}">
              <a14:hiddenFill xmlns:a14="http://schemas.microsoft.com/office/drawing/2010/main">
                <a:solidFill>
                  <a:srgbClr val="FFFFFF"/>
                </a:solidFill>
              </a14:hiddenFill>
            </a:ext>
          </a:extLst>
        </p:spPr>
      </p:pic>
      <p:pic>
        <p:nvPicPr>
          <p:cNvPr id="80904" name="Picture 8" descr="Image result for most expensive dessert"/>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12162"/>
          <a:stretch/>
        </p:blipFill>
        <p:spPr bwMode="auto">
          <a:xfrm>
            <a:off x="7044207" y="3879394"/>
            <a:ext cx="1764101" cy="12897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0591472"/>
      </p:ext>
    </p:extLst>
  </p:cSld>
  <p:clrMapOvr>
    <a:masterClrMapping/>
  </p:clrMapOvr>
  <p:transition advClick="0"/>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576911"/>
          </a:xfrm>
          <a:prstGeom prst="rect">
            <a:avLst/>
          </a:prstGeom>
        </p:spPr>
        <p:txBody>
          <a:bodyPr wrap="square">
            <a:spAutoFit/>
          </a:bodyPr>
          <a:lstStyle/>
          <a:p>
            <a:pPr marL="355600" indent="-355600">
              <a:buClr>
                <a:schemeClr val="accent6">
                  <a:lumMod val="50000"/>
                </a:schemeClr>
              </a:buClr>
              <a:buFont typeface="Wingdings 3" panose="05040102010807070707" pitchFamily="18" charset="2"/>
              <a:buChar char=""/>
            </a:pPr>
            <a:r>
              <a:rPr lang="en-US" sz="1620" dirty="0" smtClean="0"/>
              <a:t>Monopolies </a:t>
            </a:r>
            <a:r>
              <a:rPr lang="en-US" sz="1620" dirty="0"/>
              <a:t>have a number of disadvantages:</a:t>
            </a:r>
          </a:p>
          <a:p>
            <a:pPr marL="627063" indent="-271463">
              <a:buClr>
                <a:schemeClr val="accent6">
                  <a:lumMod val="50000"/>
                </a:schemeClr>
              </a:buClr>
              <a:buFont typeface="Arial" panose="020B0604020202020204" pitchFamily="34" charset="0"/>
              <a:buChar char="•"/>
            </a:pPr>
            <a:r>
              <a:rPr lang="en-US" sz="1620" dirty="0" smtClean="0"/>
              <a:t>Private-sector </a:t>
            </a:r>
            <a:r>
              <a:rPr lang="en-US" sz="1620" dirty="0"/>
              <a:t>monopolies can be inefficient in terms of resource allocation. </a:t>
            </a:r>
            <a:r>
              <a:rPr lang="en-US" sz="1620" dirty="0" smtClean="0"/>
              <a:t>In pursuit </a:t>
            </a:r>
            <a:r>
              <a:rPr lang="en-US" sz="1620" dirty="0"/>
              <a:t>of profit </a:t>
            </a:r>
            <a:r>
              <a:rPr lang="en-US" sz="1620" dirty="0" err="1"/>
              <a:t>maximisation</a:t>
            </a:r>
            <a:r>
              <a:rPr lang="en-US" sz="1620" dirty="0"/>
              <a:t>, the monopolist can </a:t>
            </a:r>
            <a:r>
              <a:rPr lang="en-US" sz="1620" dirty="0" smtClean="0"/>
              <a:t>result </a:t>
            </a:r>
            <a:r>
              <a:rPr lang="en-US" sz="1620" dirty="0"/>
              <a:t>the output of a </a:t>
            </a:r>
            <a:r>
              <a:rPr lang="en-US" sz="1620" dirty="0" smtClean="0"/>
              <a:t>product and</a:t>
            </a:r>
            <a:r>
              <a:rPr lang="en-US" sz="1620" dirty="0"/>
              <a:t>/ or charge a higher price for it. This creates a </a:t>
            </a:r>
            <a:r>
              <a:rPr lang="en-US" sz="1620" dirty="0" smtClean="0"/>
              <a:t>loss </a:t>
            </a:r>
            <a:r>
              <a:rPr lang="en-US" sz="1620" dirty="0"/>
              <a:t>in the welfare of </a:t>
            </a:r>
            <a:r>
              <a:rPr lang="en-US" sz="1620" dirty="0" smtClean="0"/>
              <a:t>consumers (see </a:t>
            </a:r>
            <a:r>
              <a:rPr lang="en-US" sz="1620" dirty="0"/>
              <a:t>Figure 13.2).</a:t>
            </a:r>
          </a:p>
          <a:p>
            <a:pPr marL="627063" indent="-271463">
              <a:buClr>
                <a:schemeClr val="accent6">
                  <a:lumMod val="50000"/>
                </a:schemeClr>
              </a:buClr>
              <a:buFont typeface="Arial" panose="020B0604020202020204" pitchFamily="34" charset="0"/>
              <a:buChar char="•"/>
            </a:pPr>
            <a:r>
              <a:rPr lang="en-US" sz="1620" dirty="0" smtClean="0"/>
              <a:t>High </a:t>
            </a:r>
            <a:r>
              <a:rPr lang="en-US" sz="1620" dirty="0"/>
              <a:t>barriers to </a:t>
            </a:r>
            <a:r>
              <a:rPr lang="en-US" sz="1620" dirty="0" smtClean="0"/>
              <a:t>entry </a:t>
            </a:r>
            <a:r>
              <a:rPr lang="en-US" sz="1620" dirty="0"/>
              <a:t>prevent new firms from entering the market. This limits </a:t>
            </a:r>
            <a:r>
              <a:rPr lang="en-US" sz="1620" dirty="0" smtClean="0"/>
              <a:t>the degree </a:t>
            </a:r>
            <a:r>
              <a:rPr lang="en-US" sz="1620" dirty="0"/>
              <a:t>of competition and ensures monopolists can continue to charge </a:t>
            </a:r>
            <a:r>
              <a:rPr lang="en-US" sz="1620" dirty="0" smtClean="0"/>
              <a:t>relatively high </a:t>
            </a:r>
            <a:r>
              <a:rPr lang="en-US" sz="1620" dirty="0"/>
              <a:t>prices.</a:t>
            </a:r>
          </a:p>
          <a:p>
            <a:pPr marL="627063" indent="-271463">
              <a:buClr>
                <a:schemeClr val="accent6">
                  <a:lumMod val="50000"/>
                </a:schemeClr>
              </a:buClr>
              <a:buFont typeface="Arial" panose="020B0604020202020204" pitchFamily="34" charset="0"/>
              <a:buChar char="•"/>
            </a:pPr>
            <a:r>
              <a:rPr lang="en-US" sz="1620" dirty="0" smtClean="0"/>
              <a:t>As </a:t>
            </a:r>
            <a:r>
              <a:rPr lang="en-US" sz="1620" dirty="0"/>
              <a:t>there are no substitutes for the products supplied by monopolists, demand is </a:t>
            </a:r>
            <a:r>
              <a:rPr lang="en-US" sz="1620" dirty="0" smtClean="0"/>
              <a:t>price inelastic </a:t>
            </a:r>
            <a:r>
              <a:rPr lang="en-US" sz="1620" dirty="0"/>
              <a:t>(</a:t>
            </a:r>
            <a:r>
              <a:rPr lang="en-US" sz="1620" dirty="0" smtClean="0"/>
              <a:t>see </a:t>
            </a:r>
            <a:r>
              <a:rPr lang="en-US" sz="1620" dirty="0"/>
              <a:t>Chapter 4). </a:t>
            </a:r>
            <a:r>
              <a:rPr lang="en-US" sz="1620" dirty="0" smtClean="0"/>
              <a:t>However</a:t>
            </a:r>
            <a:r>
              <a:rPr lang="en-US" sz="1620" dirty="0"/>
              <a:t>, as monopolists are price makers, they can </a:t>
            </a:r>
            <a:r>
              <a:rPr lang="en-US" sz="1620" dirty="0" smtClean="0"/>
              <a:t>charge higher </a:t>
            </a:r>
            <a:r>
              <a:rPr lang="en-US" sz="1620" dirty="0"/>
              <a:t>prices to </a:t>
            </a:r>
            <a:r>
              <a:rPr lang="en-US" sz="1620" dirty="0" err="1"/>
              <a:t>maximise</a:t>
            </a:r>
            <a:r>
              <a:rPr lang="en-US" sz="1620" dirty="0"/>
              <a:t> profit from the relatively low PED (see Figure 4.6).</a:t>
            </a:r>
          </a:p>
          <a:p>
            <a:pPr marL="627063" indent="-271463">
              <a:buClr>
                <a:schemeClr val="accent6">
                  <a:lumMod val="50000"/>
                </a:schemeClr>
              </a:buClr>
              <a:buFont typeface="Arial" panose="020B0604020202020204" pitchFamily="34" charset="0"/>
              <a:buChar char="•"/>
            </a:pPr>
            <a:r>
              <a:rPr lang="en-US" sz="1620" dirty="0" smtClean="0"/>
              <a:t>Imperfect </a:t>
            </a:r>
            <a:r>
              <a:rPr lang="en-US" sz="1620" dirty="0"/>
              <a:t>knowledge about prices and products means that consumers may </a:t>
            </a:r>
            <a:r>
              <a:rPr lang="en-US" sz="1620" dirty="0" smtClean="0"/>
              <a:t>not necessarily </a:t>
            </a:r>
            <a:r>
              <a:rPr lang="en-US" sz="1620" dirty="0"/>
              <a:t>make rational choices. </a:t>
            </a:r>
            <a:r>
              <a:rPr lang="en-US" sz="1620" dirty="0" smtClean="0"/>
              <a:t>E.g., </a:t>
            </a:r>
            <a:r>
              <a:rPr lang="en-US" sz="1620" dirty="0"/>
              <a:t>the confusing pricing policies </a:t>
            </a:r>
            <a:r>
              <a:rPr lang="en-US" sz="1620" dirty="0" smtClean="0"/>
              <a:t>used by </a:t>
            </a:r>
            <a:r>
              <a:rPr lang="en-US" sz="1620" dirty="0"/>
              <a:t>utilities companies (gas, telephone, water and electricity) mean that </a:t>
            </a:r>
            <a:r>
              <a:rPr lang="en-US" sz="1620" dirty="0" smtClean="0"/>
              <a:t>customers find </a:t>
            </a:r>
            <a:r>
              <a:rPr lang="en-US" sz="1620" dirty="0"/>
              <a:t>it troublesome to switch between suppliers, especially as they might not know if they would be better off. Thus, imperfect knowledge enables monopolists </a:t>
            </a:r>
            <a:r>
              <a:rPr lang="en-US" sz="1620" dirty="0" smtClean="0"/>
              <a:t>to maintain </a:t>
            </a:r>
            <a:r>
              <a:rPr lang="en-US" sz="1620" dirty="0"/>
              <a:t>market power.</a:t>
            </a:r>
          </a:p>
          <a:p>
            <a:pPr marL="627063" indent="-271463">
              <a:buClr>
                <a:schemeClr val="accent6">
                  <a:lumMod val="50000"/>
                </a:schemeClr>
              </a:buClr>
              <a:buFont typeface="Arial" panose="020B0604020202020204" pitchFamily="34" charset="0"/>
              <a:buChar char="•"/>
            </a:pPr>
            <a:r>
              <a:rPr lang="en-US" sz="1620" dirty="0" smtClean="0"/>
              <a:t>Monopolists </a:t>
            </a:r>
            <a:r>
              <a:rPr lang="en-US" sz="1620" dirty="0"/>
              <a:t>may have less incentive to innovate than firms in competitive </a:t>
            </a:r>
            <a:r>
              <a:rPr lang="en-US" sz="1620" dirty="0" smtClean="0"/>
              <a:t>markets. Innovation </a:t>
            </a:r>
            <a:r>
              <a:rPr lang="en-US" sz="1620" dirty="0"/>
              <a:t>is the commercial exploitation of an invention. The lack of </a:t>
            </a:r>
            <a:r>
              <a:rPr lang="en-US" sz="1620" dirty="0" smtClean="0"/>
              <a:t>competitive pressures </a:t>
            </a:r>
            <a:r>
              <a:rPr lang="en-US" sz="1620" dirty="0"/>
              <a:t>means that monopolists can become complacent (as there is no need </a:t>
            </a:r>
            <a:r>
              <a:rPr lang="en-US" sz="1620" dirty="0" smtClean="0"/>
              <a:t>to be </a:t>
            </a:r>
            <a:r>
              <a:rPr lang="en-US" sz="1620" dirty="0"/>
              <a:t>worried about competition), rather than focus on innovations to ensure </a:t>
            </a:r>
            <a:r>
              <a:rPr lang="en-US" sz="1620" dirty="0" smtClean="0"/>
              <a:t>their survival</a:t>
            </a:r>
            <a:r>
              <a:rPr lang="en-US" sz="1620" dirty="0"/>
              <a:t>.</a:t>
            </a:r>
          </a:p>
        </p:txBody>
      </p:sp>
      <p:sp>
        <p:nvSpPr>
          <p:cNvPr id="8" name="Title 2"/>
          <p:cNvSpPr>
            <a:spLocks noGrp="1"/>
          </p:cNvSpPr>
          <p:nvPr>
            <p:ph type="title"/>
          </p:nvPr>
        </p:nvSpPr>
        <p:spPr>
          <a:xfrm>
            <a:off x="70266" y="72008"/>
            <a:ext cx="7886110" cy="548680"/>
          </a:xfrm>
        </p:spPr>
        <p:txBody>
          <a:bodyPr>
            <a:noAutofit/>
          </a:bodyPr>
          <a:lstStyle/>
          <a:p>
            <a:r>
              <a:rPr lang="en-US" sz="3600" dirty="0" smtClean="0"/>
              <a:t>4.4 – Monopoly - Disadvantages</a:t>
            </a:r>
            <a:endParaRPr lang="en-US" sz="3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148</a:t>
            </a:r>
            <a:endParaRPr lang="en-GB" sz="1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79066132"/>
      </p:ext>
    </p:extLst>
  </p:cSld>
  <p:clrMapOvr>
    <a:masterClrMapping/>
  </p:clrMapOvr>
  <p:transition advClick="0"/>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586145"/>
          </a:xfrm>
          <a:prstGeom prst="rect">
            <a:avLst/>
          </a:prstGeom>
        </p:spPr>
        <p:txBody>
          <a:bodyPr wrap="square">
            <a:spAutoFit/>
          </a:bodyPr>
          <a:lstStyle/>
          <a:p>
            <a:pPr marL="355600" indent="-355600">
              <a:buClr>
                <a:schemeClr val="accent6">
                  <a:lumMod val="50000"/>
                </a:schemeClr>
              </a:buClr>
              <a:buFont typeface="Wingdings 3" panose="05040102010807070707" pitchFamily="18" charset="2"/>
              <a:buChar char=""/>
            </a:pPr>
            <a:r>
              <a:rPr lang="en-US" sz="1700" b="1" dirty="0" smtClean="0"/>
              <a:t>Advantages </a:t>
            </a:r>
            <a:r>
              <a:rPr lang="en-US" sz="1700" b="1" dirty="0"/>
              <a:t>of monopoly</a:t>
            </a:r>
          </a:p>
          <a:p>
            <a:pPr marL="627063" indent="-271463">
              <a:buClr>
                <a:schemeClr val="accent6">
                  <a:lumMod val="50000"/>
                </a:schemeClr>
              </a:buClr>
              <a:buFont typeface="Arial" panose="020B0604020202020204" pitchFamily="34" charset="0"/>
              <a:buChar char="•"/>
            </a:pPr>
            <a:r>
              <a:rPr lang="en-US" sz="1700" dirty="0" smtClean="0"/>
              <a:t>As </a:t>
            </a:r>
            <a:r>
              <a:rPr lang="en-US" sz="1700" dirty="0"/>
              <a:t>monopolists control market supply, they operate on a very large scale , </a:t>
            </a:r>
            <a:r>
              <a:rPr lang="en-US" sz="1700" dirty="0" smtClean="0"/>
              <a:t>thus benefiting </a:t>
            </a:r>
            <a:r>
              <a:rPr lang="en-US" sz="1700" dirty="0"/>
              <a:t>from huge economies of scale (see Chapter 14) - that is, lower </a:t>
            </a:r>
            <a:r>
              <a:rPr lang="en-US" sz="1700" dirty="0" smtClean="0"/>
              <a:t>average costs </a:t>
            </a:r>
            <a:r>
              <a:rPr lang="en-US" sz="1700" dirty="0"/>
              <a:t>of production. This means that monopolists can actually supply </a:t>
            </a:r>
            <a:r>
              <a:rPr lang="en-US" sz="1700" dirty="0" smtClean="0"/>
              <a:t>larger quantities </a:t>
            </a:r>
            <a:r>
              <a:rPr lang="en-US" sz="1700" dirty="0"/>
              <a:t>of output and at lower prices. This market power can be a source </a:t>
            </a:r>
            <a:r>
              <a:rPr lang="en-US" sz="1700" dirty="0" smtClean="0"/>
              <a:t>of international </a:t>
            </a:r>
            <a:r>
              <a:rPr lang="en-US" sz="1700" dirty="0"/>
              <a:t>competitiveness against foreign competitors.</a:t>
            </a:r>
          </a:p>
          <a:p>
            <a:pPr marL="627063" indent="-271463">
              <a:buClr>
                <a:schemeClr val="accent6">
                  <a:lumMod val="50000"/>
                </a:schemeClr>
              </a:buClr>
              <a:buFont typeface="Arial" panose="020B0604020202020204" pitchFamily="34" charset="0"/>
              <a:buChar char="•"/>
            </a:pPr>
            <a:r>
              <a:rPr lang="en-US" sz="1700" dirty="0" smtClean="0"/>
              <a:t>Monopolists have </a:t>
            </a:r>
            <a:r>
              <a:rPr lang="en-US" sz="1700" dirty="0"/>
              <a:t>the financial resources to invest in innovation. Research </a:t>
            </a:r>
            <a:r>
              <a:rPr lang="en-US" sz="1700" dirty="0" smtClean="0"/>
              <a:t>and development </a:t>
            </a:r>
            <a:r>
              <a:rPr lang="en-US" sz="1700" dirty="0"/>
              <a:t>expenditure can help to generate new ideas, products and </a:t>
            </a:r>
            <a:r>
              <a:rPr lang="en-US" sz="1700" dirty="0" smtClean="0"/>
              <a:t>production processes</a:t>
            </a:r>
            <a:r>
              <a:rPr lang="en-US" sz="1700" dirty="0"/>
              <a:t>. Innovation can therefore act as a source </a:t>
            </a:r>
            <a:r>
              <a:rPr lang="en-US" sz="1700" dirty="0" smtClean="0"/>
              <a:t>of profit </a:t>
            </a:r>
            <a:r>
              <a:rPr lang="en-US" sz="1700" dirty="0"/>
              <a:t>and improve </a:t>
            </a:r>
            <a:r>
              <a:rPr lang="en-US" sz="1700" dirty="0" smtClean="0"/>
              <a:t>the productive </a:t>
            </a:r>
            <a:r>
              <a:rPr lang="en-US" sz="1700" dirty="0"/>
              <a:t>capacity of the economy. For example, Apple's innovative products, </a:t>
            </a:r>
            <a:r>
              <a:rPr lang="en-US" sz="1700" dirty="0" smtClean="0"/>
              <a:t>such as </a:t>
            </a:r>
            <a:r>
              <a:rPr lang="en-US" sz="1700" dirty="0"/>
              <a:t>the iPhone and iPad, have made the company the most valuable business </a:t>
            </a:r>
            <a:r>
              <a:rPr lang="en-US" sz="1700" dirty="0" smtClean="0"/>
              <a:t>on the </a:t>
            </a:r>
            <a:r>
              <a:rPr lang="en-US" sz="1700" dirty="0"/>
              <a:t>planet. Only Boeing and Airbus have the financial resources to </a:t>
            </a:r>
            <a:r>
              <a:rPr lang="en-US" sz="1700" dirty="0" err="1" smtClean="0"/>
              <a:t>commercialise</a:t>
            </a:r>
            <a:r>
              <a:rPr lang="en-US" sz="1700" dirty="0" smtClean="0"/>
              <a:t> passenger </a:t>
            </a:r>
            <a:r>
              <a:rPr lang="en-US" sz="1700" dirty="0"/>
              <a:t>aircraft such as the 787 Dreamliner and A380.</a:t>
            </a:r>
          </a:p>
          <a:p>
            <a:pPr marL="627063" indent="-271463">
              <a:buClr>
                <a:schemeClr val="accent6">
                  <a:lumMod val="50000"/>
                </a:schemeClr>
              </a:buClr>
              <a:buFont typeface="Arial" panose="020B0604020202020204" pitchFamily="34" charset="0"/>
              <a:buChar char="•"/>
            </a:pPr>
            <a:r>
              <a:rPr lang="en-US" sz="1700" dirty="0" smtClean="0"/>
              <a:t>Some </a:t>
            </a:r>
            <a:r>
              <a:rPr lang="en-US" sz="1700" dirty="0"/>
              <a:t>monopolies can eliminate wasteful competition. </a:t>
            </a:r>
            <a:r>
              <a:rPr lang="en-US" sz="1700" dirty="0" smtClean="0"/>
              <a:t>E.g., </a:t>
            </a:r>
            <a:r>
              <a:rPr lang="en-US" sz="1700" dirty="0"/>
              <a:t>it makes </a:t>
            </a:r>
            <a:r>
              <a:rPr lang="en-US" sz="1700" dirty="0" smtClean="0"/>
              <a:t>more economic </a:t>
            </a:r>
            <a:r>
              <a:rPr lang="en-US" sz="1700" dirty="0"/>
              <a:t>sense to have one monopoly supplier of </a:t>
            </a:r>
            <a:r>
              <a:rPr lang="en-US" sz="1700" dirty="0" smtClean="0"/>
              <a:t>postal </a:t>
            </a:r>
            <a:r>
              <a:rPr lang="en-US" sz="1700" dirty="0"/>
              <a:t>services in a </a:t>
            </a:r>
            <a:r>
              <a:rPr lang="en-US" sz="1700" dirty="0" smtClean="0"/>
              <a:t>town</a:t>
            </a:r>
            <a:r>
              <a:rPr lang="en-US" sz="1700" dirty="0"/>
              <a:t>, </a:t>
            </a:r>
            <a:r>
              <a:rPr lang="en-US" sz="1700" dirty="0" smtClean="0"/>
              <a:t>state or </a:t>
            </a:r>
            <a:r>
              <a:rPr lang="en-US" sz="1700" dirty="0"/>
              <a:t>country rather than allowing private-sector firms to compete to provide </a:t>
            </a:r>
            <a:r>
              <a:rPr lang="en-US" sz="1700" dirty="0" smtClean="0"/>
              <a:t>such services</a:t>
            </a:r>
            <a:r>
              <a:rPr lang="en-US" sz="1700" dirty="0"/>
              <a:t>. This is because profit-seeking firms may not have much </a:t>
            </a:r>
            <a:r>
              <a:rPr lang="en-US" sz="1700" dirty="0" smtClean="0"/>
              <a:t>of a financial incentive </a:t>
            </a:r>
            <a:r>
              <a:rPr lang="en-US" sz="1700" dirty="0"/>
              <a:t>to provide services to remote areas of the country and a single </a:t>
            </a:r>
            <a:r>
              <a:rPr lang="en-US" sz="1700" dirty="0" smtClean="0"/>
              <a:t>provider can </a:t>
            </a:r>
            <a:r>
              <a:rPr lang="en-US" sz="1700" dirty="0"/>
              <a:t>gain huge economies of scale. The same applies to suppliers </a:t>
            </a:r>
            <a:r>
              <a:rPr lang="en-US" sz="1700" dirty="0" smtClean="0"/>
              <a:t>of water pipes, railway </a:t>
            </a:r>
            <a:r>
              <a:rPr lang="en-US" sz="1700" dirty="0"/>
              <a:t>tracks, telephone lines and </a:t>
            </a:r>
            <a:r>
              <a:rPr lang="en-US" sz="1700" dirty="0" smtClean="0"/>
              <a:t>electricity </a:t>
            </a:r>
            <a:r>
              <a:rPr lang="en-US" sz="1700" dirty="0"/>
              <a:t>grids.</a:t>
            </a:r>
          </a:p>
        </p:txBody>
      </p:sp>
      <p:sp>
        <p:nvSpPr>
          <p:cNvPr id="8" name="Title 2"/>
          <p:cNvSpPr>
            <a:spLocks noGrp="1"/>
          </p:cNvSpPr>
          <p:nvPr>
            <p:ph type="title"/>
          </p:nvPr>
        </p:nvSpPr>
        <p:spPr>
          <a:xfrm>
            <a:off x="70266" y="72008"/>
            <a:ext cx="7886110" cy="548680"/>
          </a:xfrm>
        </p:spPr>
        <p:txBody>
          <a:bodyPr>
            <a:noAutofit/>
          </a:bodyPr>
          <a:lstStyle/>
          <a:p>
            <a:r>
              <a:rPr lang="en-US" sz="3600" dirty="0" smtClean="0"/>
              <a:t>4.4 – Monopoly - Advantages</a:t>
            </a:r>
            <a:endParaRPr lang="en-US" sz="3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149</a:t>
            </a:r>
            <a:endParaRPr lang="en-GB" sz="1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74126435"/>
      </p:ext>
    </p:extLst>
  </p:cSld>
  <p:clrMapOvr>
    <a:masterClrMapping/>
  </p:clrMapOvr>
  <p:transition advClick="0"/>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2862322"/>
          </a:xfrm>
          <a:prstGeom prst="rect">
            <a:avLst/>
          </a:prstGeom>
          <a:solidFill>
            <a:schemeClr val="accent6">
              <a:lumMod val="60000"/>
              <a:lumOff val="40000"/>
            </a:schemeClr>
          </a:solidFill>
          <a:ln w="76200">
            <a:solidFill>
              <a:srgbClr val="002060"/>
            </a:solidFill>
          </a:ln>
        </p:spPr>
        <p:txBody>
          <a:bodyPr wrap="square">
            <a:spAutoFit/>
          </a:bodyPr>
          <a:lstStyle/>
          <a:p>
            <a:pPr>
              <a:buClr>
                <a:schemeClr val="accent6">
                  <a:lumMod val="50000"/>
                </a:schemeClr>
              </a:buClr>
            </a:pPr>
            <a:r>
              <a:rPr lang="en-US" b="1" dirty="0"/>
              <a:t>Activity</a:t>
            </a:r>
          </a:p>
          <a:p>
            <a:pPr marL="355600" indent="-355600">
              <a:buClr>
                <a:schemeClr val="accent6">
                  <a:lumMod val="50000"/>
                </a:schemeClr>
              </a:buClr>
              <a:buFont typeface="Wingdings 3" panose="05040102010807070707" pitchFamily="18" charset="2"/>
              <a:buChar char=""/>
            </a:pPr>
            <a:r>
              <a:rPr lang="en-US" dirty="0"/>
              <a:t>According to Wikipedia, the top five suppliers in the sugar and tobacco industries </a:t>
            </a:r>
            <a:r>
              <a:rPr lang="en-US" dirty="0" smtClean="0"/>
              <a:t>account for99% of the market in the UK</a:t>
            </a:r>
            <a:r>
              <a:rPr lang="en-US" dirty="0"/>
              <a:t>.</a:t>
            </a:r>
          </a:p>
          <a:p>
            <a:pPr marL="355600" indent="-355600">
              <a:buClr>
                <a:schemeClr val="accent6">
                  <a:lumMod val="50000"/>
                </a:schemeClr>
              </a:buClr>
              <a:buFont typeface="+mj-lt"/>
              <a:buAutoNum type="arabicPeriod"/>
            </a:pPr>
            <a:r>
              <a:rPr lang="en-US" dirty="0" smtClean="0"/>
              <a:t>Use </a:t>
            </a:r>
            <a:r>
              <a:rPr lang="en-US" dirty="0"/>
              <a:t>the internet to </a:t>
            </a:r>
            <a:r>
              <a:rPr lang="en-US" dirty="0" smtClean="0"/>
              <a:t>research </a:t>
            </a:r>
            <a:r>
              <a:rPr lang="en-US" dirty="0"/>
              <a:t>the industries which are most dominated by monopolists </a:t>
            </a:r>
            <a:r>
              <a:rPr lang="en-US" dirty="0" smtClean="0"/>
              <a:t>in your </a:t>
            </a:r>
            <a:r>
              <a:rPr lang="en-US" dirty="0"/>
              <a:t>own country.</a:t>
            </a:r>
          </a:p>
          <a:p>
            <a:pPr marL="355600" indent="-355600">
              <a:buClr>
                <a:schemeClr val="accent6">
                  <a:lumMod val="50000"/>
                </a:schemeClr>
              </a:buClr>
              <a:buFont typeface="+mj-lt"/>
              <a:buAutoNum type="arabicPeriod"/>
            </a:pPr>
            <a:r>
              <a:rPr lang="en-US" dirty="0" smtClean="0"/>
              <a:t>In </a:t>
            </a:r>
            <a:r>
              <a:rPr lang="en-US" dirty="0"/>
              <a:t>small groups, discuss whether monopolies offer more or less choice for </a:t>
            </a:r>
            <a:r>
              <a:rPr lang="en-US" dirty="0" smtClean="0"/>
              <a:t>customers.</a:t>
            </a:r>
            <a:br>
              <a:rPr lang="en-US" dirty="0" smtClean="0"/>
            </a:br>
            <a:r>
              <a:rPr lang="en-US" dirty="0" smtClean="0"/>
              <a:t>Think </a:t>
            </a:r>
            <a:r>
              <a:rPr lang="en-US" dirty="0"/>
              <a:t>of real-world examples to aid your discussions. Is choice a good thing?</a:t>
            </a:r>
          </a:p>
          <a:p>
            <a:pPr marL="355600" indent="-355600">
              <a:buClr>
                <a:schemeClr val="accent6">
                  <a:lumMod val="50000"/>
                </a:schemeClr>
              </a:buClr>
              <a:buFont typeface="+mj-lt"/>
              <a:buAutoNum type="arabicPeriod"/>
            </a:pPr>
            <a:r>
              <a:rPr lang="en-US" dirty="0" smtClean="0"/>
              <a:t>Discuss </a:t>
            </a:r>
            <a:r>
              <a:rPr lang="en-US" dirty="0"/>
              <a:t>the information you would need in order to assess whether a </a:t>
            </a:r>
            <a:r>
              <a:rPr lang="en-US" dirty="0" smtClean="0"/>
              <a:t>particular monopolist </a:t>
            </a:r>
            <a:r>
              <a:rPr lang="en-US" dirty="0"/>
              <a:t>benefits consumers</a:t>
            </a:r>
            <a:r>
              <a:rPr lang="en-US" dirty="0" smtClean="0"/>
              <a:t>.</a:t>
            </a:r>
            <a:endParaRPr lang="en-US" dirty="0"/>
          </a:p>
        </p:txBody>
      </p:sp>
      <p:sp>
        <p:nvSpPr>
          <p:cNvPr id="8" name="Title 2"/>
          <p:cNvSpPr>
            <a:spLocks noGrp="1"/>
          </p:cNvSpPr>
          <p:nvPr>
            <p:ph type="title"/>
          </p:nvPr>
        </p:nvSpPr>
        <p:spPr>
          <a:xfrm>
            <a:off x="70266" y="72008"/>
            <a:ext cx="7886110" cy="548680"/>
          </a:xfrm>
        </p:spPr>
        <p:txBody>
          <a:bodyPr>
            <a:noAutofit/>
          </a:bodyPr>
          <a:lstStyle/>
          <a:p>
            <a:r>
              <a:rPr lang="en-US" sz="3600" dirty="0" smtClean="0"/>
              <a:t>4.4 – Monopoly - Disadvantages</a:t>
            </a:r>
            <a:endParaRPr lang="en-US" sz="3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150</a:t>
            </a:r>
            <a:endParaRPr lang="en-GB" sz="1000" b="1" dirty="0">
              <a:latin typeface="Arial" panose="020B0604020202020204" pitchFamily="34" charset="0"/>
              <a:cs typeface="Arial" panose="020B0604020202020204" pitchFamily="34" charset="0"/>
            </a:endParaRPr>
          </a:p>
        </p:txBody>
      </p:sp>
      <p:sp>
        <p:nvSpPr>
          <p:cNvPr id="2" name="Rectangle 1"/>
          <p:cNvSpPr/>
          <p:nvPr/>
        </p:nvSpPr>
        <p:spPr>
          <a:xfrm>
            <a:off x="251520" y="4073004"/>
            <a:ext cx="8568952" cy="2554545"/>
          </a:xfrm>
          <a:prstGeom prst="rect">
            <a:avLst/>
          </a:prstGeom>
        </p:spPr>
        <p:txBody>
          <a:bodyPr wrap="square">
            <a:spAutoFit/>
          </a:bodyPr>
          <a:lstStyle/>
          <a:p>
            <a:r>
              <a:rPr lang="en-GB" sz="2000" b="1" dirty="0">
                <a:solidFill>
                  <a:srgbClr val="FF0000"/>
                </a:solidFill>
                <a:latin typeface="Arial" panose="020B0604020202020204" pitchFamily="34" charset="0"/>
                <a:cs typeface="Arial" panose="020B0604020202020204" pitchFamily="34" charset="0"/>
              </a:rPr>
              <a:t>Chapter review </a:t>
            </a:r>
            <a:r>
              <a:rPr lang="en-GB" sz="2000" b="1" dirty="0" smtClean="0">
                <a:solidFill>
                  <a:srgbClr val="FF0000"/>
                </a:solidFill>
                <a:latin typeface="Arial" panose="020B0604020202020204" pitchFamily="34" charset="0"/>
                <a:cs typeface="Arial" panose="020B0604020202020204" pitchFamily="34" charset="0"/>
              </a:rPr>
              <a:t>questions</a:t>
            </a:r>
            <a:endParaRPr lang="en-GB" sz="2000" dirty="0">
              <a:solidFill>
                <a:srgbClr val="FF0000"/>
              </a:solidFill>
              <a:latin typeface="Arial" panose="020B0604020202020204" pitchFamily="34" charset="0"/>
              <a:cs typeface="Arial" panose="020B0604020202020204" pitchFamily="34" charset="0"/>
            </a:endParaRPr>
          </a:p>
          <a:p>
            <a:pPr marL="342900" indent="-342900">
              <a:buFont typeface="+mj-lt"/>
              <a:buAutoNum type="arabicPeriod"/>
            </a:pPr>
            <a:r>
              <a:rPr lang="en-US" sz="2000" dirty="0" smtClean="0">
                <a:solidFill>
                  <a:srgbClr val="FF0000"/>
                </a:solidFill>
                <a:latin typeface="Arial" panose="020B0604020202020204" pitchFamily="34" charset="0"/>
                <a:cs typeface="Arial" panose="020B0604020202020204" pitchFamily="34" charset="0"/>
              </a:rPr>
              <a:t>What </a:t>
            </a:r>
            <a:r>
              <a:rPr lang="en-US" sz="2000" dirty="0">
                <a:solidFill>
                  <a:srgbClr val="FF0000"/>
                </a:solidFill>
                <a:latin typeface="Arial" panose="020B0604020202020204" pitchFamily="34" charset="0"/>
                <a:cs typeface="Arial" panose="020B0604020202020204" pitchFamily="34" charset="0"/>
              </a:rPr>
              <a:t>is meant by 'perfect </a:t>
            </a:r>
            <a:r>
              <a:rPr lang="en-US" sz="2000" dirty="0" smtClean="0">
                <a:solidFill>
                  <a:srgbClr val="FF0000"/>
                </a:solidFill>
                <a:latin typeface="Arial" panose="020B0604020202020204" pitchFamily="34" charset="0"/>
                <a:cs typeface="Arial" panose="020B0604020202020204" pitchFamily="34" charset="0"/>
              </a:rPr>
              <a:t>competition</a:t>
            </a:r>
            <a:r>
              <a:rPr lang="en-US" sz="2000" dirty="0">
                <a:solidFill>
                  <a:srgbClr val="FF0000"/>
                </a:solidFill>
                <a:latin typeface="Arial" panose="020B0604020202020204" pitchFamily="34" charset="0"/>
                <a:cs typeface="Arial" panose="020B0604020202020204" pitchFamily="34" charset="0"/>
              </a:rPr>
              <a:t>'?</a:t>
            </a:r>
          </a:p>
          <a:p>
            <a:pPr marL="342900" indent="-342900">
              <a:buFont typeface="+mj-lt"/>
              <a:buAutoNum type="arabicPeriod"/>
            </a:pPr>
            <a:r>
              <a:rPr lang="en-US" sz="2000" dirty="0" smtClean="0">
                <a:solidFill>
                  <a:srgbClr val="FF0000"/>
                </a:solidFill>
                <a:latin typeface="Arial" panose="020B0604020202020204" pitchFamily="34" charset="0"/>
                <a:cs typeface="Arial" panose="020B0604020202020204" pitchFamily="34" charset="0"/>
              </a:rPr>
              <a:t>What </a:t>
            </a:r>
            <a:r>
              <a:rPr lang="en-US" sz="2000" dirty="0">
                <a:solidFill>
                  <a:srgbClr val="FF0000"/>
                </a:solidFill>
                <a:latin typeface="Arial" panose="020B0604020202020204" pitchFamily="34" charset="0"/>
                <a:cs typeface="Arial" panose="020B0604020202020204" pitchFamily="34" charset="0"/>
              </a:rPr>
              <a:t>are the main characteristics of a perfectly competitive market?</a:t>
            </a:r>
          </a:p>
          <a:p>
            <a:pPr marL="342900" indent="-342900">
              <a:buFont typeface="+mj-lt"/>
              <a:buAutoNum type="arabicPeriod"/>
            </a:pPr>
            <a:r>
              <a:rPr lang="en-US" sz="2000" dirty="0" smtClean="0">
                <a:solidFill>
                  <a:srgbClr val="FF0000"/>
                </a:solidFill>
                <a:latin typeface="Arial" panose="020B0604020202020204" pitchFamily="34" charset="0"/>
                <a:cs typeface="Arial" panose="020B0604020202020204" pitchFamily="34" charset="0"/>
              </a:rPr>
              <a:t>What </a:t>
            </a:r>
            <a:r>
              <a:rPr lang="en-US" sz="2000" dirty="0">
                <a:solidFill>
                  <a:srgbClr val="FF0000"/>
                </a:solidFill>
                <a:latin typeface="Arial" panose="020B0604020202020204" pitchFamily="34" charset="0"/>
                <a:cs typeface="Arial" panose="020B0604020202020204" pitchFamily="34" charset="0"/>
              </a:rPr>
              <a:t>is meant by a 'monopoly'?</a:t>
            </a:r>
          </a:p>
          <a:p>
            <a:pPr marL="342900" indent="-342900">
              <a:buFont typeface="+mj-lt"/>
              <a:buAutoNum type="arabicPeriod"/>
            </a:pPr>
            <a:r>
              <a:rPr lang="en-US" sz="2000" dirty="0">
                <a:solidFill>
                  <a:srgbClr val="FF0000"/>
                </a:solidFill>
                <a:latin typeface="Arial" panose="020B0604020202020204" pitchFamily="34" charset="0"/>
                <a:cs typeface="Arial" panose="020B0604020202020204" pitchFamily="34" charset="0"/>
              </a:rPr>
              <a:t>What are the main characteristics of a monopoly?</a:t>
            </a:r>
          </a:p>
          <a:p>
            <a:pPr marL="342900" indent="-342900">
              <a:buFont typeface="+mj-lt"/>
              <a:buAutoNum type="arabicPeriod"/>
            </a:pPr>
            <a:r>
              <a:rPr lang="en-US" sz="2000" dirty="0">
                <a:solidFill>
                  <a:srgbClr val="FF0000"/>
                </a:solidFill>
                <a:latin typeface="Arial" panose="020B0604020202020204" pitchFamily="34" charset="0"/>
                <a:cs typeface="Arial" panose="020B0604020202020204" pitchFamily="34" charset="0"/>
              </a:rPr>
              <a:t>How do barriers to entry to an industry limit the degree of competition in </a:t>
            </a:r>
            <a:r>
              <a:rPr lang="en-US" sz="2000" dirty="0" smtClean="0">
                <a:solidFill>
                  <a:srgbClr val="FF0000"/>
                </a:solidFill>
                <a:latin typeface="Arial" panose="020B0604020202020204" pitchFamily="34" charset="0"/>
                <a:cs typeface="Arial" panose="020B0604020202020204" pitchFamily="34" charset="0"/>
              </a:rPr>
              <a:t>a </a:t>
            </a:r>
            <a:r>
              <a:rPr lang="en-GB" sz="2000" dirty="0" smtClean="0">
                <a:solidFill>
                  <a:srgbClr val="FF0000"/>
                </a:solidFill>
                <a:latin typeface="Arial" panose="020B0604020202020204" pitchFamily="34" charset="0"/>
                <a:cs typeface="Arial" panose="020B0604020202020204" pitchFamily="34" charset="0"/>
              </a:rPr>
              <a:t>market</a:t>
            </a:r>
            <a:r>
              <a:rPr lang="en-GB" sz="2000" dirty="0">
                <a:solidFill>
                  <a:srgbClr val="FF0000"/>
                </a:solidFill>
                <a:latin typeface="Arial" panose="020B0604020202020204" pitchFamily="34" charset="0"/>
                <a:cs typeface="Arial" panose="020B0604020202020204" pitchFamily="34" charset="0"/>
              </a:rPr>
              <a:t>?</a:t>
            </a:r>
          </a:p>
          <a:p>
            <a:pPr marL="342900" indent="-342900">
              <a:buFont typeface="+mj-lt"/>
              <a:buAutoNum type="arabicPeriod"/>
            </a:pPr>
            <a:r>
              <a:rPr lang="en-US" sz="2000" dirty="0" smtClean="0">
                <a:solidFill>
                  <a:srgbClr val="FF0000"/>
                </a:solidFill>
                <a:latin typeface="Arial" panose="020B0604020202020204" pitchFamily="34" charset="0"/>
                <a:cs typeface="Arial" panose="020B0604020202020204" pitchFamily="34" charset="0"/>
              </a:rPr>
              <a:t>What </a:t>
            </a:r>
            <a:r>
              <a:rPr lang="en-US" sz="2000" dirty="0">
                <a:solidFill>
                  <a:srgbClr val="FF0000"/>
                </a:solidFill>
                <a:latin typeface="Arial" panose="020B0604020202020204" pitchFamily="34" charset="0"/>
                <a:cs typeface="Arial" panose="020B0604020202020204" pitchFamily="34" charset="0"/>
              </a:rPr>
              <a:t>are the advantages and disadvantages of a monopoly?</a:t>
            </a:r>
            <a:endParaRPr lang="en-GB" sz="2000" dirty="0">
              <a:solidFill>
                <a:srgbClr val="FF0000"/>
              </a:solidFill>
              <a:latin typeface="Arial" panose="020B0604020202020204" pitchFamily="34" charset="0"/>
              <a:cs typeface="Arial" panose="020B0604020202020204" pitchFamily="34" charset="0"/>
            </a:endParaRPr>
          </a:p>
        </p:txBody>
      </p:sp>
      <p:sp>
        <p:nvSpPr>
          <p:cNvPr id="3" name="Rectangle 2">
            <a:hlinkClick r:id="rId3" action="ppaction://hlinkfile"/>
          </p:cNvPr>
          <p:cNvSpPr/>
          <p:nvPr/>
        </p:nvSpPr>
        <p:spPr>
          <a:xfrm>
            <a:off x="8212613" y="3915058"/>
            <a:ext cx="607859" cy="923330"/>
          </a:xfrm>
          <a:prstGeom prst="rect">
            <a:avLst/>
          </a:prstGeom>
        </p:spPr>
        <p:txBody>
          <a:bodyPr wrap="none">
            <a:spAutoFit/>
          </a:bodyPr>
          <a:lstStyle/>
          <a:p>
            <a:r>
              <a:rPr lang="en-GB" sz="5400" b="1" dirty="0">
                <a:solidFill>
                  <a:srgbClr val="FF0000"/>
                </a:solidFill>
                <a:latin typeface="Arial" panose="020B0604020202020204" pitchFamily="34" charset="0"/>
                <a:cs typeface="Arial" panose="020B0604020202020204" pitchFamily="34" charset="0"/>
              </a:rPr>
              <a:t>?</a:t>
            </a:r>
            <a:endParaRPr lang="en-GB" sz="5400" b="1" dirty="0"/>
          </a:p>
        </p:txBody>
      </p:sp>
    </p:spTree>
    <p:extLst>
      <p:ext uri="{BB962C8B-B14F-4D97-AF65-F5344CB8AC3E}">
        <p14:creationId xmlns:p14="http://schemas.microsoft.com/office/powerpoint/2010/main" val="852796003"/>
      </p:ext>
    </p:extLst>
  </p:cSld>
  <p:clrMapOvr>
    <a:masterClrMapping/>
  </p:clrMapOvr>
  <p:transition advClick="0"/>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139869"/>
          </a:xfrm>
          <a:prstGeom prst="rect">
            <a:avLst/>
          </a:prstGeom>
        </p:spPr>
        <p:txBody>
          <a:bodyPr wrap="square">
            <a:spAutoFit/>
          </a:bodyPr>
          <a:lstStyle/>
          <a:p>
            <a:pPr marL="620713" indent="-620713">
              <a:buClr>
                <a:schemeClr val="accent6">
                  <a:lumMod val="50000"/>
                </a:schemeClr>
              </a:buClr>
              <a:buFont typeface="Wingdings 3" panose="05040102010807070707" pitchFamily="18" charset="2"/>
              <a:buChar char=""/>
            </a:pPr>
            <a:r>
              <a:rPr lang="en-US" sz="4100" dirty="0"/>
              <a:t>By the end of this chapter, you should be able to:</a:t>
            </a:r>
            <a:endParaRPr lang="en-US" sz="4100" dirty="0" smtClean="0"/>
          </a:p>
          <a:p>
            <a:pPr marL="1069975" indent="-425450">
              <a:buClr>
                <a:schemeClr val="accent6">
                  <a:lumMod val="50000"/>
                </a:schemeClr>
              </a:buClr>
              <a:buFont typeface="Arial" panose="020B0604020202020204" pitchFamily="34" charset="0"/>
              <a:buChar char="•"/>
            </a:pPr>
            <a:r>
              <a:rPr lang="en-US" sz="4100" dirty="0" smtClean="0"/>
              <a:t>describe </a:t>
            </a:r>
            <a:r>
              <a:rPr lang="en-US" sz="4100" dirty="0"/>
              <a:t>the main reasons for the different sizes of firms (size of </a:t>
            </a:r>
            <a:r>
              <a:rPr lang="en-US" sz="4100" dirty="0" smtClean="0"/>
              <a:t>market, capital</a:t>
            </a:r>
            <a:r>
              <a:rPr lang="en-US" sz="4100" dirty="0"/>
              <a:t>, organisation)</a:t>
            </a:r>
          </a:p>
          <a:p>
            <a:pPr marL="1069975" indent="-425450">
              <a:buClr>
                <a:schemeClr val="accent6">
                  <a:lumMod val="50000"/>
                </a:schemeClr>
              </a:buClr>
              <a:buFont typeface="Arial" panose="020B0604020202020204" pitchFamily="34" charset="0"/>
              <a:buChar char="•"/>
            </a:pPr>
            <a:r>
              <a:rPr lang="en-US" sz="4100" dirty="0" smtClean="0"/>
              <a:t>describe </a:t>
            </a:r>
            <a:r>
              <a:rPr lang="en-US" sz="4100" dirty="0"/>
              <a:t>and evaluate integration, economies and diseconomies of scale.</a:t>
            </a:r>
          </a:p>
        </p:txBody>
      </p:sp>
      <p:sp>
        <p:nvSpPr>
          <p:cNvPr id="8" name="Title 2"/>
          <p:cNvSpPr>
            <a:spLocks noGrp="1"/>
          </p:cNvSpPr>
          <p:nvPr>
            <p:ph type="title"/>
          </p:nvPr>
        </p:nvSpPr>
        <p:spPr>
          <a:xfrm>
            <a:off x="70266" y="72008"/>
            <a:ext cx="7886110" cy="548680"/>
          </a:xfrm>
        </p:spPr>
        <p:txBody>
          <a:bodyPr>
            <a:noAutofit/>
          </a:bodyPr>
          <a:lstStyle/>
          <a:p>
            <a:r>
              <a:rPr lang="en-US" sz="4000" dirty="0" smtClean="0"/>
              <a:t>4.5 – Business Growth</a:t>
            </a:r>
            <a:endParaRPr lang="en-US" sz="40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151</a:t>
            </a:r>
            <a:endParaRPr lang="en-GB" sz="1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47240662"/>
      </p:ext>
    </p:extLst>
  </p:cSld>
  <p:clrMapOvr>
    <a:masterClrMapping/>
  </p:clrMapOvr>
  <p:transition advClick="0"/>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755422"/>
          </a:xfrm>
          <a:prstGeom prst="rect">
            <a:avLst/>
          </a:prstGeom>
        </p:spPr>
        <p:txBody>
          <a:bodyPr wrap="square">
            <a:spAutoFit/>
          </a:bodyPr>
          <a:lstStyle/>
          <a:p>
            <a:pPr marL="354013" indent="-354013">
              <a:buClr>
                <a:schemeClr val="accent6">
                  <a:lumMod val="50000"/>
                </a:schemeClr>
              </a:buClr>
              <a:buFont typeface="Wingdings 3" panose="05040102010807070707" pitchFamily="18" charset="2"/>
              <a:buChar char=""/>
            </a:pPr>
            <a:r>
              <a:rPr lang="en-US" sz="1600" b="1" dirty="0" smtClean="0">
                <a:solidFill>
                  <a:srgbClr val="FF0000"/>
                </a:solidFill>
              </a:rPr>
              <a:t>Average costs</a:t>
            </a:r>
            <a:r>
              <a:rPr lang="en-US" sz="1600" dirty="0" smtClean="0"/>
              <a:t> – are calculated by dividing total costs by the number of units produced</a:t>
            </a:r>
            <a:r>
              <a:rPr lang="en-US" sz="1600" dirty="0"/>
              <a:t>.</a:t>
            </a:r>
          </a:p>
          <a:p>
            <a:pPr marL="354013" indent="-354013">
              <a:buClr>
                <a:schemeClr val="accent6">
                  <a:lumMod val="50000"/>
                </a:schemeClr>
              </a:buClr>
              <a:buFont typeface="Wingdings 3" panose="05040102010807070707" pitchFamily="18" charset="2"/>
              <a:buChar char=""/>
            </a:pPr>
            <a:r>
              <a:rPr lang="en-US" sz="1600" b="1" dirty="0">
                <a:solidFill>
                  <a:srgbClr val="FF0000"/>
                </a:solidFill>
              </a:rPr>
              <a:t>Backward vertical integration</a:t>
            </a:r>
            <a:r>
              <a:rPr lang="en-US" sz="1600" dirty="0"/>
              <a:t> occurs when a firm from the secondary sector of </a:t>
            </a:r>
            <a:r>
              <a:rPr lang="en-US" sz="1600" dirty="0" smtClean="0"/>
              <a:t>industry merges </a:t>
            </a:r>
            <a:r>
              <a:rPr lang="en-US" sz="1600" dirty="0"/>
              <a:t>with a firm from the primary sector, or a firm from the tertiary sector merges with </a:t>
            </a:r>
            <a:r>
              <a:rPr lang="en-US" sz="1600" dirty="0" smtClean="0"/>
              <a:t>a firm from the secondary sector</a:t>
            </a:r>
            <a:r>
              <a:rPr lang="en-US" sz="1600" dirty="0"/>
              <a:t>.</a:t>
            </a:r>
          </a:p>
          <a:p>
            <a:pPr marL="354013" indent="-354013">
              <a:buClr>
                <a:schemeClr val="accent6">
                  <a:lumMod val="50000"/>
                </a:schemeClr>
              </a:buClr>
              <a:buFont typeface="Wingdings 3" panose="05040102010807070707" pitchFamily="18" charset="2"/>
              <a:buChar char=""/>
            </a:pPr>
            <a:r>
              <a:rPr lang="en-US" sz="1600" b="1" dirty="0">
                <a:solidFill>
                  <a:srgbClr val="FF0000"/>
                </a:solidFill>
              </a:rPr>
              <a:t>Conglomerate integration</a:t>
            </a:r>
            <a:r>
              <a:rPr lang="en-US" sz="1600" dirty="0"/>
              <a:t> occurs when a merger or takeover occurs between two </a:t>
            </a:r>
            <a:r>
              <a:rPr lang="en-US" sz="1600" dirty="0" smtClean="0"/>
              <a:t>firms from unrelated areas of business</a:t>
            </a:r>
            <a:r>
              <a:rPr lang="en-US" sz="1600" dirty="0"/>
              <a:t>.</a:t>
            </a:r>
          </a:p>
          <a:p>
            <a:pPr marL="354013" indent="-354013">
              <a:buClr>
                <a:schemeClr val="accent6">
                  <a:lumMod val="50000"/>
                </a:schemeClr>
              </a:buClr>
              <a:buFont typeface="Wingdings 3" panose="05040102010807070707" pitchFamily="18" charset="2"/>
              <a:buChar char=""/>
            </a:pPr>
            <a:r>
              <a:rPr lang="en-US" sz="1600" b="1" dirty="0">
                <a:solidFill>
                  <a:srgbClr val="FF0000"/>
                </a:solidFill>
              </a:rPr>
              <a:t>A demerger</a:t>
            </a:r>
            <a:r>
              <a:rPr lang="en-US" sz="1600" dirty="0"/>
              <a:t> occurs when two previously merged firms decide to break up and become </a:t>
            </a:r>
            <a:r>
              <a:rPr lang="en-US" sz="1600" dirty="0" smtClean="0"/>
              <a:t>two separate firms.</a:t>
            </a:r>
            <a:endParaRPr lang="en-US" sz="1600" dirty="0"/>
          </a:p>
          <a:p>
            <a:pPr marL="354013" indent="-354013">
              <a:buClr>
                <a:schemeClr val="accent6">
                  <a:lumMod val="50000"/>
                </a:schemeClr>
              </a:buClr>
              <a:buFont typeface="Wingdings 3" panose="05040102010807070707" pitchFamily="18" charset="2"/>
              <a:buChar char=""/>
            </a:pPr>
            <a:r>
              <a:rPr lang="en-US" sz="1600" b="1" dirty="0">
                <a:solidFill>
                  <a:srgbClr val="FF0000"/>
                </a:solidFill>
              </a:rPr>
              <a:t>Diseconomies of scale</a:t>
            </a:r>
            <a:r>
              <a:rPr lang="en-US" sz="1600" dirty="0"/>
              <a:t> occur when average costs of production start to increase as the </a:t>
            </a:r>
            <a:r>
              <a:rPr lang="en-US" sz="1600" dirty="0" smtClean="0"/>
              <a:t>size of </a:t>
            </a:r>
            <a:r>
              <a:rPr lang="en-US" sz="1600" dirty="0"/>
              <a:t>a firm increases.</a:t>
            </a:r>
          </a:p>
          <a:p>
            <a:pPr marL="354013" indent="-354013">
              <a:buClr>
                <a:schemeClr val="accent6">
                  <a:lumMod val="50000"/>
                </a:schemeClr>
              </a:buClr>
              <a:buFont typeface="Wingdings 3" panose="05040102010807070707" pitchFamily="18" charset="2"/>
              <a:buChar char=""/>
            </a:pPr>
            <a:r>
              <a:rPr lang="en-US" sz="1600" b="1" dirty="0">
                <a:solidFill>
                  <a:srgbClr val="FF0000"/>
                </a:solidFill>
              </a:rPr>
              <a:t>Economies of scale</a:t>
            </a:r>
            <a:r>
              <a:rPr lang="en-US" sz="1600" dirty="0"/>
              <a:t> occur when average costs of production fall as the size of a firm increases.</a:t>
            </a:r>
          </a:p>
          <a:p>
            <a:pPr marL="354013" indent="-354013">
              <a:buClr>
                <a:schemeClr val="accent6">
                  <a:lumMod val="50000"/>
                </a:schemeClr>
              </a:buClr>
              <a:buFont typeface="Wingdings 3" panose="05040102010807070707" pitchFamily="18" charset="2"/>
              <a:buChar char=""/>
            </a:pPr>
            <a:r>
              <a:rPr lang="en-US" sz="1600" b="1" dirty="0">
                <a:solidFill>
                  <a:srgbClr val="FF0000"/>
                </a:solidFill>
              </a:rPr>
              <a:t>External economies of scale</a:t>
            </a:r>
            <a:r>
              <a:rPr lang="en-US" sz="1600" dirty="0"/>
              <a:t> are economies of scale that arise from factors outside of the </a:t>
            </a:r>
            <a:r>
              <a:rPr lang="en-US" sz="1600" dirty="0" smtClean="0"/>
              <a:t>firm, such </a:t>
            </a:r>
            <a:r>
              <a:rPr lang="en-US" sz="1600" dirty="0"/>
              <a:t>as the location of the firm, proximity to transport and availability of skilled workers.</a:t>
            </a:r>
          </a:p>
          <a:p>
            <a:pPr marL="354013" indent="-354013">
              <a:buClr>
                <a:schemeClr val="accent6">
                  <a:lumMod val="50000"/>
                </a:schemeClr>
              </a:buClr>
              <a:buFont typeface="Wingdings 3" panose="05040102010807070707" pitchFamily="18" charset="2"/>
              <a:buChar char=""/>
            </a:pPr>
            <a:r>
              <a:rPr lang="en-US" sz="1600" b="1" dirty="0">
                <a:solidFill>
                  <a:srgbClr val="FF0000"/>
                </a:solidFill>
              </a:rPr>
              <a:t>Financial economies of scale</a:t>
            </a:r>
            <a:r>
              <a:rPr lang="en-US" sz="1600" dirty="0"/>
              <a:t> occur as large firms are able to borrow money from banks </a:t>
            </a:r>
            <a:r>
              <a:rPr lang="en-US" sz="1600" dirty="0" smtClean="0"/>
              <a:t>more easily than small firms because they are perceived to be less risky to the financial institutions</a:t>
            </a:r>
            <a:r>
              <a:rPr lang="en-US" sz="1600" dirty="0"/>
              <a:t>.</a:t>
            </a:r>
          </a:p>
          <a:p>
            <a:pPr marL="354013" indent="-354013">
              <a:buClr>
                <a:schemeClr val="accent6">
                  <a:lumMod val="50000"/>
                </a:schemeClr>
              </a:buClr>
              <a:buFont typeface="Wingdings 3" panose="05040102010807070707" pitchFamily="18" charset="2"/>
              <a:buChar char=""/>
            </a:pPr>
            <a:r>
              <a:rPr lang="en-US" sz="1600" b="1" dirty="0">
                <a:solidFill>
                  <a:srgbClr val="FF0000"/>
                </a:solidFill>
              </a:rPr>
              <a:t>Forward vertical integration </a:t>
            </a:r>
            <a:r>
              <a:rPr lang="en-US" sz="1600" dirty="0"/>
              <a:t>occurs when a firm from the primary sector of industry </a:t>
            </a:r>
            <a:r>
              <a:rPr lang="en-US" sz="1600" dirty="0" smtClean="0"/>
              <a:t>merges with </a:t>
            </a:r>
            <a:r>
              <a:rPr lang="en-US" sz="1600" dirty="0"/>
              <a:t>a firm from the secondary sector, or a firm from the secondary sector merges with </a:t>
            </a:r>
            <a:r>
              <a:rPr lang="en-US" sz="1600" dirty="0" smtClean="0"/>
              <a:t>a firm from the tertiary sector</a:t>
            </a:r>
            <a:r>
              <a:rPr lang="en-US" sz="1600" dirty="0"/>
              <a:t>.</a:t>
            </a:r>
          </a:p>
          <a:p>
            <a:pPr marL="354013" indent="-354013">
              <a:buClr>
                <a:schemeClr val="accent6">
                  <a:lumMod val="50000"/>
                </a:schemeClr>
              </a:buClr>
              <a:buFont typeface="Wingdings 3" panose="05040102010807070707" pitchFamily="18" charset="2"/>
              <a:buChar char=""/>
            </a:pPr>
            <a:r>
              <a:rPr lang="en-US" sz="1600" b="1" dirty="0">
                <a:solidFill>
                  <a:srgbClr val="FF0000"/>
                </a:solidFill>
              </a:rPr>
              <a:t>Horizontal integration</a:t>
            </a:r>
            <a:r>
              <a:rPr lang="en-US" sz="1600" dirty="0"/>
              <a:t> occurs when two firms in the same sector of industry and the </a:t>
            </a:r>
            <a:r>
              <a:rPr lang="en-US" sz="1600" dirty="0" smtClean="0"/>
              <a:t>same industry </a:t>
            </a:r>
            <a:r>
              <a:rPr lang="en-US" sz="1600" dirty="0"/>
              <a:t>merge</a:t>
            </a:r>
            <a:r>
              <a:rPr lang="en-US" sz="1600" dirty="0" smtClean="0"/>
              <a:t>.</a:t>
            </a:r>
            <a:endParaRPr lang="en-US" sz="1600" dirty="0"/>
          </a:p>
        </p:txBody>
      </p:sp>
      <p:sp>
        <p:nvSpPr>
          <p:cNvPr id="8" name="Title 2"/>
          <p:cNvSpPr>
            <a:spLocks noGrp="1"/>
          </p:cNvSpPr>
          <p:nvPr>
            <p:ph type="title"/>
          </p:nvPr>
        </p:nvSpPr>
        <p:spPr>
          <a:xfrm>
            <a:off x="70266" y="72008"/>
            <a:ext cx="7886110" cy="548680"/>
          </a:xfrm>
        </p:spPr>
        <p:txBody>
          <a:bodyPr>
            <a:noAutofit/>
          </a:bodyPr>
          <a:lstStyle/>
          <a:p>
            <a:r>
              <a:rPr lang="en-US" sz="4000" dirty="0" smtClean="0"/>
              <a:t>4.5 – Business Growth – Key Terms</a:t>
            </a:r>
            <a:endParaRPr lang="en-US" sz="40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162</a:t>
            </a:r>
            <a:endParaRPr lang="en-GB" sz="1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7734257"/>
      </p:ext>
    </p:extLst>
  </p:cSld>
  <p:clrMapOvr>
    <a:masterClrMapping/>
  </p:clrMapOvr>
  <p:transition advClick="0"/>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576911"/>
          </a:xfrm>
          <a:prstGeom prst="rect">
            <a:avLst/>
          </a:prstGeom>
        </p:spPr>
        <p:txBody>
          <a:bodyPr wrap="square">
            <a:spAutoFit/>
          </a:bodyPr>
          <a:lstStyle/>
          <a:p>
            <a:pPr marL="354013" indent="-354013">
              <a:buClr>
                <a:schemeClr val="accent6">
                  <a:lumMod val="50000"/>
                </a:schemeClr>
              </a:buClr>
              <a:buFont typeface="Wingdings 3" panose="05040102010807070707" pitchFamily="18" charset="2"/>
              <a:buChar char=""/>
            </a:pPr>
            <a:r>
              <a:rPr lang="en-US" sz="1620" b="1" dirty="0" smtClean="0">
                <a:solidFill>
                  <a:srgbClr val="FF0000"/>
                </a:solidFill>
              </a:rPr>
              <a:t>Internal </a:t>
            </a:r>
            <a:r>
              <a:rPr lang="en-US" sz="1620" b="1" dirty="0">
                <a:solidFill>
                  <a:srgbClr val="FF0000"/>
                </a:solidFill>
              </a:rPr>
              <a:t>economies of scale </a:t>
            </a:r>
            <a:r>
              <a:rPr lang="en-US" sz="1620" dirty="0"/>
              <a:t>are economies of scale that arise from the internal </a:t>
            </a:r>
            <a:r>
              <a:rPr lang="en-US" sz="1620" dirty="0" smtClean="0"/>
              <a:t>organisation of the business – e.g., financial, bulk-buying and technological economies of scale</a:t>
            </a:r>
            <a:r>
              <a:rPr lang="en-US" sz="1620" dirty="0"/>
              <a:t>.</a:t>
            </a:r>
          </a:p>
          <a:p>
            <a:pPr marL="354013" indent="-354013">
              <a:buClr>
                <a:schemeClr val="accent6">
                  <a:lumMod val="50000"/>
                </a:schemeClr>
              </a:buClr>
              <a:buFont typeface="Wingdings 3" panose="05040102010807070707" pitchFamily="18" charset="2"/>
              <a:buChar char=""/>
            </a:pPr>
            <a:r>
              <a:rPr lang="en-US" sz="1620" b="1" dirty="0">
                <a:solidFill>
                  <a:srgbClr val="FF0000"/>
                </a:solidFill>
              </a:rPr>
              <a:t>Managerial economies of scale</a:t>
            </a:r>
            <a:r>
              <a:rPr lang="en-US" sz="1620" dirty="0"/>
              <a:t> occur as large firms have the resources to employ </a:t>
            </a:r>
            <a:r>
              <a:rPr lang="en-US" sz="1620" dirty="0" smtClean="0"/>
              <a:t>specialists to undertake functions within the firm, such as accountants, engineers and human resources </a:t>
            </a:r>
            <a:r>
              <a:rPr lang="en-US" sz="1620" dirty="0"/>
              <a:t>specialists.</a:t>
            </a:r>
          </a:p>
          <a:p>
            <a:pPr marL="354013" indent="-354013">
              <a:buClr>
                <a:schemeClr val="accent6">
                  <a:lumMod val="50000"/>
                </a:schemeClr>
              </a:buClr>
              <a:buFont typeface="Wingdings 3" panose="05040102010807070707" pitchFamily="18" charset="2"/>
              <a:buChar char=""/>
            </a:pPr>
            <a:r>
              <a:rPr lang="en-US" sz="1620" b="1" dirty="0">
                <a:solidFill>
                  <a:srgbClr val="FF0000"/>
                </a:solidFill>
              </a:rPr>
              <a:t>Marketing economies of scale </a:t>
            </a:r>
            <a:r>
              <a:rPr lang="en-US" sz="1620" dirty="0"/>
              <a:t>occur as big firms tend to have a large advertising </a:t>
            </a:r>
            <a:r>
              <a:rPr lang="en-US" sz="1620" dirty="0" smtClean="0"/>
              <a:t>budget and </a:t>
            </a:r>
            <a:r>
              <a:rPr lang="en-US" sz="1620" dirty="0"/>
              <a:t>therefore can spend large amounts of money on promoting their products.</a:t>
            </a:r>
          </a:p>
          <a:p>
            <a:pPr marL="354013" indent="-354013">
              <a:buClr>
                <a:schemeClr val="accent6">
                  <a:lumMod val="50000"/>
                </a:schemeClr>
              </a:buClr>
              <a:buFont typeface="Wingdings 3" panose="05040102010807070707" pitchFamily="18" charset="2"/>
              <a:buChar char=""/>
            </a:pPr>
            <a:r>
              <a:rPr lang="en-US" sz="1620" b="1" dirty="0">
                <a:solidFill>
                  <a:srgbClr val="FF0000"/>
                </a:solidFill>
              </a:rPr>
              <a:t>A merger </a:t>
            </a:r>
            <a:r>
              <a:rPr lang="en-US" sz="1620" dirty="0"/>
              <a:t>occurs when two firms join together to make one firm .</a:t>
            </a:r>
          </a:p>
          <a:p>
            <a:pPr marL="354013" indent="-354013">
              <a:buClr>
                <a:schemeClr val="accent6">
                  <a:lumMod val="50000"/>
                </a:schemeClr>
              </a:buClr>
              <a:buFont typeface="Wingdings 3" panose="05040102010807070707" pitchFamily="18" charset="2"/>
              <a:buChar char=""/>
            </a:pPr>
            <a:r>
              <a:rPr lang="en-US" sz="1620" b="1" dirty="0">
                <a:solidFill>
                  <a:srgbClr val="FF0000"/>
                </a:solidFill>
              </a:rPr>
              <a:t>Purchasing or bulk-buying economies of scale </a:t>
            </a:r>
            <a:r>
              <a:rPr lang="en-US" sz="1620" dirty="0"/>
              <a:t>occur when the cost of raw materials falls </a:t>
            </a:r>
            <a:r>
              <a:rPr lang="en-US" sz="1620" dirty="0" smtClean="0"/>
              <a:t>as they are bought in large quantities thus reducing the average costs</a:t>
            </a:r>
            <a:r>
              <a:rPr lang="en-US" sz="1620" dirty="0"/>
              <a:t>.</a:t>
            </a:r>
          </a:p>
          <a:p>
            <a:pPr marL="354013" indent="-354013">
              <a:buClr>
                <a:schemeClr val="accent6">
                  <a:lumMod val="50000"/>
                </a:schemeClr>
              </a:buClr>
              <a:buFont typeface="Wingdings 3" panose="05040102010807070707" pitchFamily="18" charset="2"/>
              <a:buChar char=""/>
            </a:pPr>
            <a:r>
              <a:rPr lang="en-US" sz="1620" b="1" dirty="0" smtClean="0">
                <a:solidFill>
                  <a:srgbClr val="FF0000"/>
                </a:solidFill>
              </a:rPr>
              <a:t>Research and development economies of scale </a:t>
            </a:r>
            <a:r>
              <a:rPr lang="en-US" sz="1620" dirty="0" smtClean="0"/>
              <a:t>occur as large firms may be able to fund research and development, and therefore can be innovative and create products that enable them to be leaders in their area of business</a:t>
            </a:r>
            <a:r>
              <a:rPr lang="en-US" sz="1620" dirty="0"/>
              <a:t>.</a:t>
            </a:r>
          </a:p>
          <a:p>
            <a:pPr marL="354013" indent="-354013">
              <a:buClr>
                <a:schemeClr val="accent6">
                  <a:lumMod val="50000"/>
                </a:schemeClr>
              </a:buClr>
              <a:buFont typeface="Wingdings 3" panose="05040102010807070707" pitchFamily="18" charset="2"/>
              <a:buChar char=""/>
            </a:pPr>
            <a:r>
              <a:rPr lang="en-US" sz="1620" b="1" dirty="0" smtClean="0">
                <a:solidFill>
                  <a:srgbClr val="FF0000"/>
                </a:solidFill>
              </a:rPr>
              <a:t>Risk-bearing economies of scale </a:t>
            </a:r>
            <a:r>
              <a:rPr lang="en-US" sz="1620" dirty="0" smtClean="0"/>
              <a:t>occur as large firms tend to produce a range of products and operate in many locations</a:t>
            </a:r>
            <a:r>
              <a:rPr lang="en-US" sz="1620" dirty="0"/>
              <a:t>.</a:t>
            </a:r>
          </a:p>
          <a:p>
            <a:pPr marL="354013" indent="-354013">
              <a:buClr>
                <a:schemeClr val="accent6">
                  <a:lumMod val="50000"/>
                </a:schemeClr>
              </a:buClr>
              <a:buFont typeface="Wingdings 3" panose="05040102010807070707" pitchFamily="18" charset="2"/>
              <a:buChar char=""/>
            </a:pPr>
            <a:r>
              <a:rPr lang="en-US" sz="1620" b="1" dirty="0">
                <a:solidFill>
                  <a:srgbClr val="FF0000"/>
                </a:solidFill>
              </a:rPr>
              <a:t>A takeover</a:t>
            </a:r>
            <a:r>
              <a:rPr lang="en-US" sz="1620" dirty="0"/>
              <a:t> occurs when a firm is taken over by another firm . A takeover may be hostile </a:t>
            </a:r>
            <a:r>
              <a:rPr lang="en-US" sz="1620" dirty="0" smtClean="0"/>
              <a:t>or the two firms may have agreed to the takeover</a:t>
            </a:r>
            <a:r>
              <a:rPr lang="en-US" sz="1620" dirty="0"/>
              <a:t>.</a:t>
            </a:r>
          </a:p>
          <a:p>
            <a:pPr marL="354013" indent="-354013">
              <a:buClr>
                <a:schemeClr val="accent6">
                  <a:lumMod val="50000"/>
                </a:schemeClr>
              </a:buClr>
              <a:buFont typeface="Wingdings 3" panose="05040102010807070707" pitchFamily="18" charset="2"/>
              <a:buChar char=""/>
            </a:pPr>
            <a:r>
              <a:rPr lang="en-US" sz="1620" b="1" dirty="0">
                <a:solidFill>
                  <a:srgbClr val="FF0000"/>
                </a:solidFill>
              </a:rPr>
              <a:t>Technical economies of scale </a:t>
            </a:r>
            <a:r>
              <a:rPr lang="en-US" sz="1620" dirty="0"/>
              <a:t>occur as large firms can afford to purchase expensive pieces </a:t>
            </a:r>
            <a:r>
              <a:rPr lang="en-US" sz="1620" dirty="0" smtClean="0"/>
              <a:t>of machinery </a:t>
            </a:r>
            <a:r>
              <a:rPr lang="en-US" sz="1620" dirty="0"/>
              <a:t>and automated equipment for the manufacturing process.</a:t>
            </a:r>
          </a:p>
          <a:p>
            <a:pPr marL="354013" indent="-354013">
              <a:buClr>
                <a:schemeClr val="accent6">
                  <a:lumMod val="50000"/>
                </a:schemeClr>
              </a:buClr>
              <a:buFont typeface="Wingdings 3" panose="05040102010807070707" pitchFamily="18" charset="2"/>
              <a:buChar char=""/>
            </a:pPr>
            <a:r>
              <a:rPr lang="en-US" sz="1620" b="1" dirty="0">
                <a:solidFill>
                  <a:srgbClr val="FF0000"/>
                </a:solidFill>
              </a:rPr>
              <a:t>Vertical integration </a:t>
            </a:r>
            <a:r>
              <a:rPr lang="en-US" sz="1620" dirty="0"/>
              <a:t>occurs when a takeover or merger takes place between two firms </a:t>
            </a:r>
            <a:r>
              <a:rPr lang="en-US" sz="1620" dirty="0" smtClean="0"/>
              <a:t>from different </a:t>
            </a:r>
            <a:r>
              <a:rPr lang="en-US" sz="1620" dirty="0"/>
              <a:t>sectors of industry.</a:t>
            </a:r>
          </a:p>
        </p:txBody>
      </p:sp>
      <p:sp>
        <p:nvSpPr>
          <p:cNvPr id="8" name="Title 2"/>
          <p:cNvSpPr>
            <a:spLocks noGrp="1"/>
          </p:cNvSpPr>
          <p:nvPr>
            <p:ph type="title"/>
          </p:nvPr>
        </p:nvSpPr>
        <p:spPr>
          <a:xfrm>
            <a:off x="70266" y="72008"/>
            <a:ext cx="7886110" cy="548680"/>
          </a:xfrm>
        </p:spPr>
        <p:txBody>
          <a:bodyPr>
            <a:noAutofit/>
          </a:bodyPr>
          <a:lstStyle/>
          <a:p>
            <a:r>
              <a:rPr lang="en-US" sz="4000" dirty="0" smtClean="0"/>
              <a:t>4.5 – Business Growth – Key Terms</a:t>
            </a:r>
            <a:endParaRPr lang="en-US" sz="40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162</a:t>
            </a:r>
            <a:endParaRPr lang="en-GB" sz="1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26480912"/>
      </p:ext>
    </p:extLst>
  </p:cSld>
  <p:clrMapOvr>
    <a:masterClrMapping/>
  </p:clrMapOvr>
  <p:transition advClick="0"/>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552728" cy="5755422"/>
          </a:xfrm>
          <a:prstGeom prst="rect">
            <a:avLst/>
          </a:prstGeom>
        </p:spPr>
        <p:txBody>
          <a:bodyPr wrap="square">
            <a:spAutoFit/>
          </a:bodyPr>
          <a:lstStyle/>
          <a:p>
            <a:pPr marL="449263" indent="-449263">
              <a:buClr>
                <a:schemeClr val="accent6">
                  <a:lumMod val="50000"/>
                </a:schemeClr>
              </a:buClr>
              <a:buFont typeface="Wingdings 3" panose="05040102010807070707" pitchFamily="18" charset="2"/>
              <a:buChar char=""/>
            </a:pPr>
            <a:r>
              <a:rPr lang="en-US" sz="2300" dirty="0" smtClean="0"/>
              <a:t>In </a:t>
            </a:r>
            <a:r>
              <a:rPr lang="en-US" sz="2300" dirty="0"/>
              <a:t>every economy there are firms </a:t>
            </a:r>
            <a:r>
              <a:rPr lang="en-US" sz="2300" dirty="0" smtClean="0"/>
              <a:t>of different </a:t>
            </a:r>
            <a:r>
              <a:rPr lang="en-US" sz="2300" dirty="0"/>
              <a:t>sizes. Small firms, such as local </a:t>
            </a:r>
            <a:r>
              <a:rPr lang="en-US" sz="2300" dirty="0" smtClean="0"/>
              <a:t>grocery stores </a:t>
            </a:r>
            <a:r>
              <a:rPr lang="en-US" sz="2300" dirty="0"/>
              <a:t>or sole proprietors (see Chapter 10), co-exist alongside large </a:t>
            </a:r>
            <a:r>
              <a:rPr lang="en-US" sz="2300" dirty="0" smtClean="0"/>
              <a:t>multinational companies </a:t>
            </a:r>
            <a:r>
              <a:rPr lang="en-US" sz="2300" dirty="0"/>
              <a:t>such as </a:t>
            </a:r>
            <a:r>
              <a:rPr lang="en-US" sz="2300" dirty="0" smtClean="0"/>
              <a:t>Walmart </a:t>
            </a:r>
            <a:r>
              <a:rPr lang="en-US" sz="2300" dirty="0"/>
              <a:t>and </a:t>
            </a:r>
            <a:r>
              <a:rPr lang="en-US" sz="2300" dirty="0" smtClean="0"/>
              <a:t>Apple.</a:t>
            </a:r>
          </a:p>
          <a:p>
            <a:pPr marL="449263" indent="-449263">
              <a:buClr>
                <a:schemeClr val="accent6">
                  <a:lumMod val="50000"/>
                </a:schemeClr>
              </a:buClr>
              <a:buFont typeface="Wingdings 3" panose="05040102010807070707" pitchFamily="18" charset="2"/>
              <a:buChar char=""/>
            </a:pPr>
            <a:r>
              <a:rPr lang="en-US" sz="2300" dirty="0" smtClean="0"/>
              <a:t>It </a:t>
            </a:r>
            <a:r>
              <a:rPr lang="en-US" sz="2300" dirty="0"/>
              <a:t>may be the objective of a </a:t>
            </a:r>
            <a:r>
              <a:rPr lang="en-US" sz="2300" dirty="0" smtClean="0"/>
              <a:t>firm </a:t>
            </a:r>
            <a:r>
              <a:rPr lang="en-US" sz="2300" dirty="0"/>
              <a:t>to </a:t>
            </a:r>
            <a:r>
              <a:rPr lang="en-US" sz="2300" dirty="0" smtClean="0"/>
              <a:t>increase its </a:t>
            </a:r>
            <a:r>
              <a:rPr lang="en-US" sz="2300" dirty="0"/>
              <a:t>market share or to operate in several </a:t>
            </a:r>
            <a:r>
              <a:rPr lang="en-US" sz="2300" dirty="0" smtClean="0"/>
              <a:t>countries</a:t>
            </a:r>
            <a:r>
              <a:rPr lang="en-US" sz="2300" dirty="0"/>
              <a:t>, and it will therefore put </a:t>
            </a:r>
            <a:r>
              <a:rPr lang="en-US" sz="2300" dirty="0" smtClean="0"/>
              <a:t>strategies in </a:t>
            </a:r>
            <a:r>
              <a:rPr lang="en-US" sz="2300" dirty="0"/>
              <a:t>place to achieve these </a:t>
            </a:r>
            <a:r>
              <a:rPr lang="en-US" sz="2300" dirty="0" smtClean="0"/>
              <a:t>aims.</a:t>
            </a:r>
          </a:p>
          <a:p>
            <a:pPr marL="449263" indent="-449263">
              <a:buClr>
                <a:schemeClr val="accent6">
                  <a:lumMod val="50000"/>
                </a:schemeClr>
              </a:buClr>
              <a:buFont typeface="Wingdings 3" panose="05040102010807070707" pitchFamily="18" charset="2"/>
              <a:buChar char=""/>
            </a:pPr>
            <a:r>
              <a:rPr lang="en-US" sz="2300" dirty="0" smtClean="0"/>
              <a:t>A </a:t>
            </a:r>
            <a:r>
              <a:rPr lang="en-US" sz="2300" dirty="0"/>
              <a:t>business may start as one store and grow over </a:t>
            </a:r>
            <a:r>
              <a:rPr lang="en-US" sz="2300" dirty="0" smtClean="0"/>
              <a:t>time. </a:t>
            </a:r>
            <a:r>
              <a:rPr lang="en-US" sz="2300" dirty="0" err="1" smtClean="0"/>
              <a:t>E,g</a:t>
            </a:r>
            <a:r>
              <a:rPr lang="en-US" sz="2300" dirty="0" smtClean="0"/>
              <a:t>., </a:t>
            </a:r>
            <a:r>
              <a:rPr lang="en-US" sz="2300" dirty="0"/>
              <a:t>Starbucks opened its first coffee shop in Seattle, USA, in 1971 and </a:t>
            </a:r>
            <a:r>
              <a:rPr lang="en-US" sz="2300" dirty="0" smtClean="0"/>
              <a:t>now has </a:t>
            </a:r>
            <a:r>
              <a:rPr lang="en-US" sz="2300" dirty="0"/>
              <a:t>around 20 890 stores in 62 countries. Alternatively a business may choose to </a:t>
            </a:r>
            <a:r>
              <a:rPr lang="en-US" sz="2300" dirty="0" smtClean="0"/>
              <a:t>stay small</a:t>
            </a:r>
            <a:r>
              <a:rPr lang="en-US" sz="2300" dirty="0"/>
              <a:t>, such as a wedding dress designer, a hairdresser or an owner of a small gift shop</a:t>
            </a:r>
            <a:r>
              <a:rPr lang="en-US" sz="2300" dirty="0" smtClean="0"/>
              <a:t>.</a:t>
            </a:r>
            <a:endParaRPr lang="en-US" sz="2300" dirty="0"/>
          </a:p>
        </p:txBody>
      </p:sp>
      <p:sp>
        <p:nvSpPr>
          <p:cNvPr id="8" name="Title 2"/>
          <p:cNvSpPr>
            <a:spLocks noGrp="1"/>
          </p:cNvSpPr>
          <p:nvPr>
            <p:ph type="title"/>
          </p:nvPr>
        </p:nvSpPr>
        <p:spPr>
          <a:xfrm>
            <a:off x="70266" y="72008"/>
            <a:ext cx="7886110" cy="548680"/>
          </a:xfrm>
        </p:spPr>
        <p:txBody>
          <a:bodyPr>
            <a:noAutofit/>
          </a:bodyPr>
          <a:lstStyle/>
          <a:p>
            <a:r>
              <a:rPr lang="en-US" sz="3600" dirty="0" smtClean="0"/>
              <a:t>4.5 – Business Growth – Size of Firms</a:t>
            </a:r>
            <a:endParaRPr lang="en-US" sz="3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151</a:t>
            </a:r>
            <a:endParaRPr lang="en-GB" sz="10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a:srcRect l="66880" t="42125" r="5172" b="28344"/>
          <a:stretch/>
        </p:blipFill>
        <p:spPr>
          <a:xfrm>
            <a:off x="6804248" y="1124744"/>
            <a:ext cx="2016224" cy="1197757"/>
          </a:xfrm>
          <a:prstGeom prst="rect">
            <a:avLst/>
          </a:prstGeom>
        </p:spPr>
      </p:pic>
      <p:pic>
        <p:nvPicPr>
          <p:cNvPr id="1026" name="Picture 2" descr="Image result for starbuck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04248" y="2463667"/>
            <a:ext cx="2009072" cy="200907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starbucks stock chart"/>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4036" b="10985"/>
          <a:stretch/>
        </p:blipFill>
        <p:spPr bwMode="auto">
          <a:xfrm>
            <a:off x="6804248" y="4664916"/>
            <a:ext cx="2009072" cy="12659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644351"/>
      </p:ext>
    </p:extLst>
  </p:cSld>
  <p:clrMapOvr>
    <a:masterClrMapping/>
  </p:clrMapOvr>
  <p:transition advClick="0"/>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496944" cy="5632311"/>
          </a:xfrm>
          <a:prstGeom prst="rect">
            <a:avLst/>
          </a:prstGeom>
        </p:spPr>
        <p:txBody>
          <a:bodyPr wrap="square">
            <a:spAutoFit/>
          </a:bodyPr>
          <a:lstStyle/>
          <a:p>
            <a:pPr marL="449263" indent="-449263">
              <a:buClr>
                <a:schemeClr val="accent6">
                  <a:lumMod val="50000"/>
                </a:schemeClr>
              </a:buClr>
              <a:buFont typeface="Wingdings 3" panose="05040102010807070707" pitchFamily="18" charset="2"/>
              <a:buChar char=""/>
            </a:pPr>
            <a:r>
              <a:rPr lang="en-US" sz="2000" dirty="0"/>
              <a:t>The size </a:t>
            </a:r>
            <a:r>
              <a:rPr lang="en-US" sz="2000" dirty="0" smtClean="0"/>
              <a:t>of a </a:t>
            </a:r>
            <a:r>
              <a:rPr lang="en-US" sz="2000" dirty="0"/>
              <a:t>firm can be measured in the following ways:</a:t>
            </a:r>
          </a:p>
          <a:p>
            <a:pPr marL="723900" indent="-274638">
              <a:buClr>
                <a:schemeClr val="accent6">
                  <a:lumMod val="50000"/>
                </a:schemeClr>
              </a:buClr>
              <a:buFont typeface="Arial" panose="020B0604020202020204" pitchFamily="34" charset="0"/>
              <a:buChar char="•"/>
            </a:pPr>
            <a:r>
              <a:rPr lang="en-US" sz="2000" b="1" dirty="0" smtClean="0"/>
              <a:t>The </a:t>
            </a:r>
            <a:r>
              <a:rPr lang="en-US" sz="2000" b="1" dirty="0"/>
              <a:t>number of employees </a:t>
            </a:r>
            <a:r>
              <a:rPr lang="en-US" sz="2000" dirty="0"/>
              <a:t>- In 2013, GlaxoSmithKline, a large </a:t>
            </a:r>
            <a:r>
              <a:rPr lang="en-US" sz="2000" dirty="0" smtClean="0"/>
              <a:t>pharmaceutical company, had over 100,000 employees. A small local grocery shop may have only five employees.</a:t>
            </a:r>
          </a:p>
          <a:p>
            <a:pPr marL="723900" indent="-274638">
              <a:buClr>
                <a:schemeClr val="accent6">
                  <a:lumMod val="50000"/>
                </a:schemeClr>
              </a:buClr>
              <a:buFont typeface="Arial" panose="020B0604020202020204" pitchFamily="34" charset="0"/>
              <a:buChar char="•"/>
            </a:pPr>
            <a:r>
              <a:rPr lang="en-US" sz="2000" b="1" dirty="0" smtClean="0"/>
              <a:t>The size of the market (market share) </a:t>
            </a:r>
            <a:r>
              <a:rPr lang="en-US" sz="2000" dirty="0" smtClean="0"/>
              <a:t>– E.g., Hertz, Enterprise and Budget car hire companies collectively had 95% of the car hire market in the USA in 2013. Nestle dominates the food and beverages market in Pakistan, as it is the leading company in milk production and related products including yogurt, milk powder and butter. It also dominates the bottled water market in Pakistan.</a:t>
            </a:r>
          </a:p>
          <a:p>
            <a:pPr marL="723900" indent="-274638">
              <a:buClr>
                <a:schemeClr val="accent6">
                  <a:lumMod val="50000"/>
                </a:schemeClr>
              </a:buClr>
              <a:buFont typeface="Arial" panose="020B0604020202020204" pitchFamily="34" charset="0"/>
              <a:buChar char="•"/>
            </a:pPr>
            <a:r>
              <a:rPr lang="en-US" sz="2000" b="1" dirty="0" smtClean="0"/>
              <a:t>The capital employed in a firm </a:t>
            </a:r>
            <a:r>
              <a:rPr lang="en-US" sz="2000" dirty="0" smtClean="0"/>
              <a:t>- This is the difference between the assets of a firm (what it owns) and its liabilities (what it owes). For example, in January 2013 Walmart's capital employed was $203.1bn, making it the world's largest retailer.</a:t>
            </a:r>
          </a:p>
          <a:p>
            <a:pPr marL="723900" indent="-274638">
              <a:buClr>
                <a:schemeClr val="accent6">
                  <a:lumMod val="50000"/>
                </a:schemeClr>
              </a:buClr>
              <a:buFont typeface="Arial" panose="020B0604020202020204" pitchFamily="34" charset="0"/>
              <a:buChar char="•"/>
            </a:pPr>
            <a:r>
              <a:rPr lang="en-US" sz="2000" b="1" dirty="0" smtClean="0"/>
              <a:t>The sales turnover (sales revenue)</a:t>
            </a:r>
            <a:r>
              <a:rPr lang="en-US" sz="2000" dirty="0" smtClean="0"/>
              <a:t> of the firm. This is measured by multiplying the unit price of a product by the quantity sold (see Chapter 12). E.g., in 2012 ExxonMobil had sales turnover of $433.5bn and was the world's largest firm by this measure.</a:t>
            </a:r>
            <a:endParaRPr lang="en-US" sz="2000" dirty="0"/>
          </a:p>
        </p:txBody>
      </p:sp>
      <p:sp>
        <p:nvSpPr>
          <p:cNvPr id="8" name="Title 2"/>
          <p:cNvSpPr>
            <a:spLocks noGrp="1"/>
          </p:cNvSpPr>
          <p:nvPr>
            <p:ph type="title"/>
          </p:nvPr>
        </p:nvSpPr>
        <p:spPr>
          <a:xfrm>
            <a:off x="70266" y="72008"/>
            <a:ext cx="7886110" cy="548680"/>
          </a:xfrm>
        </p:spPr>
        <p:txBody>
          <a:bodyPr>
            <a:noAutofit/>
          </a:bodyPr>
          <a:lstStyle/>
          <a:p>
            <a:r>
              <a:rPr lang="en-US" sz="3600" dirty="0" smtClean="0"/>
              <a:t>4.5 – Business Growth – Size of Firms</a:t>
            </a:r>
            <a:endParaRPr lang="en-US" sz="3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151</a:t>
            </a:r>
            <a:endParaRPr lang="en-GB" sz="1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50174268"/>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847755"/>
          </a:xfrm>
          <a:prstGeom prst="rect">
            <a:avLst/>
          </a:prstGeom>
        </p:spPr>
        <p:txBody>
          <a:bodyPr wrap="square">
            <a:spAutoFit/>
          </a:bodyPr>
          <a:lstStyle/>
          <a:p>
            <a:pPr>
              <a:buClr>
                <a:srgbClr val="00B050"/>
              </a:buClr>
            </a:pPr>
            <a:r>
              <a:rPr lang="en-US" sz="1680" b="1" dirty="0"/>
              <a:t>Key terms</a:t>
            </a:r>
          </a:p>
          <a:p>
            <a:pPr marL="360363" indent="-360363">
              <a:buClr>
                <a:srgbClr val="00B050"/>
              </a:buClr>
              <a:buFont typeface="Wingdings 3" panose="05040102010807070707" pitchFamily="18" charset="2"/>
              <a:buChar char=""/>
            </a:pPr>
            <a:r>
              <a:rPr lang="en-US" sz="1680" b="1" dirty="0"/>
              <a:t>Co-operatives</a:t>
            </a:r>
            <a:r>
              <a:rPr lang="en-US" sz="1680" dirty="0"/>
              <a:t> are business organisations set up, owned and run by their members, </a:t>
            </a:r>
            <a:r>
              <a:rPr lang="en-US" sz="1680" dirty="0" smtClean="0"/>
              <a:t>who may </a:t>
            </a:r>
            <a:r>
              <a:rPr lang="en-US" sz="1680" dirty="0"/>
              <a:t>be employees and/or customers.</a:t>
            </a:r>
          </a:p>
          <a:p>
            <a:pPr marL="360363" indent="-360363">
              <a:buClr>
                <a:srgbClr val="00B050"/>
              </a:buClr>
              <a:buFont typeface="Wingdings 3" panose="05040102010807070707" pitchFamily="18" charset="2"/>
              <a:buChar char=""/>
            </a:pPr>
            <a:r>
              <a:rPr lang="en-US" sz="1680" b="1" dirty="0"/>
              <a:t>Limited </a:t>
            </a:r>
            <a:r>
              <a:rPr lang="en-US" sz="1680" b="1" dirty="0" smtClean="0"/>
              <a:t>liability </a:t>
            </a:r>
            <a:r>
              <a:rPr lang="en-US" sz="1680" dirty="0"/>
              <a:t>means that in the event of a company going bankrupt the owners </a:t>
            </a:r>
            <a:r>
              <a:rPr lang="en-US" sz="1680" dirty="0" smtClean="0"/>
              <a:t>would not </a:t>
            </a:r>
            <a:r>
              <a:rPr lang="en-US" sz="1680" dirty="0"/>
              <a:t>lose more than the amount they had invested in the company.</a:t>
            </a:r>
          </a:p>
          <a:p>
            <a:pPr marL="360363" indent="-360363">
              <a:buClr>
                <a:srgbClr val="00B050"/>
              </a:buClr>
              <a:buFont typeface="Wingdings 3" panose="05040102010807070707" pitchFamily="18" charset="2"/>
              <a:buChar char=""/>
            </a:pPr>
            <a:r>
              <a:rPr lang="en-US" sz="1680" b="1" dirty="0" smtClean="0"/>
              <a:t>Multinational </a:t>
            </a:r>
            <a:r>
              <a:rPr lang="en-US" sz="1680" b="1" dirty="0"/>
              <a:t>corporations </a:t>
            </a:r>
            <a:r>
              <a:rPr lang="en-US" sz="1680" dirty="0"/>
              <a:t>are businesses that operate in two or more countries. </a:t>
            </a:r>
            <a:r>
              <a:rPr lang="en-US" sz="1680" dirty="0" smtClean="0"/>
              <a:t>Examples are </a:t>
            </a:r>
            <a:r>
              <a:rPr lang="en-US" sz="1680" dirty="0"/>
              <a:t>Apple, BMW, HSBC, Marks &amp; Spencer, Nike and Sony.</a:t>
            </a:r>
          </a:p>
          <a:p>
            <a:pPr marL="360363" indent="-360363">
              <a:buClr>
                <a:srgbClr val="00B050"/>
              </a:buClr>
              <a:buFont typeface="Wingdings 3" panose="05040102010807070707" pitchFamily="18" charset="2"/>
              <a:buChar char=""/>
            </a:pPr>
            <a:r>
              <a:rPr lang="en-US" sz="1680" b="1" dirty="0" err="1" smtClean="0"/>
              <a:t>Nationalisation</a:t>
            </a:r>
            <a:r>
              <a:rPr lang="en-US" sz="1680" dirty="0" smtClean="0"/>
              <a:t> </a:t>
            </a:r>
            <a:r>
              <a:rPr lang="en-US" sz="1680" dirty="0"/>
              <a:t>is the process of taking assets into state ownership. A </a:t>
            </a:r>
            <a:r>
              <a:rPr lang="en-US" sz="1680" dirty="0" smtClean="0"/>
              <a:t>nationalized organisation is also known as a public-sector organisation</a:t>
            </a:r>
            <a:r>
              <a:rPr lang="en-US" sz="1680" dirty="0"/>
              <a:t>.</a:t>
            </a:r>
          </a:p>
          <a:p>
            <a:pPr marL="360363" indent="-360363">
              <a:buClr>
                <a:srgbClr val="00B050"/>
              </a:buClr>
              <a:buFont typeface="Wingdings 3" panose="05040102010807070707" pitchFamily="18" charset="2"/>
              <a:buChar char=""/>
            </a:pPr>
            <a:r>
              <a:rPr lang="en-US" sz="1680" b="1" dirty="0"/>
              <a:t>Partnerships</a:t>
            </a:r>
            <a:r>
              <a:rPr lang="en-US" sz="1680" dirty="0"/>
              <a:t> are businesses owned by between 2 and 20 owners, who pool funds and </a:t>
            </a:r>
            <a:r>
              <a:rPr lang="en-US" sz="1680" dirty="0" smtClean="0"/>
              <a:t>take risks together, but have to share profits between themselves</a:t>
            </a:r>
            <a:r>
              <a:rPr lang="en-US" sz="1680" dirty="0"/>
              <a:t>.</a:t>
            </a:r>
          </a:p>
          <a:p>
            <a:pPr marL="360363" indent="-360363">
              <a:buClr>
                <a:srgbClr val="00B050"/>
              </a:buClr>
              <a:buFont typeface="Wingdings 3" panose="05040102010807070707" pitchFamily="18" charset="2"/>
              <a:buChar char=""/>
            </a:pPr>
            <a:r>
              <a:rPr lang="en-US" sz="1680" b="1" dirty="0"/>
              <a:t>A private limited </a:t>
            </a:r>
            <a:r>
              <a:rPr lang="en-US" sz="1680" b="1" dirty="0" smtClean="0"/>
              <a:t>company </a:t>
            </a:r>
            <a:r>
              <a:rPr lang="en-US" sz="1680" dirty="0"/>
              <a:t>has limited liability and can sell shares to raise finance, but </a:t>
            </a:r>
            <a:r>
              <a:rPr lang="en-US" sz="1680" dirty="0" smtClean="0"/>
              <a:t>not to </a:t>
            </a:r>
            <a:r>
              <a:rPr lang="en-US" sz="1680" dirty="0"/>
              <a:t>the general public.</a:t>
            </a:r>
          </a:p>
          <a:p>
            <a:pPr marL="360363" indent="-360363">
              <a:buClr>
                <a:srgbClr val="00B050"/>
              </a:buClr>
              <a:buFont typeface="Wingdings 3" panose="05040102010807070707" pitchFamily="18" charset="2"/>
              <a:buChar char=""/>
            </a:pPr>
            <a:r>
              <a:rPr lang="en-US" sz="1680" b="1" dirty="0"/>
              <a:t>Public corporations </a:t>
            </a:r>
            <a:r>
              <a:rPr lang="en-US" sz="1680" dirty="0"/>
              <a:t>(public-sector </a:t>
            </a:r>
            <a:r>
              <a:rPr lang="en-US" sz="1680" dirty="0" smtClean="0"/>
              <a:t>organisations</a:t>
            </a:r>
            <a:r>
              <a:rPr lang="en-US" sz="1680" dirty="0"/>
              <a:t>) are organisations that are wholly </a:t>
            </a:r>
            <a:r>
              <a:rPr lang="en-US" sz="1680" dirty="0" smtClean="0"/>
              <a:t>owned and funded by the government, such as the postal office</a:t>
            </a:r>
            <a:r>
              <a:rPr lang="en-US" sz="1680" dirty="0"/>
              <a:t>.</a:t>
            </a:r>
          </a:p>
          <a:p>
            <a:pPr marL="360363" indent="-360363">
              <a:buClr>
                <a:srgbClr val="00B050"/>
              </a:buClr>
              <a:buFont typeface="Wingdings 3" panose="05040102010807070707" pitchFamily="18" charset="2"/>
              <a:buChar char=""/>
            </a:pPr>
            <a:r>
              <a:rPr lang="en-US" sz="1680" b="1" dirty="0" smtClean="0"/>
              <a:t>A public limited company </a:t>
            </a:r>
            <a:r>
              <a:rPr lang="en-US" sz="1680" dirty="0" smtClean="0"/>
              <a:t>has limited liability and can sell shares to the general public to raise finance.</a:t>
            </a:r>
            <a:endParaRPr lang="en-US" sz="1680" dirty="0"/>
          </a:p>
          <a:p>
            <a:pPr marL="360363" indent="-360363">
              <a:buClr>
                <a:srgbClr val="00B050"/>
              </a:buClr>
              <a:buFont typeface="Wingdings 3" panose="05040102010807070707" pitchFamily="18" charset="2"/>
              <a:buChar char=""/>
            </a:pPr>
            <a:r>
              <a:rPr lang="en-US" sz="1680" b="1" dirty="0"/>
              <a:t>A sole trader </a:t>
            </a:r>
            <a:r>
              <a:rPr lang="en-US" sz="1680" dirty="0"/>
              <a:t>is a person who owns and runs a business as a single proprietor. Sole </a:t>
            </a:r>
            <a:r>
              <a:rPr lang="en-US" sz="1680" dirty="0" smtClean="0"/>
              <a:t>traders take all the risks but keep any profit made by the business</a:t>
            </a:r>
            <a:r>
              <a:rPr lang="en-US" sz="1680" dirty="0"/>
              <a:t>.</a:t>
            </a:r>
          </a:p>
          <a:p>
            <a:pPr marL="360363" indent="-360363">
              <a:buClr>
                <a:srgbClr val="00B050"/>
              </a:buClr>
              <a:buFont typeface="Wingdings 3" panose="05040102010807070707" pitchFamily="18" charset="2"/>
              <a:buChar char=""/>
            </a:pPr>
            <a:r>
              <a:rPr lang="en-US" sz="1680" b="1" dirty="0"/>
              <a:t>Unlimited </a:t>
            </a:r>
            <a:r>
              <a:rPr lang="en-US" sz="1680" b="1" dirty="0" smtClean="0"/>
              <a:t>liability </a:t>
            </a:r>
            <a:r>
              <a:rPr lang="en-US" sz="1680" dirty="0"/>
              <a:t>means that if a business goes bankrupt, the </a:t>
            </a:r>
            <a:r>
              <a:rPr lang="en-US" sz="1680" dirty="0" smtClean="0"/>
              <a:t>owner(s) is (are) personally liable for the debts, even if it means that personal belongings have to be sold</a:t>
            </a:r>
            <a:r>
              <a:rPr lang="en-US" sz="1680" dirty="0"/>
              <a:t>.</a:t>
            </a:r>
          </a:p>
        </p:txBody>
      </p:sp>
      <p:sp>
        <p:nvSpPr>
          <p:cNvPr id="8" name="Title 2"/>
          <p:cNvSpPr>
            <a:spLocks noGrp="1"/>
          </p:cNvSpPr>
          <p:nvPr>
            <p:ph type="title"/>
          </p:nvPr>
        </p:nvSpPr>
        <p:spPr>
          <a:xfrm>
            <a:off x="70266" y="72008"/>
            <a:ext cx="8859452" cy="548680"/>
          </a:xfrm>
        </p:spPr>
        <p:txBody>
          <a:bodyPr>
            <a:noAutofit/>
          </a:bodyPr>
          <a:lstStyle/>
          <a:p>
            <a:r>
              <a:rPr lang="en-US" sz="3600" dirty="0" smtClean="0"/>
              <a:t>Section 04 – Learning Objectives</a:t>
            </a:r>
            <a:endParaRPr lang="en-US" sz="3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125</a:t>
            </a:r>
            <a:endParaRPr lang="en-GB" sz="1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95267774"/>
      </p:ext>
    </p:extLst>
  </p:cSld>
  <p:clrMapOvr>
    <a:masterClrMapping/>
  </p:clrMapOvr>
  <p:transition advClick="0"/>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696744" cy="5632311"/>
          </a:xfrm>
          <a:prstGeom prst="rect">
            <a:avLst/>
          </a:prstGeom>
        </p:spPr>
        <p:txBody>
          <a:bodyPr wrap="square">
            <a:spAutoFit/>
          </a:bodyPr>
          <a:lstStyle/>
          <a:p>
            <a:pPr marL="449263" indent="-449263">
              <a:buClr>
                <a:schemeClr val="accent6">
                  <a:lumMod val="50000"/>
                </a:schemeClr>
              </a:buClr>
              <a:buFont typeface="Wingdings 3" panose="05040102010807070707" pitchFamily="18" charset="2"/>
              <a:buChar char=""/>
            </a:pPr>
            <a:r>
              <a:rPr lang="en-US" sz="2400" dirty="0"/>
              <a:t>Firms of all sizes exist in local, national and international markets, and industries </a:t>
            </a:r>
            <a:r>
              <a:rPr lang="en-US" sz="2400" dirty="0" smtClean="0"/>
              <a:t>are often </a:t>
            </a:r>
            <a:r>
              <a:rPr lang="en-US" sz="2400" dirty="0"/>
              <a:t>dominated by large firms. </a:t>
            </a:r>
            <a:r>
              <a:rPr lang="en-US" sz="2400" dirty="0" smtClean="0"/>
              <a:t>E.g.:</a:t>
            </a:r>
            <a:endParaRPr lang="en-US" sz="2400" dirty="0"/>
          </a:p>
          <a:p>
            <a:pPr marL="811213" indent="-363538">
              <a:buClr>
                <a:schemeClr val="accent6">
                  <a:lumMod val="50000"/>
                </a:schemeClr>
              </a:buClr>
              <a:buFont typeface="Arial" panose="020B0604020202020204" pitchFamily="34" charset="0"/>
              <a:buChar char="•"/>
            </a:pPr>
            <a:r>
              <a:rPr lang="en-US" sz="2400" dirty="0" smtClean="0"/>
              <a:t>The sports </a:t>
            </a:r>
            <a:r>
              <a:rPr lang="en-US" sz="2400" dirty="0"/>
              <a:t>clothing industry is dominated by Nike, Adidas and Puma.</a:t>
            </a:r>
          </a:p>
          <a:p>
            <a:pPr marL="811213" indent="-363538">
              <a:buClr>
                <a:schemeClr val="accent6">
                  <a:lumMod val="50000"/>
                </a:schemeClr>
              </a:buClr>
              <a:buFont typeface="Arial" panose="020B0604020202020204" pitchFamily="34" charset="0"/>
              <a:buChar char="•"/>
            </a:pPr>
            <a:r>
              <a:rPr lang="en-US" sz="2400" dirty="0" smtClean="0"/>
              <a:t>The </a:t>
            </a:r>
            <a:r>
              <a:rPr lang="en-US" sz="2400" dirty="0"/>
              <a:t>tennis racket industry is dominated </a:t>
            </a:r>
            <a:r>
              <a:rPr lang="en-US" sz="2400" dirty="0" smtClean="0"/>
              <a:t>by </a:t>
            </a:r>
            <a:r>
              <a:rPr lang="en-US" sz="2400" dirty="0"/>
              <a:t>Wilson, Prince and Head.</a:t>
            </a:r>
          </a:p>
          <a:p>
            <a:pPr marL="811213" indent="-363538">
              <a:buClr>
                <a:schemeClr val="accent6">
                  <a:lumMod val="50000"/>
                </a:schemeClr>
              </a:buClr>
              <a:buFont typeface="Arial" panose="020B0604020202020204" pitchFamily="34" charset="0"/>
              <a:buChar char="•"/>
            </a:pPr>
            <a:r>
              <a:rPr lang="en-US" sz="2400" dirty="0" smtClean="0"/>
              <a:t>The </a:t>
            </a:r>
            <a:r>
              <a:rPr lang="en-US" sz="2400" dirty="0"/>
              <a:t>chocolate industry is dominated by Kraft, Mars, Nestle and Ferrero </a:t>
            </a:r>
            <a:r>
              <a:rPr lang="en-US" sz="2400" dirty="0" err="1"/>
              <a:t>Rocher</a:t>
            </a:r>
            <a:r>
              <a:rPr lang="en-US" sz="2400" dirty="0"/>
              <a:t>.</a:t>
            </a:r>
          </a:p>
          <a:p>
            <a:pPr marL="449263" indent="-449263">
              <a:buClr>
                <a:schemeClr val="accent6">
                  <a:lumMod val="50000"/>
                </a:schemeClr>
              </a:buClr>
              <a:buFont typeface="Wingdings 3" panose="05040102010807070707" pitchFamily="18" charset="2"/>
              <a:buChar char=""/>
            </a:pPr>
            <a:r>
              <a:rPr lang="en-US" sz="2400" dirty="0"/>
              <a:t>The </a:t>
            </a:r>
            <a:r>
              <a:rPr lang="en-US" sz="2400" dirty="0" smtClean="0"/>
              <a:t>structure of a </a:t>
            </a:r>
            <a:r>
              <a:rPr lang="en-US" sz="2400" dirty="0"/>
              <a:t>firm influences its size. Small businesses tend to be sole </a:t>
            </a:r>
            <a:r>
              <a:rPr lang="en-US" sz="2400" dirty="0" smtClean="0"/>
              <a:t>traders or </a:t>
            </a:r>
            <a:r>
              <a:rPr lang="en-US" sz="2400" dirty="0"/>
              <a:t>partnerships, while large </a:t>
            </a:r>
            <a:r>
              <a:rPr lang="en-US" sz="2400" dirty="0" smtClean="0"/>
              <a:t>firms </a:t>
            </a:r>
            <a:r>
              <a:rPr lang="en-US" sz="2400" dirty="0"/>
              <a:t>tend to be public limited companies that can </a:t>
            </a:r>
            <a:r>
              <a:rPr lang="en-US" sz="2400" dirty="0" smtClean="0"/>
              <a:t>sell shares </a:t>
            </a:r>
            <a:r>
              <a:rPr lang="en-US" sz="2400" dirty="0"/>
              <a:t>on stock markets to obtain finance (see Chapter 10).</a:t>
            </a:r>
          </a:p>
        </p:txBody>
      </p:sp>
      <p:sp>
        <p:nvSpPr>
          <p:cNvPr id="8" name="Title 2"/>
          <p:cNvSpPr>
            <a:spLocks noGrp="1"/>
          </p:cNvSpPr>
          <p:nvPr>
            <p:ph type="title"/>
          </p:nvPr>
        </p:nvSpPr>
        <p:spPr>
          <a:xfrm>
            <a:off x="70266" y="72008"/>
            <a:ext cx="7886110" cy="548680"/>
          </a:xfrm>
        </p:spPr>
        <p:txBody>
          <a:bodyPr>
            <a:noAutofit/>
          </a:bodyPr>
          <a:lstStyle/>
          <a:p>
            <a:r>
              <a:rPr lang="en-US" sz="3600" dirty="0" smtClean="0"/>
              <a:t>4.5 – Business Growth – Size of Firms</a:t>
            </a:r>
            <a:endParaRPr lang="en-US" sz="3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151</a:t>
            </a:r>
            <a:endParaRPr lang="en-GB" sz="1000" b="1" dirty="0">
              <a:latin typeface="Arial" panose="020B0604020202020204" pitchFamily="34" charset="0"/>
              <a:cs typeface="Arial" panose="020B0604020202020204" pitchFamily="34" charset="0"/>
            </a:endParaRPr>
          </a:p>
        </p:txBody>
      </p:sp>
      <p:pic>
        <p:nvPicPr>
          <p:cNvPr id="2050" name="Picture 2" descr="Image result for ferrero rocher"/>
          <p:cNvPicPr>
            <a:picLocks noChangeAspect="1" noChangeArrowheads="1"/>
          </p:cNvPicPr>
          <p:nvPr/>
        </p:nvPicPr>
        <p:blipFill rotWithShape="1">
          <a:blip r:embed="rId3">
            <a:extLst>
              <a:ext uri="{28A0092B-C50C-407E-A947-70E740481C1C}">
                <a14:useLocalDpi xmlns:a14="http://schemas.microsoft.com/office/drawing/2010/main" val="0"/>
              </a:ext>
            </a:extLst>
          </a:blip>
          <a:srcRect l="29609" t="16021" r="31646" b="19720"/>
          <a:stretch/>
        </p:blipFill>
        <p:spPr bwMode="auto">
          <a:xfrm>
            <a:off x="6948264" y="1100155"/>
            <a:ext cx="1872209" cy="232884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puma"/>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487" t="3708" r="3344" b="3087"/>
          <a:stretch/>
        </p:blipFill>
        <p:spPr bwMode="auto">
          <a:xfrm>
            <a:off x="6948264" y="3645508"/>
            <a:ext cx="1841252" cy="93097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wilson prince and hea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48264" y="4725504"/>
            <a:ext cx="1856851" cy="18718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8718086"/>
      </p:ext>
    </p:extLst>
  </p:cSld>
  <p:clrMapOvr>
    <a:masterClrMapping/>
  </p:clrMapOvr>
  <p:transition advClick="0"/>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743111"/>
          </a:xfrm>
          <a:prstGeom prst="rect">
            <a:avLst/>
          </a:prstGeom>
        </p:spPr>
        <p:txBody>
          <a:bodyPr wrap="square">
            <a:spAutoFit/>
          </a:bodyPr>
          <a:lstStyle/>
          <a:p>
            <a:pPr>
              <a:buClr>
                <a:schemeClr val="accent6">
                  <a:lumMod val="50000"/>
                </a:schemeClr>
              </a:buClr>
              <a:tabLst>
                <a:tab pos="6365875" algn="l"/>
              </a:tabLst>
            </a:pPr>
            <a:r>
              <a:rPr lang="en-US" sz="2040" b="1" dirty="0" smtClean="0">
                <a:solidFill>
                  <a:srgbClr val="FF0000"/>
                </a:solidFill>
              </a:rPr>
              <a:t>Exam practice</a:t>
            </a:r>
          </a:p>
          <a:p>
            <a:pPr marL="449263" indent="-449263">
              <a:buClr>
                <a:schemeClr val="accent6">
                  <a:lumMod val="50000"/>
                </a:schemeClr>
              </a:buClr>
              <a:buFont typeface="Wingdings 3" panose="05040102010807070707" pitchFamily="18" charset="2"/>
              <a:buChar char=""/>
              <a:tabLst>
                <a:tab pos="6365875" algn="l"/>
              </a:tabLst>
            </a:pPr>
            <a:r>
              <a:rPr lang="en-US" sz="2040" dirty="0" smtClean="0">
                <a:solidFill>
                  <a:srgbClr val="FF0000"/>
                </a:solidFill>
              </a:rPr>
              <a:t>Study </a:t>
            </a:r>
            <a:r>
              <a:rPr lang="en-US" sz="2040" dirty="0">
                <a:solidFill>
                  <a:srgbClr val="FF0000"/>
                </a:solidFill>
              </a:rPr>
              <a:t>Table </a:t>
            </a:r>
            <a:r>
              <a:rPr lang="en-US" sz="2040" dirty="0" smtClean="0">
                <a:solidFill>
                  <a:srgbClr val="FF0000"/>
                </a:solidFill>
              </a:rPr>
              <a:t>14.1 - The world's largest companies</a:t>
            </a:r>
          </a:p>
          <a:p>
            <a:pPr marL="449263" indent="-449263">
              <a:buClr>
                <a:schemeClr val="accent6">
                  <a:lumMod val="50000"/>
                </a:schemeClr>
              </a:buClr>
              <a:buFont typeface="Wingdings 3" panose="05040102010807070707" pitchFamily="18" charset="2"/>
              <a:buChar char=""/>
              <a:tabLst>
                <a:tab pos="6365875" algn="l"/>
              </a:tabLst>
            </a:pPr>
            <a:endParaRPr lang="en-US" sz="2040" dirty="0" smtClean="0">
              <a:solidFill>
                <a:srgbClr val="FF0000"/>
              </a:solidFill>
            </a:endParaRPr>
          </a:p>
          <a:p>
            <a:pPr marL="449263" indent="-449263">
              <a:buClr>
                <a:schemeClr val="accent6">
                  <a:lumMod val="50000"/>
                </a:schemeClr>
              </a:buClr>
              <a:buFont typeface="Wingdings 3" panose="05040102010807070707" pitchFamily="18" charset="2"/>
              <a:buChar char=""/>
              <a:tabLst>
                <a:tab pos="6365875" algn="l"/>
              </a:tabLst>
            </a:pPr>
            <a:endParaRPr lang="en-US" sz="2040" dirty="0">
              <a:solidFill>
                <a:srgbClr val="FF0000"/>
              </a:solidFill>
            </a:endParaRPr>
          </a:p>
          <a:p>
            <a:pPr marL="449263" indent="-449263">
              <a:buClr>
                <a:schemeClr val="accent6">
                  <a:lumMod val="50000"/>
                </a:schemeClr>
              </a:buClr>
              <a:buFont typeface="Wingdings 3" panose="05040102010807070707" pitchFamily="18" charset="2"/>
              <a:buChar char=""/>
              <a:tabLst>
                <a:tab pos="6365875" algn="l"/>
              </a:tabLst>
            </a:pPr>
            <a:endParaRPr lang="en-US" sz="2040" dirty="0" smtClean="0">
              <a:solidFill>
                <a:srgbClr val="FF0000"/>
              </a:solidFill>
            </a:endParaRPr>
          </a:p>
          <a:p>
            <a:pPr marL="449263" indent="-449263">
              <a:buClr>
                <a:schemeClr val="accent6">
                  <a:lumMod val="50000"/>
                </a:schemeClr>
              </a:buClr>
              <a:buFont typeface="Wingdings 3" panose="05040102010807070707" pitchFamily="18" charset="2"/>
              <a:buChar char=""/>
              <a:tabLst>
                <a:tab pos="6365875" algn="l"/>
              </a:tabLst>
            </a:pPr>
            <a:endParaRPr lang="en-US" sz="2040" dirty="0">
              <a:solidFill>
                <a:srgbClr val="FF0000"/>
              </a:solidFill>
            </a:endParaRPr>
          </a:p>
          <a:p>
            <a:pPr marL="449263" indent="-449263">
              <a:buClr>
                <a:schemeClr val="accent6">
                  <a:lumMod val="50000"/>
                </a:schemeClr>
              </a:buClr>
              <a:buFont typeface="Wingdings 3" panose="05040102010807070707" pitchFamily="18" charset="2"/>
              <a:buChar char=""/>
              <a:tabLst>
                <a:tab pos="6365875" algn="l"/>
              </a:tabLst>
            </a:pPr>
            <a:endParaRPr lang="en-US" sz="2040" dirty="0" smtClean="0">
              <a:solidFill>
                <a:srgbClr val="FF0000"/>
              </a:solidFill>
            </a:endParaRPr>
          </a:p>
          <a:p>
            <a:pPr marL="449263" indent="-449263">
              <a:buClr>
                <a:schemeClr val="accent6">
                  <a:lumMod val="50000"/>
                </a:schemeClr>
              </a:buClr>
              <a:buFont typeface="Wingdings 3" panose="05040102010807070707" pitchFamily="18" charset="2"/>
              <a:buChar char=""/>
              <a:tabLst>
                <a:tab pos="6365875" algn="l"/>
              </a:tabLst>
            </a:pPr>
            <a:endParaRPr lang="en-US" sz="2040" dirty="0">
              <a:solidFill>
                <a:srgbClr val="FF0000"/>
              </a:solidFill>
            </a:endParaRPr>
          </a:p>
          <a:p>
            <a:pPr marL="449263" indent="-449263">
              <a:buClr>
                <a:schemeClr val="accent6">
                  <a:lumMod val="50000"/>
                </a:schemeClr>
              </a:buClr>
              <a:buFont typeface="Wingdings 3" panose="05040102010807070707" pitchFamily="18" charset="2"/>
              <a:buChar char=""/>
              <a:tabLst>
                <a:tab pos="6365875" algn="l"/>
              </a:tabLst>
            </a:pPr>
            <a:endParaRPr lang="en-US" sz="2040" dirty="0" smtClean="0">
              <a:solidFill>
                <a:srgbClr val="FF0000"/>
              </a:solidFill>
            </a:endParaRPr>
          </a:p>
          <a:p>
            <a:pPr marL="449263" indent="-449263">
              <a:buClr>
                <a:schemeClr val="accent6">
                  <a:lumMod val="50000"/>
                </a:schemeClr>
              </a:buClr>
              <a:buFont typeface="Wingdings 3" panose="05040102010807070707" pitchFamily="18" charset="2"/>
              <a:buChar char=""/>
              <a:tabLst>
                <a:tab pos="6365875" algn="l"/>
              </a:tabLst>
            </a:pPr>
            <a:endParaRPr lang="en-US" sz="2040" dirty="0">
              <a:solidFill>
                <a:srgbClr val="FF0000"/>
              </a:solidFill>
            </a:endParaRPr>
          </a:p>
          <a:p>
            <a:pPr marL="449263" indent="-449263">
              <a:buClr>
                <a:schemeClr val="accent6">
                  <a:lumMod val="50000"/>
                </a:schemeClr>
              </a:buClr>
              <a:buFont typeface="Wingdings 3" panose="05040102010807070707" pitchFamily="18" charset="2"/>
              <a:buChar char=""/>
              <a:tabLst>
                <a:tab pos="6365875" algn="l"/>
              </a:tabLst>
            </a:pPr>
            <a:endParaRPr lang="en-US" sz="2040" dirty="0" smtClean="0">
              <a:solidFill>
                <a:srgbClr val="FF0000"/>
              </a:solidFill>
            </a:endParaRPr>
          </a:p>
          <a:p>
            <a:pPr marL="449263" indent="-449263">
              <a:buClr>
                <a:schemeClr val="accent6">
                  <a:lumMod val="50000"/>
                </a:schemeClr>
              </a:buClr>
              <a:buFont typeface="Wingdings 3" panose="05040102010807070707" pitchFamily="18" charset="2"/>
              <a:buChar char=""/>
              <a:tabLst>
                <a:tab pos="6365875" algn="l"/>
              </a:tabLst>
            </a:pPr>
            <a:endParaRPr lang="en-US" sz="2040" dirty="0" smtClean="0">
              <a:solidFill>
                <a:srgbClr val="FF0000"/>
              </a:solidFill>
            </a:endParaRPr>
          </a:p>
          <a:p>
            <a:pPr marL="449263" indent="-449263">
              <a:buClr>
                <a:schemeClr val="accent6">
                  <a:lumMod val="50000"/>
                </a:schemeClr>
              </a:buClr>
              <a:buFont typeface="Wingdings 3" panose="05040102010807070707" pitchFamily="18" charset="2"/>
              <a:buChar char=""/>
              <a:tabLst>
                <a:tab pos="6365875" algn="l"/>
              </a:tabLst>
            </a:pPr>
            <a:endParaRPr lang="en-US" sz="2040" dirty="0">
              <a:solidFill>
                <a:srgbClr val="FF0000"/>
              </a:solidFill>
            </a:endParaRPr>
          </a:p>
          <a:p>
            <a:pPr>
              <a:buClr>
                <a:schemeClr val="accent6">
                  <a:lumMod val="50000"/>
                </a:schemeClr>
              </a:buClr>
              <a:tabLst>
                <a:tab pos="6365875" algn="l"/>
              </a:tabLst>
            </a:pPr>
            <a:endParaRPr lang="en-US" sz="2040" dirty="0" smtClean="0">
              <a:solidFill>
                <a:srgbClr val="FF0000"/>
              </a:solidFill>
            </a:endParaRPr>
          </a:p>
          <a:p>
            <a:pPr marL="457200" indent="-457200">
              <a:buClr>
                <a:schemeClr val="accent6">
                  <a:lumMod val="50000"/>
                </a:schemeClr>
              </a:buClr>
              <a:buFont typeface="+mj-lt"/>
              <a:buAutoNum type="arabicPeriod"/>
              <a:tabLst>
                <a:tab pos="6365875" algn="l"/>
              </a:tabLst>
            </a:pPr>
            <a:r>
              <a:rPr lang="en-US" sz="2040" dirty="0" smtClean="0">
                <a:solidFill>
                  <a:srgbClr val="FF0000"/>
                </a:solidFill>
              </a:rPr>
              <a:t>With </a:t>
            </a:r>
            <a:r>
              <a:rPr lang="en-US" sz="2040" dirty="0">
                <a:solidFill>
                  <a:srgbClr val="FF0000"/>
                </a:solidFill>
              </a:rPr>
              <a:t>reference to the data in the table, identify the industries </a:t>
            </a:r>
            <a:r>
              <a:rPr lang="en-US" sz="2040" dirty="0" smtClean="0">
                <a:solidFill>
                  <a:srgbClr val="FF0000"/>
                </a:solidFill>
              </a:rPr>
              <a:t>within which </a:t>
            </a:r>
            <a:r>
              <a:rPr lang="en-US" sz="2040" dirty="0">
                <a:solidFill>
                  <a:srgbClr val="FF0000"/>
                </a:solidFill>
              </a:rPr>
              <a:t>the world's largest firms operate. [3]</a:t>
            </a:r>
          </a:p>
          <a:p>
            <a:pPr marL="457200" indent="-457200">
              <a:buClr>
                <a:schemeClr val="accent6">
                  <a:lumMod val="50000"/>
                </a:schemeClr>
              </a:buClr>
              <a:buFont typeface="+mj-lt"/>
              <a:buAutoNum type="arabicPeriod"/>
              <a:tabLst>
                <a:tab pos="6365875" algn="l"/>
              </a:tabLst>
            </a:pPr>
            <a:r>
              <a:rPr lang="en-US" sz="2040" dirty="0" smtClean="0">
                <a:solidFill>
                  <a:srgbClr val="FF0000"/>
                </a:solidFill>
              </a:rPr>
              <a:t>Explain </a:t>
            </a:r>
            <a:r>
              <a:rPr lang="en-US" sz="2040" dirty="0">
                <a:solidFill>
                  <a:srgbClr val="FF0000"/>
                </a:solidFill>
              </a:rPr>
              <a:t>why you think these industries can support very large firms. [</a:t>
            </a:r>
            <a:r>
              <a:rPr lang="en-US" sz="2040" dirty="0" smtClean="0">
                <a:solidFill>
                  <a:srgbClr val="FF0000"/>
                </a:solidFill>
              </a:rPr>
              <a:t>6]</a:t>
            </a:r>
            <a:endParaRPr lang="en-US" sz="2040" dirty="0">
              <a:solidFill>
                <a:srgbClr val="FF0000"/>
              </a:solidFill>
            </a:endParaRPr>
          </a:p>
        </p:txBody>
      </p:sp>
      <p:sp>
        <p:nvSpPr>
          <p:cNvPr id="8" name="Title 2"/>
          <p:cNvSpPr>
            <a:spLocks noGrp="1"/>
          </p:cNvSpPr>
          <p:nvPr>
            <p:ph type="title"/>
          </p:nvPr>
        </p:nvSpPr>
        <p:spPr>
          <a:xfrm>
            <a:off x="70266" y="72008"/>
            <a:ext cx="7886110" cy="548680"/>
          </a:xfrm>
        </p:spPr>
        <p:txBody>
          <a:bodyPr>
            <a:noAutofit/>
          </a:bodyPr>
          <a:lstStyle/>
          <a:p>
            <a:r>
              <a:rPr lang="en-US" sz="3600" dirty="0" smtClean="0"/>
              <a:t>4.5 – Business Growth – Size of Firms</a:t>
            </a:r>
            <a:endParaRPr lang="en-US" sz="3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152</a:t>
            </a:r>
            <a:endParaRPr lang="en-GB" sz="1000"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nvPr>
        </p:nvGraphicFramePr>
        <p:xfrm>
          <a:off x="251520" y="1807696"/>
          <a:ext cx="8568952" cy="3591560"/>
        </p:xfrm>
        <a:graphic>
          <a:graphicData uri="http://schemas.openxmlformats.org/drawingml/2006/table">
            <a:tbl>
              <a:tblPr firstRow="1" bandRow="1">
                <a:tableStyleId>{5C22544A-7EE6-4342-B048-85BDC9FD1C3A}</a:tableStyleId>
              </a:tblPr>
              <a:tblGrid>
                <a:gridCol w="720080"/>
                <a:gridCol w="1728192"/>
                <a:gridCol w="1080120"/>
                <a:gridCol w="1152128"/>
                <a:gridCol w="1296144"/>
                <a:gridCol w="1368152"/>
                <a:gridCol w="1224136"/>
              </a:tblGrid>
              <a:tr h="370840">
                <a:tc>
                  <a:txBody>
                    <a:bodyPr/>
                    <a:lstStyle/>
                    <a:p>
                      <a:pPr algn="ctr"/>
                      <a:r>
                        <a:rPr lang="en-GB" sz="1600" smtClean="0">
                          <a:latin typeface="Arial" panose="020B0604020202020204" pitchFamily="34" charset="0"/>
                          <a:cs typeface="Arial" panose="020B0604020202020204" pitchFamily="34" charset="0"/>
                        </a:rPr>
                        <a:t>Rank</a:t>
                      </a:r>
                      <a:endParaRPr lang="en-GB" sz="1600" dirty="0">
                        <a:latin typeface="Arial" panose="020B0604020202020204" pitchFamily="34" charset="0"/>
                        <a:cs typeface="Arial" panose="020B0604020202020204" pitchFamily="34" charset="0"/>
                      </a:endParaRPr>
                    </a:p>
                  </a:txBody>
                  <a:tcPr/>
                </a:tc>
                <a:tc>
                  <a:txBody>
                    <a:bodyPr/>
                    <a:lstStyle/>
                    <a:p>
                      <a:r>
                        <a:rPr lang="en-GB" sz="1600" smtClean="0">
                          <a:latin typeface="Arial" panose="020B0604020202020204" pitchFamily="34" charset="0"/>
                          <a:cs typeface="Arial" panose="020B0604020202020204" pitchFamily="34" charset="0"/>
                        </a:rPr>
                        <a:t>Company</a:t>
                      </a:r>
                      <a:endParaRPr lang="en-GB" sz="1600" dirty="0">
                        <a:latin typeface="Arial" panose="020B0604020202020204" pitchFamily="34" charset="0"/>
                        <a:cs typeface="Arial" panose="020B0604020202020204" pitchFamily="34" charset="0"/>
                      </a:endParaRPr>
                    </a:p>
                  </a:txBody>
                  <a:tcPr/>
                </a:tc>
                <a:tc>
                  <a:txBody>
                    <a:bodyPr/>
                    <a:lstStyle/>
                    <a:p>
                      <a:r>
                        <a:rPr lang="en-GB" sz="1600" smtClean="0">
                          <a:latin typeface="Arial" panose="020B0604020202020204" pitchFamily="34" charset="0"/>
                          <a:cs typeface="Arial" panose="020B0604020202020204" pitchFamily="34" charset="0"/>
                        </a:rPr>
                        <a:t>Country</a:t>
                      </a:r>
                      <a:endParaRPr lang="en-GB" sz="1600" dirty="0">
                        <a:latin typeface="Arial" panose="020B0604020202020204" pitchFamily="34" charset="0"/>
                        <a:cs typeface="Arial" panose="020B0604020202020204" pitchFamily="34" charset="0"/>
                      </a:endParaRPr>
                    </a:p>
                  </a:txBody>
                  <a:tcPr/>
                </a:tc>
                <a:tc>
                  <a:txBody>
                    <a:bodyPr/>
                    <a:lstStyle/>
                    <a:p>
                      <a:r>
                        <a:rPr lang="en-GB" sz="1600" smtClean="0">
                          <a:latin typeface="Arial" panose="020B0604020202020204" pitchFamily="34" charset="0"/>
                          <a:cs typeface="Arial" panose="020B0604020202020204" pitchFamily="34" charset="0"/>
                        </a:rPr>
                        <a:t>Sales (bn)</a:t>
                      </a:r>
                      <a:endParaRPr lang="en-GB" sz="1600" dirty="0">
                        <a:latin typeface="Arial" panose="020B0604020202020204" pitchFamily="34" charset="0"/>
                        <a:cs typeface="Arial" panose="020B0604020202020204" pitchFamily="34" charset="0"/>
                      </a:endParaRPr>
                    </a:p>
                  </a:txBody>
                  <a:tcPr/>
                </a:tc>
                <a:tc>
                  <a:txBody>
                    <a:bodyPr/>
                    <a:lstStyle/>
                    <a:p>
                      <a:r>
                        <a:rPr lang="en-GB" sz="1600" smtClean="0">
                          <a:latin typeface="Arial" panose="020B0604020202020204" pitchFamily="34" charset="0"/>
                          <a:cs typeface="Arial" panose="020B0604020202020204" pitchFamily="34" charset="0"/>
                        </a:rPr>
                        <a:t>Profits (bn)</a:t>
                      </a:r>
                      <a:endParaRPr lang="en-GB" sz="1600" dirty="0">
                        <a:latin typeface="Arial" panose="020B0604020202020204" pitchFamily="34" charset="0"/>
                        <a:cs typeface="Arial" panose="020B0604020202020204" pitchFamily="34" charset="0"/>
                      </a:endParaRPr>
                    </a:p>
                  </a:txBody>
                  <a:tcPr/>
                </a:tc>
                <a:tc>
                  <a:txBody>
                    <a:bodyPr/>
                    <a:lstStyle/>
                    <a:p>
                      <a:r>
                        <a:rPr lang="en-GB" sz="1600" smtClean="0">
                          <a:latin typeface="Arial" panose="020B0604020202020204" pitchFamily="34" charset="0"/>
                          <a:cs typeface="Arial" panose="020B0604020202020204" pitchFamily="34" charset="0"/>
                        </a:rPr>
                        <a:t>Assets</a:t>
                      </a:r>
                      <a:r>
                        <a:rPr lang="en-GB" sz="1600" baseline="0" smtClean="0">
                          <a:latin typeface="Arial" panose="020B0604020202020204" pitchFamily="34" charset="0"/>
                          <a:cs typeface="Arial" panose="020B0604020202020204" pitchFamily="34" charset="0"/>
                        </a:rPr>
                        <a:t> (bn)</a:t>
                      </a:r>
                      <a:endParaRPr lang="en-GB" sz="1600" dirty="0">
                        <a:latin typeface="Arial" panose="020B0604020202020204" pitchFamily="34" charset="0"/>
                        <a:cs typeface="Arial" panose="020B0604020202020204" pitchFamily="34" charset="0"/>
                      </a:endParaRPr>
                    </a:p>
                  </a:txBody>
                  <a:tcPr/>
                </a:tc>
                <a:tc>
                  <a:txBody>
                    <a:bodyPr/>
                    <a:lstStyle/>
                    <a:p>
                      <a:r>
                        <a:rPr lang="en-GB" sz="1600" smtClean="0">
                          <a:latin typeface="Arial" panose="020B0604020202020204" pitchFamily="34" charset="0"/>
                          <a:cs typeface="Arial" panose="020B0604020202020204" pitchFamily="34" charset="0"/>
                        </a:rPr>
                        <a:t>Market Value</a:t>
                      </a:r>
                      <a:r>
                        <a:rPr lang="en-GB" sz="1600" baseline="0" smtClean="0">
                          <a:latin typeface="Arial" panose="020B0604020202020204" pitchFamily="34" charset="0"/>
                          <a:cs typeface="Arial" panose="020B0604020202020204" pitchFamily="34" charset="0"/>
                        </a:rPr>
                        <a:t> (bn)</a:t>
                      </a:r>
                      <a:endParaRPr lang="en-GB" sz="1600" dirty="0">
                        <a:latin typeface="Arial" panose="020B0604020202020204" pitchFamily="34" charset="0"/>
                        <a:cs typeface="Arial" panose="020B0604020202020204" pitchFamily="34" charset="0"/>
                      </a:endParaRPr>
                    </a:p>
                  </a:txBody>
                  <a:tcPr/>
                </a:tc>
              </a:tr>
              <a:tr h="370840">
                <a:tc>
                  <a:txBody>
                    <a:bodyPr/>
                    <a:lstStyle/>
                    <a:p>
                      <a:pPr algn="ctr"/>
                      <a:r>
                        <a:rPr lang="en-GB" sz="1600" smtClean="0">
                          <a:latin typeface="Arial" panose="020B0604020202020204" pitchFamily="34" charset="0"/>
                          <a:cs typeface="Arial" panose="020B0604020202020204" pitchFamily="34" charset="0"/>
                        </a:rPr>
                        <a:t>1</a:t>
                      </a:r>
                      <a:endParaRPr lang="en-GB" sz="1600" dirty="0">
                        <a:latin typeface="Arial" panose="020B0604020202020204" pitchFamily="34" charset="0"/>
                        <a:cs typeface="Arial" panose="020B0604020202020204" pitchFamily="34" charset="0"/>
                      </a:endParaRPr>
                    </a:p>
                  </a:txBody>
                  <a:tcPr/>
                </a:tc>
                <a:tc>
                  <a:txBody>
                    <a:bodyPr/>
                    <a:lstStyle/>
                    <a:p>
                      <a:r>
                        <a:rPr lang="en-GB" sz="1600" smtClean="0">
                          <a:latin typeface="Arial" panose="020B0604020202020204" pitchFamily="34" charset="0"/>
                          <a:cs typeface="Arial" panose="020B0604020202020204" pitchFamily="34" charset="0"/>
                        </a:rPr>
                        <a:t>ExxonMobil</a:t>
                      </a:r>
                      <a:endParaRPr lang="en-GB" sz="1600" dirty="0">
                        <a:latin typeface="Arial" panose="020B0604020202020204" pitchFamily="34" charset="0"/>
                        <a:cs typeface="Arial" panose="020B0604020202020204" pitchFamily="34" charset="0"/>
                      </a:endParaRPr>
                    </a:p>
                  </a:txBody>
                  <a:tcPr/>
                </a:tc>
                <a:tc>
                  <a:txBody>
                    <a:bodyPr/>
                    <a:lstStyle/>
                    <a:p>
                      <a:r>
                        <a:rPr lang="en-GB" sz="1600" smtClean="0">
                          <a:latin typeface="Arial" panose="020B0604020202020204" pitchFamily="34" charset="0"/>
                          <a:cs typeface="Arial" panose="020B0604020202020204" pitchFamily="34" charset="0"/>
                        </a:rPr>
                        <a:t>USA</a:t>
                      </a:r>
                      <a:endParaRPr lang="en-GB" sz="1600" dirty="0">
                        <a:latin typeface="Arial" panose="020B0604020202020204" pitchFamily="34" charset="0"/>
                        <a:cs typeface="Arial" panose="020B0604020202020204" pitchFamily="34" charset="0"/>
                      </a:endParaRPr>
                    </a:p>
                  </a:txBody>
                  <a:tcPr/>
                </a:tc>
                <a:tc>
                  <a:txBody>
                    <a:bodyPr/>
                    <a:lstStyle/>
                    <a:p>
                      <a:r>
                        <a:rPr lang="en-GB" sz="1600" smtClean="0">
                          <a:latin typeface="Arial" panose="020B0604020202020204" pitchFamily="34" charset="0"/>
                          <a:cs typeface="Arial" panose="020B0604020202020204" pitchFamily="34" charset="0"/>
                        </a:rPr>
                        <a:t>433.5</a:t>
                      </a:r>
                      <a:endParaRPr lang="en-GB" sz="1600" dirty="0">
                        <a:latin typeface="Arial" panose="020B0604020202020204" pitchFamily="34" charset="0"/>
                        <a:cs typeface="Arial" panose="020B0604020202020204" pitchFamily="34" charset="0"/>
                      </a:endParaRPr>
                    </a:p>
                  </a:txBody>
                  <a:tcPr/>
                </a:tc>
                <a:tc>
                  <a:txBody>
                    <a:bodyPr/>
                    <a:lstStyle/>
                    <a:p>
                      <a:r>
                        <a:rPr lang="en-GB" sz="1600" smtClean="0">
                          <a:latin typeface="Arial" panose="020B0604020202020204" pitchFamily="34" charset="0"/>
                          <a:cs typeface="Arial" panose="020B0604020202020204" pitchFamily="34" charset="0"/>
                        </a:rPr>
                        <a:t>41.1</a:t>
                      </a:r>
                      <a:endParaRPr lang="en-GB" sz="1600" dirty="0">
                        <a:latin typeface="Arial" panose="020B0604020202020204" pitchFamily="34" charset="0"/>
                        <a:cs typeface="Arial" panose="020B0604020202020204" pitchFamily="34" charset="0"/>
                      </a:endParaRPr>
                    </a:p>
                  </a:txBody>
                  <a:tcPr/>
                </a:tc>
                <a:tc>
                  <a:txBody>
                    <a:bodyPr/>
                    <a:lstStyle/>
                    <a:p>
                      <a:r>
                        <a:rPr lang="en-GB" sz="1600" smtClean="0">
                          <a:latin typeface="Arial" panose="020B0604020202020204" pitchFamily="34" charset="0"/>
                          <a:cs typeface="Arial" panose="020B0604020202020204" pitchFamily="34" charset="0"/>
                        </a:rPr>
                        <a:t>331.1</a:t>
                      </a:r>
                      <a:endParaRPr lang="en-GB" sz="1600" dirty="0">
                        <a:latin typeface="Arial" panose="020B0604020202020204" pitchFamily="34" charset="0"/>
                        <a:cs typeface="Arial" panose="020B0604020202020204" pitchFamily="34" charset="0"/>
                      </a:endParaRPr>
                    </a:p>
                  </a:txBody>
                  <a:tcPr/>
                </a:tc>
                <a:tc>
                  <a:txBody>
                    <a:bodyPr/>
                    <a:lstStyle/>
                    <a:p>
                      <a:r>
                        <a:rPr lang="en-GB" sz="1600" smtClean="0">
                          <a:latin typeface="Arial" panose="020B0604020202020204" pitchFamily="34" charset="0"/>
                          <a:cs typeface="Arial" panose="020B0604020202020204" pitchFamily="34" charset="0"/>
                        </a:rPr>
                        <a:t>4407.4</a:t>
                      </a:r>
                      <a:endParaRPr lang="en-GB" sz="1600" dirty="0">
                        <a:latin typeface="Arial" panose="020B0604020202020204" pitchFamily="34" charset="0"/>
                        <a:cs typeface="Arial" panose="020B0604020202020204" pitchFamily="34" charset="0"/>
                      </a:endParaRPr>
                    </a:p>
                  </a:txBody>
                  <a:tcPr/>
                </a:tc>
              </a:tr>
              <a:tr h="370840">
                <a:tc>
                  <a:txBody>
                    <a:bodyPr/>
                    <a:lstStyle/>
                    <a:p>
                      <a:pPr algn="ctr"/>
                      <a:r>
                        <a:rPr lang="en-GB" sz="1600" smtClean="0">
                          <a:latin typeface="Arial" panose="020B0604020202020204" pitchFamily="34" charset="0"/>
                          <a:cs typeface="Arial" panose="020B0604020202020204" pitchFamily="34" charset="0"/>
                        </a:rPr>
                        <a:t>2</a:t>
                      </a:r>
                      <a:endParaRPr lang="en-GB" sz="1600" dirty="0">
                        <a:latin typeface="Arial" panose="020B0604020202020204" pitchFamily="34" charset="0"/>
                        <a:cs typeface="Arial" panose="020B0604020202020204" pitchFamily="34" charset="0"/>
                      </a:endParaRPr>
                    </a:p>
                  </a:txBody>
                  <a:tcPr/>
                </a:tc>
                <a:tc>
                  <a:txBody>
                    <a:bodyPr/>
                    <a:lstStyle/>
                    <a:p>
                      <a:r>
                        <a:rPr lang="en-GB" sz="1600" smtClean="0">
                          <a:latin typeface="Arial" panose="020B0604020202020204" pitchFamily="34" charset="0"/>
                          <a:cs typeface="Arial" panose="020B0604020202020204" pitchFamily="34" charset="0"/>
                        </a:rPr>
                        <a:t>JP Morgan Chase</a:t>
                      </a:r>
                      <a:endParaRPr lang="en-GB" sz="1600" dirty="0">
                        <a:latin typeface="Arial" panose="020B0604020202020204" pitchFamily="34" charset="0"/>
                        <a:cs typeface="Arial" panose="020B0604020202020204" pitchFamily="34" charset="0"/>
                      </a:endParaRPr>
                    </a:p>
                  </a:txBody>
                  <a:tcPr/>
                </a:tc>
                <a:tc>
                  <a:txBody>
                    <a:bodyPr/>
                    <a:lstStyle/>
                    <a:p>
                      <a:r>
                        <a:rPr lang="en-GB" sz="1600" smtClean="0">
                          <a:latin typeface="Arial" panose="020B0604020202020204" pitchFamily="34" charset="0"/>
                          <a:cs typeface="Arial" panose="020B0604020202020204" pitchFamily="34" charset="0"/>
                        </a:rPr>
                        <a:t>USA</a:t>
                      </a:r>
                      <a:endParaRPr lang="en-GB" sz="1600" dirty="0">
                        <a:latin typeface="Arial" panose="020B0604020202020204" pitchFamily="34" charset="0"/>
                        <a:cs typeface="Arial" panose="020B0604020202020204" pitchFamily="34" charset="0"/>
                      </a:endParaRPr>
                    </a:p>
                  </a:txBody>
                  <a:tcPr/>
                </a:tc>
                <a:tc>
                  <a:txBody>
                    <a:bodyPr/>
                    <a:lstStyle/>
                    <a:p>
                      <a:r>
                        <a:rPr lang="en-GB" sz="1600" smtClean="0">
                          <a:latin typeface="Arial" panose="020B0604020202020204" pitchFamily="34" charset="0"/>
                          <a:cs typeface="Arial" panose="020B0604020202020204" pitchFamily="34" charset="0"/>
                        </a:rPr>
                        <a:t>110.8</a:t>
                      </a:r>
                      <a:endParaRPr lang="en-GB" sz="1600" dirty="0">
                        <a:latin typeface="Arial" panose="020B0604020202020204" pitchFamily="34" charset="0"/>
                        <a:cs typeface="Arial" panose="020B0604020202020204" pitchFamily="34" charset="0"/>
                      </a:endParaRPr>
                    </a:p>
                  </a:txBody>
                  <a:tcPr/>
                </a:tc>
                <a:tc>
                  <a:txBody>
                    <a:bodyPr/>
                    <a:lstStyle/>
                    <a:p>
                      <a:r>
                        <a:rPr lang="en-GB" sz="1600" smtClean="0">
                          <a:latin typeface="Arial" panose="020B0604020202020204" pitchFamily="34" charset="0"/>
                          <a:cs typeface="Arial" panose="020B0604020202020204" pitchFamily="34" charset="0"/>
                        </a:rPr>
                        <a:t>19.0</a:t>
                      </a:r>
                      <a:endParaRPr lang="en-GB" sz="1600" dirty="0">
                        <a:latin typeface="Arial" panose="020B0604020202020204" pitchFamily="34" charset="0"/>
                        <a:cs typeface="Arial" panose="020B0604020202020204" pitchFamily="34" charset="0"/>
                      </a:endParaRPr>
                    </a:p>
                  </a:txBody>
                  <a:tcPr/>
                </a:tc>
                <a:tc>
                  <a:txBody>
                    <a:bodyPr/>
                    <a:lstStyle/>
                    <a:p>
                      <a:r>
                        <a:rPr lang="en-GB" sz="1600" smtClean="0">
                          <a:latin typeface="Arial" panose="020B0604020202020204" pitchFamily="34" charset="0"/>
                          <a:cs typeface="Arial" panose="020B0604020202020204" pitchFamily="34" charset="0"/>
                        </a:rPr>
                        <a:t>2265.0</a:t>
                      </a:r>
                      <a:endParaRPr lang="en-GB" sz="1600" dirty="0">
                        <a:latin typeface="Arial" panose="020B0604020202020204" pitchFamily="34" charset="0"/>
                        <a:cs typeface="Arial" panose="020B0604020202020204" pitchFamily="34" charset="0"/>
                      </a:endParaRPr>
                    </a:p>
                  </a:txBody>
                  <a:tcPr/>
                </a:tc>
                <a:tc>
                  <a:txBody>
                    <a:bodyPr/>
                    <a:lstStyle/>
                    <a:p>
                      <a:r>
                        <a:rPr lang="en-GB" sz="1600" smtClean="0">
                          <a:latin typeface="Arial" panose="020B0604020202020204" pitchFamily="34" charset="0"/>
                          <a:cs typeface="Arial" panose="020B0604020202020204" pitchFamily="34" charset="0"/>
                        </a:rPr>
                        <a:t>170.1</a:t>
                      </a:r>
                      <a:endParaRPr lang="en-GB" sz="1600" dirty="0">
                        <a:latin typeface="Arial" panose="020B0604020202020204" pitchFamily="34" charset="0"/>
                        <a:cs typeface="Arial" panose="020B0604020202020204" pitchFamily="34" charset="0"/>
                      </a:endParaRPr>
                    </a:p>
                  </a:txBody>
                  <a:tcPr/>
                </a:tc>
              </a:tr>
              <a:tr h="370840">
                <a:tc>
                  <a:txBody>
                    <a:bodyPr/>
                    <a:lstStyle/>
                    <a:p>
                      <a:pPr algn="ctr"/>
                      <a:r>
                        <a:rPr lang="en-GB" sz="1600" smtClean="0">
                          <a:latin typeface="Arial" panose="020B0604020202020204" pitchFamily="34" charset="0"/>
                          <a:cs typeface="Arial" panose="020B0604020202020204" pitchFamily="34" charset="0"/>
                        </a:rPr>
                        <a:t>3</a:t>
                      </a:r>
                      <a:endParaRPr lang="en-GB" sz="1600" dirty="0">
                        <a:latin typeface="Arial" panose="020B0604020202020204" pitchFamily="34" charset="0"/>
                        <a:cs typeface="Arial" panose="020B0604020202020204" pitchFamily="34" charset="0"/>
                      </a:endParaRPr>
                    </a:p>
                  </a:txBody>
                  <a:tcPr/>
                </a:tc>
                <a:tc>
                  <a:txBody>
                    <a:bodyPr/>
                    <a:lstStyle/>
                    <a:p>
                      <a:r>
                        <a:rPr lang="en-GB" sz="1600" smtClean="0">
                          <a:latin typeface="Arial" panose="020B0604020202020204" pitchFamily="34" charset="0"/>
                          <a:cs typeface="Arial" panose="020B0604020202020204" pitchFamily="34" charset="0"/>
                        </a:rPr>
                        <a:t>General Electric</a:t>
                      </a:r>
                      <a:endParaRPr lang="en-GB" sz="1600" dirty="0">
                        <a:latin typeface="Arial" panose="020B0604020202020204" pitchFamily="34" charset="0"/>
                        <a:cs typeface="Arial" panose="020B0604020202020204" pitchFamily="34" charset="0"/>
                      </a:endParaRPr>
                    </a:p>
                  </a:txBody>
                  <a:tcPr/>
                </a:tc>
                <a:tc>
                  <a:txBody>
                    <a:bodyPr/>
                    <a:lstStyle/>
                    <a:p>
                      <a:r>
                        <a:rPr lang="en-GB" sz="1600" smtClean="0">
                          <a:latin typeface="Arial" panose="020B0604020202020204" pitchFamily="34" charset="0"/>
                          <a:cs typeface="Arial" panose="020B0604020202020204" pitchFamily="34" charset="0"/>
                        </a:rPr>
                        <a:t>USA</a:t>
                      </a:r>
                      <a:endParaRPr lang="en-GB" sz="1600" dirty="0">
                        <a:latin typeface="Arial" panose="020B0604020202020204" pitchFamily="34" charset="0"/>
                        <a:cs typeface="Arial" panose="020B0604020202020204" pitchFamily="34" charset="0"/>
                      </a:endParaRPr>
                    </a:p>
                  </a:txBody>
                  <a:tcPr/>
                </a:tc>
                <a:tc>
                  <a:txBody>
                    <a:bodyPr/>
                    <a:lstStyle/>
                    <a:p>
                      <a:r>
                        <a:rPr lang="en-GB" sz="1600" smtClean="0">
                          <a:latin typeface="Arial" panose="020B0604020202020204" pitchFamily="34" charset="0"/>
                          <a:cs typeface="Arial" panose="020B0604020202020204" pitchFamily="34" charset="0"/>
                        </a:rPr>
                        <a:t>147.3</a:t>
                      </a:r>
                      <a:endParaRPr lang="en-GB" sz="1600" dirty="0">
                        <a:latin typeface="Arial" panose="020B0604020202020204" pitchFamily="34" charset="0"/>
                        <a:cs typeface="Arial" panose="020B0604020202020204" pitchFamily="34" charset="0"/>
                      </a:endParaRPr>
                    </a:p>
                  </a:txBody>
                  <a:tcPr/>
                </a:tc>
                <a:tc>
                  <a:txBody>
                    <a:bodyPr/>
                    <a:lstStyle/>
                    <a:p>
                      <a:r>
                        <a:rPr lang="en-GB" sz="1600" smtClean="0">
                          <a:latin typeface="Arial" panose="020B0604020202020204" pitchFamily="34" charset="0"/>
                          <a:cs typeface="Arial" panose="020B0604020202020204" pitchFamily="34" charset="0"/>
                        </a:rPr>
                        <a:t>14.2</a:t>
                      </a:r>
                      <a:endParaRPr lang="en-GB" sz="1600" dirty="0">
                        <a:latin typeface="Arial" panose="020B0604020202020204" pitchFamily="34" charset="0"/>
                        <a:cs typeface="Arial" panose="020B0604020202020204" pitchFamily="34" charset="0"/>
                      </a:endParaRPr>
                    </a:p>
                  </a:txBody>
                  <a:tcPr/>
                </a:tc>
                <a:tc>
                  <a:txBody>
                    <a:bodyPr/>
                    <a:lstStyle/>
                    <a:p>
                      <a:r>
                        <a:rPr lang="en-GB" sz="1600" smtClean="0">
                          <a:latin typeface="Arial" panose="020B0604020202020204" pitchFamily="34" charset="0"/>
                          <a:cs typeface="Arial" panose="020B0604020202020204" pitchFamily="34" charset="0"/>
                        </a:rPr>
                        <a:t>717.2</a:t>
                      </a:r>
                      <a:endParaRPr lang="en-GB" sz="1600" dirty="0">
                        <a:latin typeface="Arial" panose="020B0604020202020204" pitchFamily="34" charset="0"/>
                        <a:cs typeface="Arial" panose="020B0604020202020204" pitchFamily="34" charset="0"/>
                      </a:endParaRPr>
                    </a:p>
                  </a:txBody>
                  <a:tcPr/>
                </a:tc>
                <a:tc>
                  <a:txBody>
                    <a:bodyPr/>
                    <a:lstStyle/>
                    <a:p>
                      <a:r>
                        <a:rPr lang="en-GB" sz="1600" smtClean="0">
                          <a:latin typeface="Arial" panose="020B0604020202020204" pitchFamily="34" charset="0"/>
                          <a:cs typeface="Arial" panose="020B0604020202020204" pitchFamily="34" charset="0"/>
                        </a:rPr>
                        <a:t>213.7</a:t>
                      </a:r>
                      <a:endParaRPr lang="en-GB" sz="1600" dirty="0">
                        <a:latin typeface="Arial" panose="020B0604020202020204" pitchFamily="34" charset="0"/>
                        <a:cs typeface="Arial" panose="020B0604020202020204" pitchFamily="34" charset="0"/>
                      </a:endParaRPr>
                    </a:p>
                  </a:txBody>
                  <a:tcPr/>
                </a:tc>
              </a:tr>
              <a:tr h="370840">
                <a:tc>
                  <a:txBody>
                    <a:bodyPr/>
                    <a:lstStyle/>
                    <a:p>
                      <a:pPr algn="ctr"/>
                      <a:r>
                        <a:rPr lang="en-GB" sz="1600" smtClean="0">
                          <a:latin typeface="Arial" panose="020B0604020202020204" pitchFamily="34" charset="0"/>
                          <a:cs typeface="Arial" panose="020B0604020202020204" pitchFamily="34" charset="0"/>
                        </a:rPr>
                        <a:t>4</a:t>
                      </a:r>
                      <a:endParaRPr lang="en-GB" sz="1600" dirty="0">
                        <a:latin typeface="Arial" panose="020B0604020202020204" pitchFamily="34" charset="0"/>
                        <a:cs typeface="Arial" panose="020B0604020202020204" pitchFamily="34" charset="0"/>
                      </a:endParaRPr>
                    </a:p>
                  </a:txBody>
                  <a:tcPr/>
                </a:tc>
                <a:tc>
                  <a:txBody>
                    <a:bodyPr/>
                    <a:lstStyle/>
                    <a:p>
                      <a:r>
                        <a:rPr lang="en-GB" sz="1600" smtClean="0">
                          <a:latin typeface="Arial" panose="020B0604020202020204" pitchFamily="34" charset="0"/>
                          <a:cs typeface="Arial" panose="020B0604020202020204" pitchFamily="34" charset="0"/>
                        </a:rPr>
                        <a:t>Royal</a:t>
                      </a:r>
                      <a:r>
                        <a:rPr lang="en-GB" sz="1600" baseline="0" smtClean="0">
                          <a:latin typeface="Arial" panose="020B0604020202020204" pitchFamily="34" charset="0"/>
                          <a:cs typeface="Arial" panose="020B0604020202020204" pitchFamily="34" charset="0"/>
                        </a:rPr>
                        <a:t> Dutch Shell</a:t>
                      </a:r>
                      <a:endParaRPr lang="en-GB" sz="1600" dirty="0">
                        <a:latin typeface="Arial" panose="020B0604020202020204" pitchFamily="34" charset="0"/>
                        <a:cs typeface="Arial" panose="020B0604020202020204" pitchFamily="34" charset="0"/>
                      </a:endParaRPr>
                    </a:p>
                  </a:txBody>
                  <a:tcPr/>
                </a:tc>
                <a:tc>
                  <a:txBody>
                    <a:bodyPr/>
                    <a:lstStyle/>
                    <a:p>
                      <a:r>
                        <a:rPr lang="en-GB" sz="1600" smtClean="0">
                          <a:latin typeface="Arial" panose="020B0604020202020204" pitchFamily="34" charset="0"/>
                          <a:cs typeface="Arial" panose="020B0604020202020204" pitchFamily="34" charset="0"/>
                        </a:rPr>
                        <a:t>Netherlands</a:t>
                      </a:r>
                      <a:endParaRPr lang="en-GB" sz="1600" dirty="0">
                        <a:latin typeface="Arial" panose="020B0604020202020204" pitchFamily="34" charset="0"/>
                        <a:cs typeface="Arial" panose="020B0604020202020204" pitchFamily="34" charset="0"/>
                      </a:endParaRPr>
                    </a:p>
                  </a:txBody>
                  <a:tcPr/>
                </a:tc>
                <a:tc>
                  <a:txBody>
                    <a:bodyPr/>
                    <a:lstStyle/>
                    <a:p>
                      <a:r>
                        <a:rPr lang="en-GB" sz="1600" smtClean="0">
                          <a:latin typeface="Arial" panose="020B0604020202020204" pitchFamily="34" charset="0"/>
                          <a:cs typeface="Arial" panose="020B0604020202020204" pitchFamily="34" charset="0"/>
                        </a:rPr>
                        <a:t>470.2</a:t>
                      </a:r>
                      <a:endParaRPr lang="en-GB" sz="1600" dirty="0">
                        <a:latin typeface="Arial" panose="020B0604020202020204" pitchFamily="34" charset="0"/>
                        <a:cs typeface="Arial" panose="020B0604020202020204" pitchFamily="34" charset="0"/>
                      </a:endParaRPr>
                    </a:p>
                  </a:txBody>
                  <a:tcPr/>
                </a:tc>
                <a:tc>
                  <a:txBody>
                    <a:bodyPr/>
                    <a:lstStyle/>
                    <a:p>
                      <a:r>
                        <a:rPr lang="en-GB" sz="1600" smtClean="0">
                          <a:latin typeface="Arial" panose="020B0604020202020204" pitchFamily="34" charset="0"/>
                          <a:cs typeface="Arial" panose="020B0604020202020204" pitchFamily="34" charset="0"/>
                        </a:rPr>
                        <a:t>25.1</a:t>
                      </a:r>
                      <a:endParaRPr lang="en-GB" sz="1600" dirty="0">
                        <a:latin typeface="Arial" panose="020B0604020202020204" pitchFamily="34" charset="0"/>
                        <a:cs typeface="Arial" panose="020B0604020202020204" pitchFamily="34" charset="0"/>
                      </a:endParaRPr>
                    </a:p>
                  </a:txBody>
                  <a:tcPr/>
                </a:tc>
                <a:tc>
                  <a:txBody>
                    <a:bodyPr/>
                    <a:lstStyle/>
                    <a:p>
                      <a:r>
                        <a:rPr lang="en-GB" sz="1600" smtClean="0">
                          <a:latin typeface="Arial" panose="020B0604020202020204" pitchFamily="34" charset="0"/>
                          <a:cs typeface="Arial" panose="020B0604020202020204" pitchFamily="34" charset="0"/>
                        </a:rPr>
                        <a:t>340.5</a:t>
                      </a:r>
                      <a:endParaRPr lang="en-GB" sz="1600" dirty="0">
                        <a:latin typeface="Arial" panose="020B0604020202020204" pitchFamily="34" charset="0"/>
                        <a:cs typeface="Arial" panose="020B0604020202020204" pitchFamily="34" charset="0"/>
                      </a:endParaRPr>
                    </a:p>
                  </a:txBody>
                  <a:tcPr/>
                </a:tc>
                <a:tc>
                  <a:txBody>
                    <a:bodyPr/>
                    <a:lstStyle/>
                    <a:p>
                      <a:r>
                        <a:rPr lang="en-GB" sz="1600" smtClean="0">
                          <a:latin typeface="Arial" panose="020B0604020202020204" pitchFamily="34" charset="0"/>
                          <a:cs typeface="Arial" panose="020B0604020202020204" pitchFamily="34" charset="0"/>
                        </a:rPr>
                        <a:t>227.6</a:t>
                      </a:r>
                      <a:endParaRPr lang="en-GB" sz="1600" dirty="0">
                        <a:latin typeface="Arial" panose="020B0604020202020204" pitchFamily="34" charset="0"/>
                        <a:cs typeface="Arial" panose="020B0604020202020204" pitchFamily="34" charset="0"/>
                      </a:endParaRPr>
                    </a:p>
                  </a:txBody>
                  <a:tcPr/>
                </a:tc>
              </a:tr>
              <a:tr h="370840">
                <a:tc>
                  <a:txBody>
                    <a:bodyPr/>
                    <a:lstStyle/>
                    <a:p>
                      <a:pPr algn="ctr"/>
                      <a:r>
                        <a:rPr lang="en-GB" sz="1600" smtClean="0">
                          <a:latin typeface="Arial" panose="020B0604020202020204" pitchFamily="34" charset="0"/>
                          <a:cs typeface="Arial" panose="020B0604020202020204" pitchFamily="34" charset="0"/>
                        </a:rPr>
                        <a:t>5</a:t>
                      </a:r>
                      <a:endParaRPr lang="en-GB" sz="1600" dirty="0">
                        <a:latin typeface="Arial" panose="020B0604020202020204" pitchFamily="34" charset="0"/>
                        <a:cs typeface="Arial" panose="020B0604020202020204" pitchFamily="34" charset="0"/>
                      </a:endParaRPr>
                    </a:p>
                  </a:txBody>
                  <a:tcPr/>
                </a:tc>
                <a:tc>
                  <a:txBody>
                    <a:bodyPr/>
                    <a:lstStyle/>
                    <a:p>
                      <a:r>
                        <a:rPr lang="en-GB" sz="1600" smtClean="0">
                          <a:latin typeface="Arial" panose="020B0604020202020204" pitchFamily="34" charset="0"/>
                          <a:cs typeface="Arial" panose="020B0604020202020204" pitchFamily="34" charset="0"/>
                        </a:rPr>
                        <a:t>ICBC</a:t>
                      </a:r>
                      <a:endParaRPr lang="en-GB" sz="1600" dirty="0">
                        <a:latin typeface="Arial" panose="020B0604020202020204" pitchFamily="34" charset="0"/>
                        <a:cs typeface="Arial" panose="020B0604020202020204" pitchFamily="34" charset="0"/>
                      </a:endParaRPr>
                    </a:p>
                  </a:txBody>
                  <a:tcPr/>
                </a:tc>
                <a:tc>
                  <a:txBody>
                    <a:bodyPr/>
                    <a:lstStyle/>
                    <a:p>
                      <a:r>
                        <a:rPr lang="en-GB" sz="1600" smtClean="0">
                          <a:latin typeface="Arial" panose="020B0604020202020204" pitchFamily="34" charset="0"/>
                          <a:cs typeface="Arial" panose="020B0604020202020204" pitchFamily="34" charset="0"/>
                        </a:rPr>
                        <a:t>China</a:t>
                      </a:r>
                      <a:endParaRPr lang="en-GB" sz="1600" dirty="0">
                        <a:latin typeface="Arial" panose="020B0604020202020204" pitchFamily="34" charset="0"/>
                        <a:cs typeface="Arial" panose="020B0604020202020204" pitchFamily="34" charset="0"/>
                      </a:endParaRPr>
                    </a:p>
                  </a:txBody>
                  <a:tcPr/>
                </a:tc>
                <a:tc>
                  <a:txBody>
                    <a:bodyPr/>
                    <a:lstStyle/>
                    <a:p>
                      <a:r>
                        <a:rPr lang="en-GB" sz="1600" smtClean="0">
                          <a:latin typeface="Arial" panose="020B0604020202020204" pitchFamily="34" charset="0"/>
                          <a:cs typeface="Arial" panose="020B0604020202020204" pitchFamily="34" charset="0"/>
                        </a:rPr>
                        <a:t>82.6</a:t>
                      </a:r>
                      <a:endParaRPr lang="en-GB" sz="1600" dirty="0">
                        <a:latin typeface="Arial" panose="020B0604020202020204" pitchFamily="34" charset="0"/>
                        <a:cs typeface="Arial" panose="020B0604020202020204" pitchFamily="34" charset="0"/>
                      </a:endParaRPr>
                    </a:p>
                  </a:txBody>
                  <a:tcPr/>
                </a:tc>
                <a:tc>
                  <a:txBody>
                    <a:bodyPr/>
                    <a:lstStyle/>
                    <a:p>
                      <a:r>
                        <a:rPr lang="en-GB" sz="1600" smtClean="0">
                          <a:latin typeface="Arial" panose="020B0604020202020204" pitchFamily="34" charset="0"/>
                          <a:cs typeface="Arial" panose="020B0604020202020204" pitchFamily="34" charset="0"/>
                        </a:rPr>
                        <a:t>16.2</a:t>
                      </a:r>
                      <a:endParaRPr lang="en-GB" sz="1600" dirty="0">
                        <a:latin typeface="Arial" panose="020B0604020202020204" pitchFamily="34" charset="0"/>
                        <a:cs typeface="Arial" panose="020B0604020202020204" pitchFamily="34" charset="0"/>
                      </a:endParaRPr>
                    </a:p>
                  </a:txBody>
                  <a:tcPr/>
                </a:tc>
                <a:tc>
                  <a:txBody>
                    <a:bodyPr/>
                    <a:lstStyle/>
                    <a:p>
                      <a:r>
                        <a:rPr lang="en-GB" sz="1600" smtClean="0">
                          <a:latin typeface="Arial" panose="020B0604020202020204" pitchFamily="34" charset="0"/>
                          <a:cs typeface="Arial" panose="020B0604020202020204" pitchFamily="34" charset="0"/>
                        </a:rPr>
                        <a:t>2039.1</a:t>
                      </a:r>
                      <a:endParaRPr lang="en-GB" sz="1600" dirty="0">
                        <a:latin typeface="Arial" panose="020B0604020202020204" pitchFamily="34" charset="0"/>
                        <a:cs typeface="Arial" panose="020B0604020202020204" pitchFamily="34" charset="0"/>
                      </a:endParaRPr>
                    </a:p>
                  </a:txBody>
                  <a:tcPr/>
                </a:tc>
                <a:tc>
                  <a:txBody>
                    <a:bodyPr/>
                    <a:lstStyle/>
                    <a:p>
                      <a:r>
                        <a:rPr lang="en-GB" sz="1600" smtClean="0">
                          <a:latin typeface="Arial" panose="020B0604020202020204" pitchFamily="34" charset="0"/>
                          <a:cs typeface="Arial" panose="020B0604020202020204" pitchFamily="34" charset="0"/>
                        </a:rPr>
                        <a:t>237.4</a:t>
                      </a:r>
                      <a:endParaRPr lang="en-GB" sz="1600" dirty="0">
                        <a:latin typeface="Arial" panose="020B0604020202020204" pitchFamily="34" charset="0"/>
                        <a:cs typeface="Arial" panose="020B0604020202020204" pitchFamily="34" charset="0"/>
                      </a:endParaRPr>
                    </a:p>
                  </a:txBody>
                  <a:tcPr/>
                </a:tc>
              </a:tr>
              <a:tr h="370840">
                <a:tc>
                  <a:txBody>
                    <a:bodyPr/>
                    <a:lstStyle/>
                    <a:p>
                      <a:pPr algn="ctr"/>
                      <a:r>
                        <a:rPr lang="en-GB" sz="1600" smtClean="0">
                          <a:latin typeface="Arial" panose="020B0604020202020204" pitchFamily="34" charset="0"/>
                          <a:cs typeface="Arial" panose="020B0604020202020204" pitchFamily="34" charset="0"/>
                        </a:rPr>
                        <a:t>6</a:t>
                      </a:r>
                      <a:endParaRPr lang="en-GB" sz="1600" dirty="0">
                        <a:latin typeface="Arial" panose="020B0604020202020204" pitchFamily="34" charset="0"/>
                        <a:cs typeface="Arial" panose="020B0604020202020204" pitchFamily="34" charset="0"/>
                      </a:endParaRPr>
                    </a:p>
                  </a:txBody>
                  <a:tcPr/>
                </a:tc>
                <a:tc>
                  <a:txBody>
                    <a:bodyPr/>
                    <a:lstStyle/>
                    <a:p>
                      <a:r>
                        <a:rPr lang="en-GB" sz="1600" smtClean="0">
                          <a:latin typeface="Arial" panose="020B0604020202020204" pitchFamily="34" charset="0"/>
                          <a:cs typeface="Arial" panose="020B0604020202020204" pitchFamily="34" charset="0"/>
                        </a:rPr>
                        <a:t>HSBC Holdings</a:t>
                      </a:r>
                      <a:endParaRPr lang="en-GB" sz="1600" dirty="0">
                        <a:latin typeface="Arial" panose="020B0604020202020204" pitchFamily="34" charset="0"/>
                        <a:cs typeface="Arial" panose="020B0604020202020204" pitchFamily="34" charset="0"/>
                      </a:endParaRPr>
                    </a:p>
                  </a:txBody>
                  <a:tcPr/>
                </a:tc>
                <a:tc>
                  <a:txBody>
                    <a:bodyPr/>
                    <a:lstStyle/>
                    <a:p>
                      <a:r>
                        <a:rPr lang="en-GB" sz="1600" smtClean="0">
                          <a:latin typeface="Arial" panose="020B0604020202020204" pitchFamily="34" charset="0"/>
                          <a:cs typeface="Arial" panose="020B0604020202020204" pitchFamily="34" charset="0"/>
                        </a:rPr>
                        <a:t>UK</a:t>
                      </a:r>
                      <a:endParaRPr lang="en-GB" sz="1600" dirty="0">
                        <a:latin typeface="Arial" panose="020B0604020202020204" pitchFamily="34" charset="0"/>
                        <a:cs typeface="Arial" panose="020B0604020202020204" pitchFamily="34" charset="0"/>
                      </a:endParaRPr>
                    </a:p>
                  </a:txBody>
                  <a:tcPr/>
                </a:tc>
                <a:tc>
                  <a:txBody>
                    <a:bodyPr/>
                    <a:lstStyle/>
                    <a:p>
                      <a:r>
                        <a:rPr lang="en-GB" sz="1600" smtClean="0">
                          <a:latin typeface="Arial" panose="020B0604020202020204" pitchFamily="34" charset="0"/>
                          <a:cs typeface="Arial" panose="020B0604020202020204" pitchFamily="34" charset="0"/>
                        </a:rPr>
                        <a:t>102.0</a:t>
                      </a:r>
                      <a:endParaRPr lang="en-GB" sz="1600" dirty="0">
                        <a:latin typeface="Arial" panose="020B0604020202020204" pitchFamily="34" charset="0"/>
                        <a:cs typeface="Arial" panose="020B0604020202020204" pitchFamily="34" charset="0"/>
                      </a:endParaRPr>
                    </a:p>
                  </a:txBody>
                  <a:tcPr/>
                </a:tc>
                <a:tc>
                  <a:txBody>
                    <a:bodyPr/>
                    <a:lstStyle/>
                    <a:p>
                      <a:r>
                        <a:rPr lang="en-GB" sz="1600" smtClean="0">
                          <a:latin typeface="Arial" panose="020B0604020202020204" pitchFamily="34" charset="0"/>
                          <a:cs typeface="Arial" panose="020B0604020202020204" pitchFamily="34" charset="0"/>
                        </a:rPr>
                        <a:t>16.2</a:t>
                      </a:r>
                      <a:endParaRPr lang="en-GB" sz="1600" dirty="0">
                        <a:latin typeface="Arial" panose="020B0604020202020204" pitchFamily="34" charset="0"/>
                        <a:cs typeface="Arial" panose="020B0604020202020204" pitchFamily="34" charset="0"/>
                      </a:endParaRPr>
                    </a:p>
                  </a:txBody>
                  <a:tcPr/>
                </a:tc>
                <a:tc>
                  <a:txBody>
                    <a:bodyPr/>
                    <a:lstStyle/>
                    <a:p>
                      <a:r>
                        <a:rPr lang="en-GB" sz="1600" smtClean="0">
                          <a:latin typeface="Arial" panose="020B0604020202020204" pitchFamily="34" charset="0"/>
                          <a:cs typeface="Arial" panose="020B0604020202020204" pitchFamily="34" charset="0"/>
                        </a:rPr>
                        <a:t>2550.0</a:t>
                      </a:r>
                      <a:endParaRPr lang="en-GB" sz="1600" dirty="0">
                        <a:latin typeface="Arial" panose="020B0604020202020204" pitchFamily="34" charset="0"/>
                        <a:cs typeface="Arial" panose="020B0604020202020204" pitchFamily="34" charset="0"/>
                      </a:endParaRPr>
                    </a:p>
                  </a:txBody>
                  <a:tcPr/>
                </a:tc>
                <a:tc>
                  <a:txBody>
                    <a:bodyPr/>
                    <a:lstStyle/>
                    <a:p>
                      <a:r>
                        <a:rPr lang="en-GB" sz="1600" smtClean="0">
                          <a:latin typeface="Arial" panose="020B0604020202020204" pitchFamily="34" charset="0"/>
                          <a:cs typeface="Arial" panose="020B0604020202020204" pitchFamily="34" charset="0"/>
                        </a:rPr>
                        <a:t>164.3</a:t>
                      </a:r>
                      <a:endParaRPr lang="en-GB" sz="1600" dirty="0">
                        <a:latin typeface="Arial" panose="020B0604020202020204" pitchFamily="34" charset="0"/>
                        <a:cs typeface="Arial" panose="020B0604020202020204" pitchFamily="34" charset="0"/>
                      </a:endParaRPr>
                    </a:p>
                  </a:txBody>
                  <a:tcPr/>
                </a:tc>
              </a:tr>
              <a:tr h="370840">
                <a:tc>
                  <a:txBody>
                    <a:bodyPr/>
                    <a:lstStyle/>
                    <a:p>
                      <a:pPr algn="ctr"/>
                      <a:r>
                        <a:rPr lang="en-GB" sz="1600" smtClean="0">
                          <a:latin typeface="Arial" panose="020B0604020202020204" pitchFamily="34" charset="0"/>
                          <a:cs typeface="Arial" panose="020B0604020202020204" pitchFamily="34" charset="0"/>
                        </a:rPr>
                        <a:t>7</a:t>
                      </a:r>
                      <a:endParaRPr lang="en-GB" sz="1600" dirty="0">
                        <a:latin typeface="Arial" panose="020B0604020202020204" pitchFamily="34" charset="0"/>
                        <a:cs typeface="Arial" panose="020B0604020202020204" pitchFamily="34" charset="0"/>
                      </a:endParaRPr>
                    </a:p>
                  </a:txBody>
                  <a:tcPr/>
                </a:tc>
                <a:tc>
                  <a:txBody>
                    <a:bodyPr/>
                    <a:lstStyle/>
                    <a:p>
                      <a:r>
                        <a:rPr lang="en-GB" sz="1600" dirty="0" err="1" smtClean="0">
                          <a:latin typeface="Arial" panose="020B0604020202020204" pitchFamily="34" charset="0"/>
                          <a:cs typeface="Arial" panose="020B0604020202020204" pitchFamily="34" charset="0"/>
                        </a:rPr>
                        <a:t>PetroChina</a:t>
                      </a:r>
                      <a:endParaRPr lang="en-GB" sz="1600" dirty="0">
                        <a:latin typeface="Arial" panose="020B0604020202020204" pitchFamily="34" charset="0"/>
                        <a:cs typeface="Arial" panose="020B0604020202020204" pitchFamily="34" charset="0"/>
                      </a:endParaRPr>
                    </a:p>
                  </a:txBody>
                  <a:tcPr/>
                </a:tc>
                <a:tc>
                  <a:txBody>
                    <a:bodyPr/>
                    <a:lstStyle/>
                    <a:p>
                      <a:r>
                        <a:rPr lang="en-GB" sz="1600" smtClean="0">
                          <a:latin typeface="Arial" panose="020B0604020202020204" pitchFamily="34" charset="0"/>
                          <a:cs typeface="Arial" panose="020B0604020202020204" pitchFamily="34" charset="0"/>
                        </a:rPr>
                        <a:t>China</a:t>
                      </a:r>
                      <a:endParaRPr lang="en-GB" sz="1600" dirty="0">
                        <a:latin typeface="Arial" panose="020B0604020202020204" pitchFamily="34" charset="0"/>
                        <a:cs typeface="Arial" panose="020B0604020202020204" pitchFamily="34" charset="0"/>
                      </a:endParaRPr>
                    </a:p>
                  </a:txBody>
                  <a:tcPr/>
                </a:tc>
                <a:tc>
                  <a:txBody>
                    <a:bodyPr/>
                    <a:lstStyle/>
                    <a:p>
                      <a:r>
                        <a:rPr lang="en-GB" sz="1600" smtClean="0">
                          <a:latin typeface="Arial" panose="020B0604020202020204" pitchFamily="34" charset="0"/>
                          <a:cs typeface="Arial" panose="020B0604020202020204" pitchFamily="34" charset="0"/>
                        </a:rPr>
                        <a:t>310.1</a:t>
                      </a:r>
                      <a:endParaRPr lang="en-GB" sz="1600" dirty="0">
                        <a:latin typeface="Arial" panose="020B0604020202020204" pitchFamily="34" charset="0"/>
                        <a:cs typeface="Arial" panose="020B0604020202020204" pitchFamily="34" charset="0"/>
                      </a:endParaRPr>
                    </a:p>
                  </a:txBody>
                  <a:tcPr/>
                </a:tc>
                <a:tc>
                  <a:txBody>
                    <a:bodyPr/>
                    <a:lstStyle/>
                    <a:p>
                      <a:r>
                        <a:rPr lang="en-GB" sz="1600" smtClean="0">
                          <a:latin typeface="Arial" panose="020B0604020202020204" pitchFamily="34" charset="0"/>
                          <a:cs typeface="Arial" panose="020B0604020202020204" pitchFamily="34" charset="0"/>
                        </a:rPr>
                        <a:t>20.6</a:t>
                      </a:r>
                      <a:endParaRPr lang="en-GB" sz="1600" dirty="0">
                        <a:latin typeface="Arial" panose="020B0604020202020204" pitchFamily="34" charset="0"/>
                        <a:cs typeface="Arial" panose="020B0604020202020204" pitchFamily="34" charset="0"/>
                      </a:endParaRPr>
                    </a:p>
                  </a:txBody>
                  <a:tcPr/>
                </a:tc>
                <a:tc>
                  <a:txBody>
                    <a:bodyPr/>
                    <a:lstStyle/>
                    <a:p>
                      <a:r>
                        <a:rPr lang="en-GB" sz="1600" smtClean="0">
                          <a:latin typeface="Arial" panose="020B0604020202020204" pitchFamily="34" charset="0"/>
                          <a:cs typeface="Arial" panose="020B0604020202020204" pitchFamily="34" charset="0"/>
                        </a:rPr>
                        <a:t>304.7</a:t>
                      </a:r>
                      <a:endParaRPr lang="en-GB" sz="1600" dirty="0">
                        <a:latin typeface="Arial" panose="020B0604020202020204" pitchFamily="34" charset="0"/>
                        <a:cs typeface="Arial" panose="020B0604020202020204" pitchFamily="34" charset="0"/>
                      </a:endParaRPr>
                    </a:p>
                  </a:txBody>
                  <a:tcPr/>
                </a:tc>
                <a:tc>
                  <a:txBody>
                    <a:bodyPr/>
                    <a:lstStyle/>
                    <a:p>
                      <a:r>
                        <a:rPr lang="en-GB" sz="1600" dirty="0" smtClean="0">
                          <a:latin typeface="Arial" panose="020B0604020202020204" pitchFamily="34" charset="0"/>
                          <a:cs typeface="Arial" panose="020B0604020202020204" pitchFamily="34" charset="0"/>
                        </a:rPr>
                        <a:t>294.7</a:t>
                      </a:r>
                      <a:endParaRPr lang="en-GB" sz="1600" dirty="0">
                        <a:latin typeface="Arial" panose="020B0604020202020204" pitchFamily="34" charset="0"/>
                        <a:cs typeface="Arial" panose="020B0604020202020204" pitchFamily="34" charset="0"/>
                      </a:endParaRPr>
                    </a:p>
                  </a:txBody>
                  <a:tcPr/>
                </a:tc>
              </a:tr>
            </a:tbl>
          </a:graphicData>
        </a:graphic>
      </p:graphicFrame>
      <p:sp>
        <p:nvSpPr>
          <p:cNvPr id="3" name="TextBox 2">
            <a:hlinkClick r:id="rId3" action="ppaction://hlinkfile"/>
          </p:cNvPr>
          <p:cNvSpPr txBox="1"/>
          <p:nvPr/>
        </p:nvSpPr>
        <p:spPr>
          <a:xfrm>
            <a:off x="8352937" y="976699"/>
            <a:ext cx="432048" cy="830997"/>
          </a:xfrm>
          <a:prstGeom prst="rect">
            <a:avLst/>
          </a:prstGeom>
          <a:noFill/>
        </p:spPr>
        <p:txBody>
          <a:bodyPr wrap="squar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84477610"/>
      </p:ext>
    </p:extLst>
  </p:cSld>
  <p:clrMapOvr>
    <a:masterClrMapping/>
  </p:clrMapOvr>
  <p:transition advClick="0"/>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940088"/>
          </a:xfrm>
          <a:prstGeom prst="rect">
            <a:avLst/>
          </a:prstGeom>
        </p:spPr>
        <p:txBody>
          <a:bodyPr wrap="square">
            <a:spAutoFit/>
          </a:bodyPr>
          <a:lstStyle/>
          <a:p>
            <a:pPr>
              <a:buClr>
                <a:schemeClr val="accent6">
                  <a:lumMod val="50000"/>
                </a:schemeClr>
              </a:buClr>
            </a:pPr>
            <a:r>
              <a:rPr lang="en-US" sz="1950" b="1" dirty="0" err="1" smtClean="0"/>
              <a:t>lnternal</a:t>
            </a:r>
            <a:r>
              <a:rPr lang="en-US" sz="1950" b="1" dirty="0" smtClean="0"/>
              <a:t> </a:t>
            </a:r>
            <a:r>
              <a:rPr lang="en-US" sz="1950" b="1" dirty="0"/>
              <a:t>growth (organic growth)</a:t>
            </a:r>
          </a:p>
          <a:p>
            <a:pPr marL="449263" indent="-449263">
              <a:buClr>
                <a:schemeClr val="accent6">
                  <a:lumMod val="50000"/>
                </a:schemeClr>
              </a:buClr>
              <a:buFont typeface="Wingdings 3" panose="05040102010807070707" pitchFamily="18" charset="2"/>
              <a:buChar char=""/>
            </a:pPr>
            <a:r>
              <a:rPr lang="en-US" sz="1950" b="1" dirty="0" smtClean="0"/>
              <a:t>Firms </a:t>
            </a:r>
            <a:r>
              <a:rPr lang="en-US" sz="1950" b="1" dirty="0"/>
              <a:t>can grow by increasing the number of branches</a:t>
            </a:r>
            <a:r>
              <a:rPr lang="en-US" sz="1950" dirty="0"/>
              <a:t> (stores) within a </a:t>
            </a:r>
            <a:r>
              <a:rPr lang="en-US" sz="1950" dirty="0" smtClean="0"/>
              <a:t>particular country </a:t>
            </a:r>
            <a:r>
              <a:rPr lang="en-US" sz="1950" dirty="0"/>
              <a:t>or by opening branches in different </a:t>
            </a:r>
            <a:r>
              <a:rPr lang="en-US" sz="1950" dirty="0" smtClean="0"/>
              <a:t>countries</a:t>
            </a:r>
            <a:r>
              <a:rPr lang="en-US" sz="1950" dirty="0"/>
              <a:t>. They can also </a:t>
            </a:r>
            <a:r>
              <a:rPr lang="en-US" sz="1950" dirty="0" smtClean="0"/>
              <a:t>expand by </a:t>
            </a:r>
            <a:r>
              <a:rPr lang="en-US" sz="1950" dirty="0"/>
              <a:t>selling their products in a greater number of countries and can finance </a:t>
            </a:r>
            <a:r>
              <a:rPr lang="en-US" sz="1950" dirty="0" smtClean="0"/>
              <a:t>this expansion </a:t>
            </a:r>
            <a:r>
              <a:rPr lang="en-US" sz="1950" dirty="0"/>
              <a:t>using profits earned within the business. Coca-Cola now sells its </a:t>
            </a:r>
            <a:r>
              <a:rPr lang="en-US" sz="1950" dirty="0" smtClean="0"/>
              <a:t>cola drink </a:t>
            </a:r>
            <a:r>
              <a:rPr lang="en-US" sz="1950" dirty="0"/>
              <a:t>in all but two countries in the world: North Korea and Cuba.</a:t>
            </a:r>
          </a:p>
          <a:p>
            <a:pPr marL="449263" indent="-449263">
              <a:buClr>
                <a:schemeClr val="accent6">
                  <a:lumMod val="50000"/>
                </a:schemeClr>
              </a:buClr>
              <a:buFont typeface="Wingdings 3" panose="05040102010807070707" pitchFamily="18" charset="2"/>
              <a:buChar char=""/>
            </a:pPr>
            <a:r>
              <a:rPr lang="en-US" sz="1950" b="1" dirty="0" smtClean="0"/>
              <a:t>Firms </a:t>
            </a:r>
            <a:r>
              <a:rPr lang="en-US" sz="1950" b="1" dirty="0"/>
              <a:t>can grow by</a:t>
            </a:r>
            <a:r>
              <a:rPr lang="en-US" sz="1950" dirty="0"/>
              <a:t> </a:t>
            </a:r>
            <a:r>
              <a:rPr lang="en-US" sz="1950" b="1" dirty="0" smtClean="0">
                <a:solidFill>
                  <a:srgbClr val="FF0000"/>
                </a:solidFill>
              </a:rPr>
              <a:t>franchising</a:t>
            </a:r>
            <a:r>
              <a:rPr lang="en-US" sz="1950" dirty="0"/>
              <a:t>. </a:t>
            </a:r>
            <a:r>
              <a:rPr lang="en-US" sz="1950" dirty="0" smtClean="0"/>
              <a:t>This </a:t>
            </a:r>
            <a:r>
              <a:rPr lang="en-US" sz="1950" dirty="0"/>
              <a:t>means that an individual or a firm </a:t>
            </a:r>
            <a:r>
              <a:rPr lang="en-US" sz="1950" dirty="0" smtClean="0"/>
              <a:t>purchases a </a:t>
            </a:r>
            <a:r>
              <a:rPr lang="en-US" sz="1950" dirty="0" err="1"/>
              <a:t>licence</a:t>
            </a:r>
            <a:r>
              <a:rPr lang="en-US" sz="1950" dirty="0"/>
              <a:t> from another firm to trade using the name of the parent company. </a:t>
            </a:r>
            <a:r>
              <a:rPr lang="en-US" sz="1950" dirty="0" smtClean="0"/>
              <a:t>The Subway </a:t>
            </a:r>
            <a:r>
              <a:rPr lang="en-US" sz="1950" dirty="0"/>
              <a:t>sandwich chain, established in the USA, has approximately 141 stores </a:t>
            </a:r>
            <a:r>
              <a:rPr lang="en-US" sz="1950" dirty="0" smtClean="0"/>
              <a:t>in the </a:t>
            </a:r>
            <a:r>
              <a:rPr lang="en-US" sz="1950" dirty="0"/>
              <a:t>United Arab Emirates (UAE) and this expansion is due to franchising.</a:t>
            </a:r>
          </a:p>
          <a:p>
            <a:pPr marL="449263" indent="-449263">
              <a:buClr>
                <a:schemeClr val="accent6">
                  <a:lumMod val="50000"/>
                </a:schemeClr>
              </a:buClr>
              <a:buFont typeface="Wingdings 3" panose="05040102010807070707" pitchFamily="18" charset="2"/>
              <a:buChar char=""/>
            </a:pPr>
            <a:r>
              <a:rPr lang="en-US" sz="1950" b="1" dirty="0" smtClean="0"/>
              <a:t>Firms </a:t>
            </a:r>
            <a:r>
              <a:rPr lang="en-US" sz="1950" b="1" dirty="0"/>
              <a:t>may attract investment from larger businesses.</a:t>
            </a:r>
            <a:r>
              <a:rPr lang="en-US" sz="1950" dirty="0"/>
              <a:t> </a:t>
            </a:r>
            <a:r>
              <a:rPr lang="en-US" sz="1950" dirty="0" smtClean="0"/>
              <a:t>E.g., </a:t>
            </a:r>
            <a:r>
              <a:rPr lang="en-US" sz="1950" dirty="0"/>
              <a:t>the </a:t>
            </a:r>
            <a:r>
              <a:rPr lang="en-US" sz="1950" dirty="0" smtClean="0"/>
              <a:t>sandwich chain </a:t>
            </a:r>
            <a:r>
              <a:rPr lang="en-US" sz="1950" dirty="0" err="1" smtClean="0"/>
              <a:t>Pret</a:t>
            </a:r>
            <a:r>
              <a:rPr lang="en-US" sz="1950" dirty="0" smtClean="0"/>
              <a:t>-a-Manger </a:t>
            </a:r>
            <a:r>
              <a:rPr lang="en-US" sz="1950" dirty="0"/>
              <a:t>funded its expansion through investment in the company </a:t>
            </a:r>
            <a:r>
              <a:rPr lang="en-US" sz="1950" dirty="0" smtClean="0"/>
              <a:t>by the </a:t>
            </a:r>
            <a:r>
              <a:rPr lang="en-US" sz="1950" dirty="0"/>
              <a:t>fast-food giant McDonald's. Innocent, originally a small UK-based fresh </a:t>
            </a:r>
            <a:r>
              <a:rPr lang="en-US" sz="1950" dirty="0" smtClean="0"/>
              <a:t>fruit juice </a:t>
            </a:r>
            <a:r>
              <a:rPr lang="en-US" sz="1950" dirty="0"/>
              <a:t>and smoothie manufacturer, is now large enough to supply supermarkets </a:t>
            </a:r>
            <a:r>
              <a:rPr lang="en-US" sz="1950" dirty="0" smtClean="0"/>
              <a:t>in the </a:t>
            </a:r>
            <a:r>
              <a:rPr lang="en-US" sz="1950" dirty="0"/>
              <a:t>UK and some overseas shops through investment funding from </a:t>
            </a:r>
            <a:r>
              <a:rPr lang="en-US" sz="1950" dirty="0" smtClean="0"/>
              <a:t>Coca-Cola, which </a:t>
            </a:r>
            <a:r>
              <a:rPr lang="en-US" sz="1950" dirty="0"/>
              <a:t>owns </a:t>
            </a:r>
            <a:r>
              <a:rPr lang="en-US" sz="1950" dirty="0" smtClean="0"/>
              <a:t>90% </a:t>
            </a:r>
            <a:r>
              <a:rPr lang="en-US" sz="1950" dirty="0"/>
              <a:t>of the drinks company.</a:t>
            </a:r>
          </a:p>
        </p:txBody>
      </p:sp>
      <p:sp>
        <p:nvSpPr>
          <p:cNvPr id="8" name="Title 2"/>
          <p:cNvSpPr>
            <a:spLocks noGrp="1"/>
          </p:cNvSpPr>
          <p:nvPr>
            <p:ph type="title"/>
          </p:nvPr>
        </p:nvSpPr>
        <p:spPr>
          <a:xfrm>
            <a:off x="70266" y="72008"/>
            <a:ext cx="7886110" cy="548680"/>
          </a:xfrm>
        </p:spPr>
        <p:txBody>
          <a:bodyPr>
            <a:noAutofit/>
          </a:bodyPr>
          <a:lstStyle/>
          <a:p>
            <a:r>
              <a:rPr lang="en-US" sz="3600" dirty="0" smtClean="0"/>
              <a:t>4.5 – How Do Firms Grow?</a:t>
            </a:r>
            <a:endParaRPr lang="en-US" sz="3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151</a:t>
            </a:r>
            <a:endParaRPr lang="en-GB" sz="1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53537379"/>
      </p:ext>
    </p:extLst>
  </p:cSld>
  <p:clrMapOvr>
    <a:masterClrMapping/>
  </p:clrMapOvr>
  <p:transition advClick="0"/>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624736" cy="5509200"/>
          </a:xfrm>
          <a:prstGeom prst="rect">
            <a:avLst/>
          </a:prstGeom>
        </p:spPr>
        <p:txBody>
          <a:bodyPr wrap="square">
            <a:spAutoFit/>
          </a:bodyPr>
          <a:lstStyle/>
          <a:p>
            <a:pPr marL="449263" indent="-449263">
              <a:buClr>
                <a:schemeClr val="accent6">
                  <a:lumMod val="50000"/>
                </a:schemeClr>
              </a:buClr>
              <a:buFont typeface="Wingdings 3" panose="05040102010807070707" pitchFamily="18" charset="2"/>
              <a:buChar char=""/>
            </a:pPr>
            <a:r>
              <a:rPr lang="en-US" sz="2200" b="1" dirty="0">
                <a:solidFill>
                  <a:srgbClr val="FF0000"/>
                </a:solidFill>
              </a:rPr>
              <a:t>Takeovers</a:t>
            </a:r>
            <a:r>
              <a:rPr lang="en-US" sz="2200" dirty="0">
                <a:solidFill>
                  <a:srgbClr val="FF0000"/>
                </a:solidFill>
              </a:rPr>
              <a:t> </a:t>
            </a:r>
            <a:r>
              <a:rPr lang="en-US" sz="2200" dirty="0"/>
              <a:t>- A firm can instantly increase its size by buying a majority stake (</a:t>
            </a:r>
            <a:r>
              <a:rPr lang="en-US" sz="2200" dirty="0" smtClean="0"/>
              <a:t>share) in </a:t>
            </a:r>
            <a:r>
              <a:rPr lang="en-US" sz="2200" dirty="0"/>
              <a:t>another business. </a:t>
            </a:r>
            <a:r>
              <a:rPr lang="en-US" sz="2200" dirty="0" smtClean="0"/>
              <a:t>E.g., </a:t>
            </a:r>
            <a:r>
              <a:rPr lang="en-US" sz="2200" dirty="0"/>
              <a:t>the Indian car-maker Tata </a:t>
            </a:r>
            <a:r>
              <a:rPr lang="en-US" sz="2200" dirty="0" smtClean="0"/>
              <a:t>Motors took </a:t>
            </a:r>
            <a:r>
              <a:rPr lang="en-US" sz="2200" dirty="0"/>
              <a:t>over </a:t>
            </a:r>
            <a:r>
              <a:rPr lang="en-US" sz="2200" dirty="0" smtClean="0"/>
              <a:t>the UK-owned </a:t>
            </a:r>
            <a:r>
              <a:rPr lang="en-US" sz="2200" dirty="0"/>
              <a:t>Jaguar and Land Rover in 2008. Tata </a:t>
            </a:r>
            <a:r>
              <a:rPr lang="en-US" sz="2200" dirty="0" smtClean="0"/>
              <a:t>Motors </a:t>
            </a:r>
            <a:r>
              <a:rPr lang="en-US" sz="2200" dirty="0"/>
              <a:t>is part of the much </a:t>
            </a:r>
            <a:r>
              <a:rPr lang="en-US" sz="2200" dirty="0" smtClean="0"/>
              <a:t>larger Tata </a:t>
            </a:r>
            <a:r>
              <a:rPr lang="en-US" sz="2200" dirty="0"/>
              <a:t>Group of </a:t>
            </a:r>
            <a:r>
              <a:rPr lang="en-US" sz="2200" dirty="0" smtClean="0"/>
              <a:t>companies.</a:t>
            </a:r>
          </a:p>
          <a:p>
            <a:pPr marL="449263" indent="-449263">
              <a:buClr>
                <a:schemeClr val="accent6">
                  <a:lumMod val="50000"/>
                </a:schemeClr>
              </a:buClr>
              <a:buFont typeface="Wingdings 3" panose="05040102010807070707" pitchFamily="18" charset="2"/>
              <a:buChar char=""/>
            </a:pPr>
            <a:r>
              <a:rPr lang="en-US" sz="2200" dirty="0" smtClean="0"/>
              <a:t>Kraft </a:t>
            </a:r>
            <a:r>
              <a:rPr lang="en-US" sz="2200" dirty="0"/>
              <a:t>Foods took over Cadbury in 2011 and now </a:t>
            </a:r>
            <a:r>
              <a:rPr lang="en-US" sz="2200" dirty="0" smtClean="0"/>
              <a:t>has Cadbury's </a:t>
            </a:r>
            <a:r>
              <a:rPr lang="en-US" sz="2200" dirty="0"/>
              <a:t>share of the global chocolate market in addition to its existing share.</a:t>
            </a:r>
          </a:p>
          <a:p>
            <a:pPr marL="449263" indent="-449263">
              <a:buClr>
                <a:schemeClr val="accent6">
                  <a:lumMod val="50000"/>
                </a:schemeClr>
              </a:buClr>
              <a:buFont typeface="Wingdings 3" panose="05040102010807070707" pitchFamily="18" charset="2"/>
              <a:buChar char=""/>
            </a:pPr>
            <a:r>
              <a:rPr lang="en-US" sz="2200" dirty="0"/>
              <a:t>Microsoft bought Skype in 2011 and the purchase enabled the software giant </a:t>
            </a:r>
            <a:r>
              <a:rPr lang="en-US" sz="2200" dirty="0" smtClean="0"/>
              <a:t>to gain </a:t>
            </a:r>
            <a:r>
              <a:rPr lang="en-US" sz="2200" dirty="0"/>
              <a:t>a larger share of the internet communications industry. </a:t>
            </a:r>
            <a:r>
              <a:rPr lang="en-US" sz="2200" dirty="0" smtClean="0"/>
              <a:t>Takeovers </a:t>
            </a:r>
            <a:r>
              <a:rPr lang="en-US" sz="2200" dirty="0"/>
              <a:t>can </a:t>
            </a:r>
            <a:r>
              <a:rPr lang="en-US" sz="2200" dirty="0" smtClean="0"/>
              <a:t>be hostile</a:t>
            </a:r>
            <a:r>
              <a:rPr lang="en-US" sz="2200" dirty="0"/>
              <a:t>, which means that the firm being taken over does not agree to the </a:t>
            </a:r>
            <a:r>
              <a:rPr lang="en-US" sz="2200" dirty="0" smtClean="0"/>
              <a:t>buyout. Takeovers </a:t>
            </a:r>
            <a:r>
              <a:rPr lang="en-US" sz="2200" dirty="0"/>
              <a:t>can also be agreeable to </a:t>
            </a:r>
            <a:r>
              <a:rPr lang="en-US" sz="2200" dirty="0" smtClean="0"/>
              <a:t>both </a:t>
            </a:r>
            <a:r>
              <a:rPr lang="en-US" sz="2200" dirty="0"/>
              <a:t>firms</a:t>
            </a:r>
            <a:r>
              <a:rPr lang="en-US" sz="2200" dirty="0" smtClean="0"/>
              <a:t>.</a:t>
            </a:r>
            <a:endParaRPr lang="en-US" sz="2200" dirty="0"/>
          </a:p>
        </p:txBody>
      </p:sp>
      <p:sp>
        <p:nvSpPr>
          <p:cNvPr id="8" name="Title 2"/>
          <p:cNvSpPr>
            <a:spLocks noGrp="1"/>
          </p:cNvSpPr>
          <p:nvPr>
            <p:ph type="title"/>
          </p:nvPr>
        </p:nvSpPr>
        <p:spPr>
          <a:xfrm>
            <a:off x="70266" y="72008"/>
            <a:ext cx="7886110" cy="548680"/>
          </a:xfrm>
        </p:spPr>
        <p:txBody>
          <a:bodyPr>
            <a:noAutofit/>
          </a:bodyPr>
          <a:lstStyle/>
          <a:p>
            <a:r>
              <a:rPr lang="en-US" sz="3600" dirty="0" smtClean="0"/>
              <a:t>4.5 – How Do Firms Grow? - Takeover</a:t>
            </a:r>
            <a:endParaRPr lang="en-US" sz="3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151</a:t>
            </a:r>
            <a:endParaRPr lang="en-GB" sz="10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a:srcRect l="67156" t="39172" r="6833" b="26375"/>
          <a:stretch/>
        </p:blipFill>
        <p:spPr>
          <a:xfrm>
            <a:off x="6876256" y="1124744"/>
            <a:ext cx="1944217" cy="1447821"/>
          </a:xfrm>
          <a:prstGeom prst="rect">
            <a:avLst/>
          </a:prstGeom>
        </p:spPr>
      </p:pic>
      <p:pic>
        <p:nvPicPr>
          <p:cNvPr id="3" name="Picture 2"/>
          <p:cNvPicPr>
            <a:picLocks noChangeAspect="1"/>
          </p:cNvPicPr>
          <p:nvPr/>
        </p:nvPicPr>
        <p:blipFill rotWithShape="1">
          <a:blip r:embed="rId4"/>
          <a:srcRect l="67156" t="31297" r="6279" b="30313"/>
          <a:stretch/>
        </p:blipFill>
        <p:spPr>
          <a:xfrm>
            <a:off x="6876256" y="2713731"/>
            <a:ext cx="1944217" cy="1579676"/>
          </a:xfrm>
          <a:prstGeom prst="rect">
            <a:avLst/>
          </a:prstGeom>
        </p:spPr>
      </p:pic>
      <p:pic>
        <p:nvPicPr>
          <p:cNvPr id="5122" name="Picture 2" descr="Image result for microsoft skyp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76255" y="4434574"/>
            <a:ext cx="1944217" cy="13453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1575147"/>
      </p:ext>
    </p:extLst>
  </p:cSld>
  <p:clrMapOvr>
    <a:masterClrMapping/>
  </p:clrMapOvr>
  <p:transition advClick="0"/>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336704" cy="5632311"/>
          </a:xfrm>
          <a:prstGeom prst="rect">
            <a:avLst/>
          </a:prstGeom>
        </p:spPr>
        <p:txBody>
          <a:bodyPr wrap="square">
            <a:spAutoFit/>
          </a:bodyPr>
          <a:lstStyle/>
          <a:p>
            <a:pPr marL="449263" indent="-449263">
              <a:buClr>
                <a:schemeClr val="accent6">
                  <a:lumMod val="50000"/>
                </a:schemeClr>
              </a:buClr>
              <a:buFont typeface="Wingdings 3" panose="05040102010807070707" pitchFamily="18" charset="2"/>
              <a:buChar char=""/>
            </a:pPr>
            <a:r>
              <a:rPr lang="en-US" sz="2400" b="1" dirty="0" smtClean="0">
                <a:solidFill>
                  <a:srgbClr val="FF0000"/>
                </a:solidFill>
              </a:rPr>
              <a:t>Mergers</a:t>
            </a:r>
            <a:r>
              <a:rPr lang="en-US" sz="2400" dirty="0" smtClean="0"/>
              <a:t> </a:t>
            </a:r>
            <a:r>
              <a:rPr lang="en-US" sz="2400" dirty="0"/>
              <a:t>- Two firms can merge together to form one new company. For </a:t>
            </a:r>
            <a:r>
              <a:rPr lang="en-US" sz="2400" dirty="0" smtClean="0"/>
              <a:t>example, the </a:t>
            </a:r>
            <a:r>
              <a:rPr lang="en-US" sz="2400" dirty="0"/>
              <a:t>MTRC and KCRC railway companies in Hong Kong merged in 2007 </a:t>
            </a:r>
            <a:r>
              <a:rPr lang="en-US" sz="2400" dirty="0" smtClean="0"/>
              <a:t>to become </a:t>
            </a:r>
            <a:r>
              <a:rPr lang="en-US" sz="2400" dirty="0"/>
              <a:t>one company, which now is the only provider of railway and </a:t>
            </a:r>
            <a:r>
              <a:rPr lang="en-US" sz="2400" dirty="0" smtClean="0"/>
              <a:t>underground railways </a:t>
            </a:r>
            <a:r>
              <a:rPr lang="en-US" sz="2400" dirty="0"/>
              <a:t>services in Hong Kong. They </a:t>
            </a:r>
            <a:r>
              <a:rPr lang="en-US" sz="2400" dirty="0" smtClean="0"/>
              <a:t>have </a:t>
            </a:r>
            <a:r>
              <a:rPr lang="en-US" sz="2400" dirty="0"/>
              <a:t>formed a natural monopoly (</a:t>
            </a:r>
            <a:r>
              <a:rPr lang="en-US" sz="2400" dirty="0" smtClean="0"/>
              <a:t>see Chapter </a:t>
            </a:r>
            <a:r>
              <a:rPr lang="en-US" sz="2400" dirty="0"/>
              <a:t>13) and any fare increases must be </a:t>
            </a:r>
            <a:r>
              <a:rPr lang="en-US" sz="2400" dirty="0" smtClean="0"/>
              <a:t>approved </a:t>
            </a:r>
            <a:r>
              <a:rPr lang="en-US" sz="2400" dirty="0"/>
              <a:t>by the </a:t>
            </a:r>
            <a:r>
              <a:rPr lang="en-US" sz="2400" dirty="0" smtClean="0"/>
              <a:t>government.</a:t>
            </a:r>
          </a:p>
          <a:p>
            <a:pPr marL="449263" indent="-449263">
              <a:buClr>
                <a:schemeClr val="accent6">
                  <a:lumMod val="50000"/>
                </a:schemeClr>
              </a:buClr>
              <a:buFont typeface="Wingdings 3" panose="05040102010807070707" pitchFamily="18" charset="2"/>
              <a:buChar char=""/>
            </a:pPr>
            <a:r>
              <a:rPr lang="en-US" sz="2400" dirty="0" smtClean="0"/>
              <a:t>Another example </a:t>
            </a:r>
            <a:r>
              <a:rPr lang="en-US" sz="2400" dirty="0"/>
              <a:t>of a merger is pharmaceutical giants Glaxo </a:t>
            </a:r>
            <a:r>
              <a:rPr lang="en-US" sz="2400" dirty="0" err="1" smtClean="0"/>
              <a:t>Wellcome</a:t>
            </a:r>
            <a:r>
              <a:rPr lang="en-US" sz="2400" dirty="0" smtClean="0"/>
              <a:t> </a:t>
            </a:r>
            <a:r>
              <a:rPr lang="en-US" sz="2400" dirty="0"/>
              <a:t>and </a:t>
            </a:r>
            <a:r>
              <a:rPr lang="en-US" sz="2400" dirty="0" smtClean="0"/>
              <a:t>SmithKline Beecham </a:t>
            </a:r>
            <a:r>
              <a:rPr lang="en-US" sz="2400" dirty="0"/>
              <a:t>(forming GlaxoSmithKline) in a deal worth $75.96 billion back in 2000.</a:t>
            </a:r>
          </a:p>
        </p:txBody>
      </p:sp>
      <p:sp>
        <p:nvSpPr>
          <p:cNvPr id="8" name="Title 2"/>
          <p:cNvSpPr>
            <a:spLocks noGrp="1"/>
          </p:cNvSpPr>
          <p:nvPr>
            <p:ph type="title"/>
          </p:nvPr>
        </p:nvSpPr>
        <p:spPr>
          <a:xfrm>
            <a:off x="70266" y="72008"/>
            <a:ext cx="7886110" cy="548680"/>
          </a:xfrm>
        </p:spPr>
        <p:txBody>
          <a:bodyPr>
            <a:noAutofit/>
          </a:bodyPr>
          <a:lstStyle/>
          <a:p>
            <a:r>
              <a:rPr lang="en-US" sz="3600" dirty="0" smtClean="0"/>
              <a:t>4.5 – How Do Firms Grow? - Merger</a:t>
            </a:r>
            <a:endParaRPr lang="en-US" sz="3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153</a:t>
            </a:r>
            <a:endParaRPr lang="en-GB" sz="1000" b="1" dirty="0">
              <a:latin typeface="Arial" panose="020B0604020202020204" pitchFamily="34" charset="0"/>
              <a:cs typeface="Arial" panose="020B0604020202020204" pitchFamily="34" charset="0"/>
            </a:endParaRPr>
          </a:p>
        </p:txBody>
      </p:sp>
      <p:pic>
        <p:nvPicPr>
          <p:cNvPr id="4098" name="Picture 2" descr="Image result for glaxosmithkline"/>
          <p:cNvPicPr>
            <a:picLocks noChangeAspect="1" noChangeArrowheads="1"/>
          </p:cNvPicPr>
          <p:nvPr/>
        </p:nvPicPr>
        <p:blipFill rotWithShape="1">
          <a:blip r:embed="rId3">
            <a:extLst>
              <a:ext uri="{28A0092B-C50C-407E-A947-70E740481C1C}">
                <a14:useLocalDpi xmlns:a14="http://schemas.microsoft.com/office/drawing/2010/main" val="0"/>
              </a:ext>
            </a:extLst>
          </a:blip>
          <a:srcRect l="4624" r="2900"/>
          <a:stretch/>
        </p:blipFill>
        <p:spPr bwMode="auto">
          <a:xfrm>
            <a:off x="6588224" y="1052736"/>
            <a:ext cx="2232248" cy="1660922"/>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Image result for MTRC and KCRC merge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5360"/>
          <a:stretch/>
        </p:blipFill>
        <p:spPr bwMode="auto">
          <a:xfrm>
            <a:off x="6588224" y="2835820"/>
            <a:ext cx="2232248" cy="141644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rotWithShape="1">
          <a:blip r:embed="rId5"/>
          <a:srcRect l="14027" t="36219" r="33397" b="19485"/>
          <a:stretch/>
        </p:blipFill>
        <p:spPr>
          <a:xfrm>
            <a:off x="6588224" y="5539971"/>
            <a:ext cx="2232248" cy="1057381"/>
          </a:xfrm>
          <a:prstGeom prst="rect">
            <a:avLst/>
          </a:prstGeom>
        </p:spPr>
      </p:pic>
      <p:pic>
        <p:nvPicPr>
          <p:cNvPr id="4" name="Picture 3"/>
          <p:cNvPicPr>
            <a:picLocks noChangeAspect="1"/>
          </p:cNvPicPr>
          <p:nvPr/>
        </p:nvPicPr>
        <p:blipFill rotWithShape="1">
          <a:blip r:embed="rId6"/>
          <a:srcRect l="14027" t="18501" r="32290" b="38188"/>
          <a:stretch/>
        </p:blipFill>
        <p:spPr>
          <a:xfrm>
            <a:off x="6588224" y="4432658"/>
            <a:ext cx="2232248" cy="1012566"/>
          </a:xfrm>
          <a:prstGeom prst="rect">
            <a:avLst/>
          </a:prstGeom>
        </p:spPr>
      </p:pic>
    </p:spTree>
    <p:extLst>
      <p:ext uri="{BB962C8B-B14F-4D97-AF65-F5344CB8AC3E}">
        <p14:creationId xmlns:p14="http://schemas.microsoft.com/office/powerpoint/2010/main" val="2548748547"/>
      </p:ext>
    </p:extLst>
  </p:cSld>
  <p:clrMapOvr>
    <a:masterClrMapping/>
  </p:clrMapOvr>
  <p:transition advClick="0"/>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5832648" cy="5478423"/>
          </a:xfrm>
          <a:prstGeom prst="rect">
            <a:avLst/>
          </a:prstGeom>
        </p:spPr>
        <p:txBody>
          <a:bodyPr wrap="square">
            <a:spAutoFit/>
          </a:bodyPr>
          <a:lstStyle/>
          <a:p>
            <a:pPr marL="449263" indent="-449263">
              <a:buClr>
                <a:schemeClr val="accent6">
                  <a:lumMod val="50000"/>
                </a:schemeClr>
              </a:buClr>
              <a:buFont typeface="Wingdings 3" panose="05040102010807070707" pitchFamily="18" charset="2"/>
              <a:buChar char=""/>
            </a:pPr>
            <a:r>
              <a:rPr lang="en-US" sz="2500" dirty="0" smtClean="0"/>
              <a:t>Integration refers to the combining of two or more firms, either through a merger or a takeover.</a:t>
            </a:r>
          </a:p>
          <a:p>
            <a:pPr>
              <a:buClr>
                <a:schemeClr val="accent6">
                  <a:lumMod val="50000"/>
                </a:schemeClr>
              </a:buClr>
            </a:pPr>
            <a:r>
              <a:rPr lang="en-US" sz="2500" b="1" dirty="0" smtClean="0"/>
              <a:t>Horizontal integration</a:t>
            </a:r>
          </a:p>
          <a:p>
            <a:pPr marL="449263" indent="-449263">
              <a:buClr>
                <a:schemeClr val="accent6">
                  <a:lumMod val="50000"/>
                </a:schemeClr>
              </a:buClr>
              <a:buFont typeface="Wingdings 3" panose="05040102010807070707" pitchFamily="18" charset="2"/>
              <a:buChar char=""/>
            </a:pPr>
            <a:r>
              <a:rPr lang="en-US" sz="2500" dirty="0" smtClean="0"/>
              <a:t>Horizontal integration occurs when two firms in the same sector of industry integrate together, by either a merger or a takeover. E.g., AG Barr is a Scottish manufacturer of the soft drinks </a:t>
            </a:r>
            <a:r>
              <a:rPr lang="en-US" sz="2500" dirty="0" err="1" smtClean="0"/>
              <a:t>Irn</a:t>
            </a:r>
            <a:r>
              <a:rPr lang="en-US" sz="2500" dirty="0" smtClean="0"/>
              <a:t> </a:t>
            </a:r>
            <a:r>
              <a:rPr lang="en-US" sz="2500" dirty="0" err="1" smtClean="0"/>
              <a:t>Bru</a:t>
            </a:r>
            <a:r>
              <a:rPr lang="en-US" sz="2500" dirty="0" smtClean="0"/>
              <a:t>, </a:t>
            </a:r>
            <a:r>
              <a:rPr lang="en-US" sz="2500" dirty="0" err="1" smtClean="0"/>
              <a:t>Tizer</a:t>
            </a:r>
            <a:r>
              <a:rPr lang="en-US" sz="2500" dirty="0" smtClean="0"/>
              <a:t> and Rubicon, and wishes to merge with Britvic, another soft drinks manufacturer that makes Robinsons Barley Water, J20 and Fruit Shoots.</a:t>
            </a:r>
            <a:endParaRPr lang="en-US" sz="2500" dirty="0"/>
          </a:p>
        </p:txBody>
      </p:sp>
      <p:sp>
        <p:nvSpPr>
          <p:cNvPr id="8" name="Title 2"/>
          <p:cNvSpPr>
            <a:spLocks noGrp="1"/>
          </p:cNvSpPr>
          <p:nvPr>
            <p:ph type="title"/>
          </p:nvPr>
        </p:nvSpPr>
        <p:spPr>
          <a:xfrm>
            <a:off x="70266" y="72008"/>
            <a:ext cx="7886110" cy="548680"/>
          </a:xfrm>
        </p:spPr>
        <p:txBody>
          <a:bodyPr>
            <a:noAutofit/>
          </a:bodyPr>
          <a:lstStyle/>
          <a:p>
            <a:r>
              <a:rPr lang="en-US" sz="3600" dirty="0" smtClean="0"/>
              <a:t>4.5 – Types of Integration - Horizontal</a:t>
            </a:r>
            <a:endParaRPr lang="en-US" sz="3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154</a:t>
            </a:r>
            <a:endParaRPr lang="en-GB" sz="1000" b="1" dirty="0">
              <a:latin typeface="Arial" panose="020B0604020202020204" pitchFamily="34" charset="0"/>
              <a:cs typeface="Arial" panose="020B0604020202020204" pitchFamily="34" charset="0"/>
            </a:endParaRPr>
          </a:p>
        </p:txBody>
      </p:sp>
      <p:sp>
        <p:nvSpPr>
          <p:cNvPr id="3" name="Rectangle 2"/>
          <p:cNvSpPr/>
          <p:nvPr/>
        </p:nvSpPr>
        <p:spPr>
          <a:xfrm>
            <a:off x="5940152" y="3933056"/>
            <a:ext cx="2880320" cy="1077218"/>
          </a:xfrm>
          <a:prstGeom prst="rect">
            <a:avLst/>
          </a:prstGeom>
        </p:spPr>
        <p:txBody>
          <a:bodyPr wrap="square">
            <a:spAutoFit/>
          </a:bodyPr>
          <a:lstStyle/>
          <a:p>
            <a:pPr algn="ctr"/>
            <a:r>
              <a:rPr lang="en-US" sz="1600" dirty="0">
                <a:latin typeface="Arial" panose="020B0604020202020204" pitchFamily="34" charset="0"/>
                <a:cs typeface="Arial" panose="020B0604020202020204" pitchFamily="34" charset="0"/>
              </a:rPr>
              <a:t>The proposed merger of Barr and </a:t>
            </a:r>
            <a:r>
              <a:rPr lang="en-US" sz="1600" dirty="0" smtClean="0">
                <a:latin typeface="Arial" panose="020B0604020202020204" pitchFamily="34" charset="0"/>
                <a:cs typeface="Arial" panose="020B0604020202020204" pitchFamily="34" charset="0"/>
              </a:rPr>
              <a:t>Britvic </a:t>
            </a:r>
            <a:r>
              <a:rPr lang="en-US" sz="1600" dirty="0">
                <a:latin typeface="Arial" panose="020B0604020202020204" pitchFamily="34" charset="0"/>
                <a:cs typeface="Arial" panose="020B0604020202020204" pitchFamily="34" charset="0"/>
              </a:rPr>
              <a:t>would create one of Europe's largest </a:t>
            </a:r>
            <a:r>
              <a:rPr lang="en-US" sz="1600" dirty="0" smtClean="0">
                <a:latin typeface="Arial" panose="020B0604020202020204" pitchFamily="34" charset="0"/>
                <a:cs typeface="Arial" panose="020B0604020202020204" pitchFamily="34" charset="0"/>
              </a:rPr>
              <a:t>soft </a:t>
            </a:r>
            <a:r>
              <a:rPr lang="en-GB" sz="1600" dirty="0" smtClean="0">
                <a:latin typeface="Arial" panose="020B0604020202020204" pitchFamily="34" charset="0"/>
                <a:cs typeface="Arial" panose="020B0604020202020204" pitchFamily="34" charset="0"/>
              </a:rPr>
              <a:t>drinks </a:t>
            </a:r>
            <a:r>
              <a:rPr lang="en-GB" sz="1600" dirty="0">
                <a:latin typeface="Arial" panose="020B0604020202020204" pitchFamily="34" charset="0"/>
                <a:cs typeface="Arial" panose="020B0604020202020204" pitchFamily="34" charset="0"/>
              </a:rPr>
              <a:t>companies</a:t>
            </a:r>
          </a:p>
        </p:txBody>
      </p:sp>
      <p:pic>
        <p:nvPicPr>
          <p:cNvPr id="8194" name="Picture 2" descr="Image result for ag bar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00108" y="1117475"/>
            <a:ext cx="2520364" cy="85832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rotWithShape="1">
          <a:blip r:embed="rId4"/>
          <a:srcRect l="66965" t="27523" r="6470" b="37040"/>
          <a:stretch/>
        </p:blipFill>
        <p:spPr>
          <a:xfrm>
            <a:off x="6300106" y="2060848"/>
            <a:ext cx="2520365" cy="1890274"/>
          </a:xfrm>
          <a:prstGeom prst="rect">
            <a:avLst/>
          </a:prstGeom>
        </p:spPr>
      </p:pic>
      <p:pic>
        <p:nvPicPr>
          <p:cNvPr id="6" name="Picture 5"/>
          <p:cNvPicPr>
            <a:picLocks noChangeAspect="1"/>
          </p:cNvPicPr>
          <p:nvPr/>
        </p:nvPicPr>
        <p:blipFill rotWithShape="1">
          <a:blip r:embed="rId5"/>
          <a:srcRect l="66794" t="42097" r="5534" b="26403"/>
          <a:stretch/>
        </p:blipFill>
        <p:spPr>
          <a:xfrm>
            <a:off x="6300106" y="5013176"/>
            <a:ext cx="2520365" cy="1613034"/>
          </a:xfrm>
          <a:prstGeom prst="rect">
            <a:avLst/>
          </a:prstGeom>
        </p:spPr>
      </p:pic>
    </p:spTree>
    <p:extLst>
      <p:ext uri="{BB962C8B-B14F-4D97-AF65-F5344CB8AC3E}">
        <p14:creationId xmlns:p14="http://schemas.microsoft.com/office/powerpoint/2010/main" val="381018023"/>
      </p:ext>
    </p:extLst>
  </p:cSld>
  <p:clrMapOvr>
    <a:masterClrMapping/>
  </p:clrMapOvr>
  <p:transition advClick="0"/>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19" y="1052736"/>
            <a:ext cx="6048585" cy="5632311"/>
          </a:xfrm>
          <a:prstGeom prst="rect">
            <a:avLst/>
          </a:prstGeom>
        </p:spPr>
        <p:txBody>
          <a:bodyPr wrap="square">
            <a:spAutoFit/>
          </a:bodyPr>
          <a:lstStyle/>
          <a:p>
            <a:pPr marL="361950" indent="-361950">
              <a:buClr>
                <a:schemeClr val="accent6">
                  <a:lumMod val="50000"/>
                </a:schemeClr>
              </a:buClr>
              <a:buFont typeface="Wingdings 3" panose="05040102010807070707" pitchFamily="18" charset="2"/>
              <a:buChar char=""/>
            </a:pPr>
            <a:r>
              <a:rPr lang="en-US" dirty="0"/>
              <a:t>The two combined businesses can benefit from:</a:t>
            </a:r>
          </a:p>
          <a:p>
            <a:pPr marL="723900" indent="-274638">
              <a:buClr>
                <a:schemeClr val="accent6">
                  <a:lumMod val="50000"/>
                </a:schemeClr>
              </a:buClr>
              <a:buFont typeface="Arial" panose="020B0604020202020204" pitchFamily="34" charset="0"/>
              <a:buChar char="•"/>
            </a:pPr>
            <a:r>
              <a:rPr lang="en-US" dirty="0" smtClean="0"/>
              <a:t>getting </a:t>
            </a:r>
            <a:r>
              <a:rPr lang="en-US" dirty="0"/>
              <a:t>an increased market share</a:t>
            </a:r>
          </a:p>
          <a:p>
            <a:pPr marL="723900" indent="-274638">
              <a:buClr>
                <a:schemeClr val="accent6">
                  <a:lumMod val="50000"/>
                </a:schemeClr>
              </a:buClr>
              <a:buFont typeface="Arial" panose="020B0604020202020204" pitchFamily="34" charset="0"/>
              <a:buChar char="•"/>
            </a:pPr>
            <a:r>
              <a:rPr lang="en-US" dirty="0" smtClean="0"/>
              <a:t>gaining </a:t>
            </a:r>
            <a:r>
              <a:rPr lang="en-US" dirty="0"/>
              <a:t>skilled employees from one another</a:t>
            </a:r>
          </a:p>
          <a:p>
            <a:pPr marL="723900" indent="-274638">
              <a:buClr>
                <a:schemeClr val="accent6">
                  <a:lumMod val="50000"/>
                </a:schemeClr>
              </a:buClr>
              <a:buFont typeface="Arial" panose="020B0604020202020204" pitchFamily="34" charset="0"/>
              <a:buChar char="•"/>
            </a:pPr>
            <a:r>
              <a:rPr lang="en-US" dirty="0" smtClean="0"/>
              <a:t>operating </a:t>
            </a:r>
            <a:r>
              <a:rPr lang="en-US" dirty="0"/>
              <a:t>with fewer employees </a:t>
            </a:r>
            <a:r>
              <a:rPr lang="en-US" dirty="0" smtClean="0"/>
              <a:t>(e.g. </a:t>
            </a:r>
            <a:r>
              <a:rPr lang="en-US" dirty="0"/>
              <a:t>no need to hire two </a:t>
            </a:r>
            <a:r>
              <a:rPr lang="en-US" dirty="0" smtClean="0"/>
              <a:t>finance departments), </a:t>
            </a:r>
            <a:r>
              <a:rPr lang="en-US" dirty="0"/>
              <a:t>so this may reduce costs</a:t>
            </a:r>
          </a:p>
          <a:p>
            <a:pPr marL="723900" indent="-274638">
              <a:buClr>
                <a:schemeClr val="accent6">
                  <a:lumMod val="50000"/>
                </a:schemeClr>
              </a:buClr>
              <a:buFont typeface="Arial" panose="020B0604020202020204" pitchFamily="34" charset="0"/>
              <a:buChar char="•"/>
            </a:pPr>
            <a:r>
              <a:rPr lang="en-US" dirty="0" smtClean="0"/>
              <a:t>taking </a:t>
            </a:r>
            <a:r>
              <a:rPr lang="en-US" dirty="0"/>
              <a:t>advantage of economies of scale.</a:t>
            </a:r>
          </a:p>
          <a:p>
            <a:pPr marL="361950" indent="-361950">
              <a:buClr>
                <a:schemeClr val="accent6">
                  <a:lumMod val="50000"/>
                </a:schemeClr>
              </a:buClr>
              <a:buFont typeface="Wingdings 3" panose="05040102010807070707" pitchFamily="18" charset="2"/>
              <a:buChar char=""/>
            </a:pPr>
            <a:r>
              <a:rPr lang="en-US" dirty="0"/>
              <a:t>However, the potential costs or drawbacks include the following:</a:t>
            </a:r>
          </a:p>
          <a:p>
            <a:pPr marL="723900" indent="-274638">
              <a:buClr>
                <a:schemeClr val="accent6">
                  <a:lumMod val="50000"/>
                </a:schemeClr>
              </a:buClr>
              <a:buFont typeface="Arial" panose="020B0604020202020204" pitchFamily="34" charset="0"/>
              <a:buChar char="•"/>
            </a:pPr>
            <a:r>
              <a:rPr lang="en-US" dirty="0" smtClean="0"/>
              <a:t>There </a:t>
            </a:r>
            <a:r>
              <a:rPr lang="en-US" dirty="0"/>
              <a:t>may be duplication of resources and therefore some workers may be </a:t>
            </a:r>
            <a:r>
              <a:rPr lang="en-US" dirty="0" smtClean="0"/>
              <a:t>made redundant </a:t>
            </a:r>
            <a:r>
              <a:rPr lang="en-US" dirty="0"/>
              <a:t>- that is, Jose their jobs. Redundancies can cause anxiety, lead </a:t>
            </a:r>
            <a:r>
              <a:rPr lang="en-US" dirty="0" smtClean="0"/>
              <a:t>to demotivated </a:t>
            </a:r>
            <a:r>
              <a:rPr lang="en-US" dirty="0"/>
              <a:t>staff and cause a decrease in productivity.</a:t>
            </a:r>
          </a:p>
          <a:p>
            <a:pPr marL="723900" indent="-274638">
              <a:buClr>
                <a:schemeClr val="accent6">
                  <a:lumMod val="50000"/>
                </a:schemeClr>
              </a:buClr>
              <a:buFont typeface="Arial" panose="020B0604020202020204" pitchFamily="34" charset="0"/>
              <a:buChar char="•"/>
            </a:pPr>
            <a:r>
              <a:rPr lang="en-US" dirty="0" smtClean="0"/>
              <a:t>The </a:t>
            </a:r>
            <a:r>
              <a:rPr lang="en-US" dirty="0"/>
              <a:t>newly formed larger firm may </a:t>
            </a:r>
            <a:r>
              <a:rPr lang="en-US" dirty="0" smtClean="0"/>
              <a:t>face </a:t>
            </a:r>
            <a:r>
              <a:rPr lang="en-US" dirty="0"/>
              <a:t>increasing costs arising from </a:t>
            </a:r>
            <a:r>
              <a:rPr lang="en-US" dirty="0" smtClean="0"/>
              <a:t>diseconomies of scale.</a:t>
            </a:r>
            <a:endParaRPr lang="en-US" dirty="0"/>
          </a:p>
          <a:p>
            <a:pPr marL="723900" indent="-274638">
              <a:buClr>
                <a:schemeClr val="accent6">
                  <a:lumMod val="50000"/>
                </a:schemeClr>
              </a:buClr>
              <a:buFont typeface="Arial" panose="020B0604020202020204" pitchFamily="34" charset="0"/>
              <a:buChar char="•"/>
            </a:pPr>
            <a:r>
              <a:rPr lang="en-US" dirty="0" smtClean="0"/>
              <a:t>The </a:t>
            </a:r>
            <a:r>
              <a:rPr lang="en-US" dirty="0"/>
              <a:t>combined firm may suffer from a culture clash if the two businesses are </a:t>
            </a:r>
            <a:r>
              <a:rPr lang="en-US" dirty="0" smtClean="0"/>
              <a:t>very different</a:t>
            </a:r>
            <a:r>
              <a:rPr lang="en-US" dirty="0"/>
              <a:t>. This may initially cause communication and organisational problems.</a:t>
            </a:r>
          </a:p>
        </p:txBody>
      </p:sp>
      <p:sp>
        <p:nvSpPr>
          <p:cNvPr id="8" name="Title 2"/>
          <p:cNvSpPr>
            <a:spLocks noGrp="1"/>
          </p:cNvSpPr>
          <p:nvPr>
            <p:ph type="title"/>
          </p:nvPr>
        </p:nvSpPr>
        <p:spPr>
          <a:xfrm>
            <a:off x="70266" y="72008"/>
            <a:ext cx="7886110" cy="548680"/>
          </a:xfrm>
        </p:spPr>
        <p:txBody>
          <a:bodyPr>
            <a:noAutofit/>
          </a:bodyPr>
          <a:lstStyle/>
          <a:p>
            <a:r>
              <a:rPr lang="en-US" sz="3600" dirty="0" smtClean="0"/>
              <a:t>4.5 – Types of Integration - Horizontal</a:t>
            </a:r>
            <a:endParaRPr lang="en-US" sz="3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154</a:t>
            </a:r>
            <a:endParaRPr lang="en-GB" sz="1000" b="1" dirty="0">
              <a:latin typeface="Arial" panose="020B0604020202020204" pitchFamily="34" charset="0"/>
              <a:cs typeface="Arial" panose="020B0604020202020204" pitchFamily="34" charset="0"/>
            </a:endParaRPr>
          </a:p>
        </p:txBody>
      </p:sp>
      <p:sp>
        <p:nvSpPr>
          <p:cNvPr id="3" name="Rectangle 2"/>
          <p:cNvSpPr/>
          <p:nvPr/>
        </p:nvSpPr>
        <p:spPr>
          <a:xfrm>
            <a:off x="6300106" y="3861048"/>
            <a:ext cx="2520366" cy="1246495"/>
          </a:xfrm>
          <a:prstGeom prst="rect">
            <a:avLst/>
          </a:prstGeom>
        </p:spPr>
        <p:txBody>
          <a:bodyPr wrap="square">
            <a:spAutoFit/>
          </a:bodyPr>
          <a:lstStyle/>
          <a:p>
            <a:pPr algn="ctr"/>
            <a:r>
              <a:rPr lang="en-US" sz="1500" dirty="0">
                <a:latin typeface="Arial" panose="020B0604020202020204" pitchFamily="34" charset="0"/>
                <a:cs typeface="Arial" panose="020B0604020202020204" pitchFamily="34" charset="0"/>
              </a:rPr>
              <a:t>The proposed merger of Barr and </a:t>
            </a:r>
            <a:r>
              <a:rPr lang="en-US" sz="1500" dirty="0" smtClean="0">
                <a:latin typeface="Arial" panose="020B0604020202020204" pitchFamily="34" charset="0"/>
                <a:cs typeface="Arial" panose="020B0604020202020204" pitchFamily="34" charset="0"/>
              </a:rPr>
              <a:t>Britvic </a:t>
            </a:r>
            <a:r>
              <a:rPr lang="en-US" sz="1500" dirty="0">
                <a:latin typeface="Arial" panose="020B0604020202020204" pitchFamily="34" charset="0"/>
                <a:cs typeface="Arial" panose="020B0604020202020204" pitchFamily="34" charset="0"/>
              </a:rPr>
              <a:t>would create one of Europe's largest </a:t>
            </a:r>
            <a:r>
              <a:rPr lang="en-US" sz="1500" dirty="0" smtClean="0">
                <a:latin typeface="Arial" panose="020B0604020202020204" pitchFamily="34" charset="0"/>
                <a:cs typeface="Arial" panose="020B0604020202020204" pitchFamily="34" charset="0"/>
              </a:rPr>
              <a:t>soft </a:t>
            </a:r>
            <a:r>
              <a:rPr lang="en-GB" sz="1500" dirty="0" smtClean="0">
                <a:latin typeface="Arial" panose="020B0604020202020204" pitchFamily="34" charset="0"/>
                <a:cs typeface="Arial" panose="020B0604020202020204" pitchFamily="34" charset="0"/>
              </a:rPr>
              <a:t>drinks </a:t>
            </a:r>
            <a:r>
              <a:rPr lang="en-GB" sz="1500" dirty="0">
                <a:latin typeface="Arial" panose="020B0604020202020204" pitchFamily="34" charset="0"/>
                <a:cs typeface="Arial" panose="020B0604020202020204" pitchFamily="34" charset="0"/>
              </a:rPr>
              <a:t>companies</a:t>
            </a:r>
          </a:p>
        </p:txBody>
      </p:sp>
      <p:pic>
        <p:nvPicPr>
          <p:cNvPr id="8194" name="Picture 2" descr="Image result for ag bar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00108" y="1117475"/>
            <a:ext cx="2520364" cy="85832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rotWithShape="1">
          <a:blip r:embed="rId4"/>
          <a:srcRect l="66965" t="27523" r="6470" b="37040"/>
          <a:stretch/>
        </p:blipFill>
        <p:spPr>
          <a:xfrm>
            <a:off x="6300106" y="2060848"/>
            <a:ext cx="2520365" cy="1890274"/>
          </a:xfrm>
          <a:prstGeom prst="rect">
            <a:avLst/>
          </a:prstGeom>
        </p:spPr>
      </p:pic>
      <p:pic>
        <p:nvPicPr>
          <p:cNvPr id="6" name="Picture 5"/>
          <p:cNvPicPr>
            <a:picLocks noChangeAspect="1"/>
          </p:cNvPicPr>
          <p:nvPr/>
        </p:nvPicPr>
        <p:blipFill rotWithShape="1">
          <a:blip r:embed="rId5"/>
          <a:srcRect l="66794" t="42097" r="5534" b="26403"/>
          <a:stretch/>
        </p:blipFill>
        <p:spPr>
          <a:xfrm>
            <a:off x="6300106" y="5013176"/>
            <a:ext cx="2520365" cy="1613034"/>
          </a:xfrm>
          <a:prstGeom prst="rect">
            <a:avLst/>
          </a:prstGeom>
        </p:spPr>
      </p:pic>
    </p:spTree>
    <p:extLst>
      <p:ext uri="{BB962C8B-B14F-4D97-AF65-F5344CB8AC3E}">
        <p14:creationId xmlns:p14="http://schemas.microsoft.com/office/powerpoint/2010/main" val="2694510532"/>
      </p:ext>
    </p:extLst>
  </p:cSld>
  <p:clrMapOvr>
    <a:masterClrMapping/>
  </p:clrMapOvr>
  <p:transition advClick="0"/>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19" y="1052736"/>
            <a:ext cx="8568953" cy="5632311"/>
          </a:xfrm>
          <a:prstGeom prst="rect">
            <a:avLst/>
          </a:prstGeom>
        </p:spPr>
        <p:txBody>
          <a:bodyPr wrap="square">
            <a:spAutoFit/>
          </a:bodyPr>
          <a:lstStyle/>
          <a:p>
            <a:pPr marL="361950" indent="-361950">
              <a:buClr>
                <a:schemeClr val="accent6">
                  <a:lumMod val="50000"/>
                </a:schemeClr>
              </a:buClr>
              <a:buFont typeface="Wingdings 3" panose="05040102010807070707" pitchFamily="18" charset="2"/>
              <a:buChar char=""/>
            </a:pPr>
            <a:r>
              <a:rPr lang="en-US" sz="2000" b="1" dirty="0">
                <a:solidFill>
                  <a:srgbClr val="FF0000"/>
                </a:solidFill>
              </a:rPr>
              <a:t>Vertical integration </a:t>
            </a:r>
            <a:r>
              <a:rPr lang="en-US" sz="2000" dirty="0"/>
              <a:t>occurs when a firm from one sector </a:t>
            </a:r>
            <a:r>
              <a:rPr lang="en-US" sz="2000" dirty="0" smtClean="0"/>
              <a:t>of industry </a:t>
            </a:r>
            <a:r>
              <a:rPr lang="en-US" sz="2000" dirty="0"/>
              <a:t>merges </a:t>
            </a:r>
            <a:r>
              <a:rPr lang="en-US" sz="2000" dirty="0" smtClean="0"/>
              <a:t>with, or </a:t>
            </a:r>
            <a:r>
              <a:rPr lang="en-US" sz="2000" dirty="0"/>
              <a:t>is taken over by, a firm from another sector of industry. </a:t>
            </a:r>
            <a:r>
              <a:rPr lang="en-US" sz="2000" dirty="0" smtClean="0"/>
              <a:t>There </a:t>
            </a:r>
            <a:r>
              <a:rPr lang="en-US" sz="2000" dirty="0"/>
              <a:t>are two types </a:t>
            </a:r>
            <a:r>
              <a:rPr lang="en-US" sz="2000" dirty="0" smtClean="0"/>
              <a:t>of vertical </a:t>
            </a:r>
            <a:r>
              <a:rPr lang="en-US" sz="2000" dirty="0"/>
              <a:t>integration: backward and </a:t>
            </a:r>
            <a:r>
              <a:rPr lang="en-US" sz="2000" dirty="0" smtClean="0"/>
              <a:t>forward.</a:t>
            </a:r>
          </a:p>
          <a:p>
            <a:pPr marL="361950" indent="-361950">
              <a:buClr>
                <a:schemeClr val="accent6">
                  <a:lumMod val="50000"/>
                </a:schemeClr>
              </a:buClr>
              <a:buFont typeface="Wingdings 3" panose="05040102010807070707" pitchFamily="18" charset="2"/>
              <a:buChar char=""/>
            </a:pPr>
            <a:endParaRPr lang="en-US" sz="2000" dirty="0"/>
          </a:p>
          <a:p>
            <a:pPr marL="361950" indent="-361950">
              <a:buClr>
                <a:schemeClr val="accent6">
                  <a:lumMod val="50000"/>
                </a:schemeClr>
              </a:buClr>
              <a:buFont typeface="Wingdings 3" panose="05040102010807070707" pitchFamily="18" charset="2"/>
              <a:buChar char=""/>
            </a:pPr>
            <a:endParaRPr lang="en-US" sz="2000" dirty="0" smtClean="0"/>
          </a:p>
          <a:p>
            <a:pPr marL="361950" indent="-361950">
              <a:buClr>
                <a:schemeClr val="accent6">
                  <a:lumMod val="50000"/>
                </a:schemeClr>
              </a:buClr>
              <a:buFont typeface="Wingdings 3" panose="05040102010807070707" pitchFamily="18" charset="2"/>
              <a:buChar char=""/>
            </a:pPr>
            <a:endParaRPr lang="en-US" sz="2000" dirty="0"/>
          </a:p>
          <a:p>
            <a:pPr marL="361950" indent="-361950">
              <a:buClr>
                <a:schemeClr val="accent6">
                  <a:lumMod val="50000"/>
                </a:schemeClr>
              </a:buClr>
              <a:buFont typeface="Wingdings 3" panose="05040102010807070707" pitchFamily="18" charset="2"/>
              <a:buChar char=""/>
            </a:pPr>
            <a:endParaRPr lang="en-US" sz="2000" dirty="0" smtClean="0"/>
          </a:p>
          <a:p>
            <a:pPr marL="361950" indent="-361950">
              <a:buClr>
                <a:schemeClr val="accent6">
                  <a:lumMod val="50000"/>
                </a:schemeClr>
              </a:buClr>
              <a:buFont typeface="Wingdings 3" panose="05040102010807070707" pitchFamily="18" charset="2"/>
              <a:buChar char=""/>
            </a:pPr>
            <a:endParaRPr lang="en-US" sz="2000" dirty="0"/>
          </a:p>
          <a:p>
            <a:pPr marL="361950" indent="-361950">
              <a:buClr>
                <a:schemeClr val="accent6">
                  <a:lumMod val="50000"/>
                </a:schemeClr>
              </a:buClr>
              <a:buFont typeface="Wingdings 3" panose="05040102010807070707" pitchFamily="18" charset="2"/>
              <a:buChar char=""/>
            </a:pPr>
            <a:endParaRPr lang="en-US" sz="2000" dirty="0" smtClean="0"/>
          </a:p>
          <a:p>
            <a:pPr>
              <a:buClr>
                <a:schemeClr val="accent6">
                  <a:lumMod val="50000"/>
                </a:schemeClr>
              </a:buClr>
            </a:pPr>
            <a:endParaRPr lang="en-US" sz="2000" dirty="0" smtClean="0"/>
          </a:p>
          <a:p>
            <a:pPr marL="361950" indent="-361950">
              <a:buClr>
                <a:schemeClr val="accent6">
                  <a:lumMod val="50000"/>
                </a:schemeClr>
              </a:buClr>
              <a:buFont typeface="Wingdings 3" panose="05040102010807070707" pitchFamily="18" charset="2"/>
              <a:buChar char=""/>
            </a:pPr>
            <a:endParaRPr lang="en-US" sz="2000" dirty="0"/>
          </a:p>
          <a:p>
            <a:pPr marL="361950" indent="-361950">
              <a:buClr>
                <a:schemeClr val="accent6">
                  <a:lumMod val="50000"/>
                </a:schemeClr>
              </a:buClr>
              <a:buFont typeface="Wingdings 3" panose="05040102010807070707" pitchFamily="18" charset="2"/>
              <a:buChar char=""/>
            </a:pPr>
            <a:r>
              <a:rPr lang="en-US" sz="2000" dirty="0"/>
              <a:t>Backward vertical integration occurs when a firm from the secondary sector </a:t>
            </a:r>
            <a:r>
              <a:rPr lang="en-US" sz="2000" dirty="0" smtClean="0"/>
              <a:t>of industry </a:t>
            </a:r>
            <a:r>
              <a:rPr lang="en-US" sz="2000" dirty="0"/>
              <a:t>merges with a firm from the primary sector, or a firm from the </a:t>
            </a:r>
            <a:r>
              <a:rPr lang="en-US" sz="2000" dirty="0" smtClean="0"/>
              <a:t>tertiary sector </a:t>
            </a:r>
            <a:r>
              <a:rPr lang="en-US" sz="2000" dirty="0"/>
              <a:t>merges with a </a:t>
            </a:r>
            <a:r>
              <a:rPr lang="en-US" sz="2000" dirty="0" smtClean="0"/>
              <a:t>firm </a:t>
            </a:r>
            <a:r>
              <a:rPr lang="en-US" sz="2000" dirty="0"/>
              <a:t>from the secondary sector. </a:t>
            </a:r>
            <a:r>
              <a:rPr lang="en-US" sz="2000" dirty="0" smtClean="0"/>
              <a:t>E.g., </a:t>
            </a:r>
            <a:r>
              <a:rPr lang="en-US" sz="2000" dirty="0"/>
              <a:t>a factory in </a:t>
            </a:r>
            <a:r>
              <a:rPr lang="en-US" sz="2000" dirty="0" smtClean="0"/>
              <a:t>China that </a:t>
            </a:r>
            <a:r>
              <a:rPr lang="en-US" sz="2000" dirty="0"/>
              <a:t>makes chicken nuggets for McDonald's might buy a chicken farm. The </a:t>
            </a:r>
            <a:r>
              <a:rPr lang="en-US" sz="2000" dirty="0" smtClean="0"/>
              <a:t>chicken farm </a:t>
            </a:r>
            <a:r>
              <a:rPr lang="en-US" sz="2000" dirty="0"/>
              <a:t>supplies the factory directly with live chickens and the eggs produced </a:t>
            </a:r>
            <a:r>
              <a:rPr lang="en-US" sz="2000" dirty="0" smtClean="0"/>
              <a:t>are </a:t>
            </a:r>
            <a:r>
              <a:rPr lang="en-US" sz="2000" dirty="0"/>
              <a:t>sold </a:t>
            </a:r>
            <a:r>
              <a:rPr lang="en-US" sz="2000" dirty="0" smtClean="0"/>
              <a:t>to McDonald's </a:t>
            </a:r>
            <a:r>
              <a:rPr lang="en-US" sz="2000" dirty="0"/>
              <a:t>outlets for their breakfast products.</a:t>
            </a:r>
          </a:p>
        </p:txBody>
      </p:sp>
      <p:sp>
        <p:nvSpPr>
          <p:cNvPr id="8" name="Title 2"/>
          <p:cNvSpPr>
            <a:spLocks noGrp="1"/>
          </p:cNvSpPr>
          <p:nvPr>
            <p:ph type="title"/>
          </p:nvPr>
        </p:nvSpPr>
        <p:spPr>
          <a:xfrm>
            <a:off x="70266" y="72008"/>
            <a:ext cx="7886110" cy="548680"/>
          </a:xfrm>
        </p:spPr>
        <p:txBody>
          <a:bodyPr>
            <a:noAutofit/>
          </a:bodyPr>
          <a:lstStyle/>
          <a:p>
            <a:r>
              <a:rPr lang="en-US" sz="3600" dirty="0" smtClean="0"/>
              <a:t>4.5 – Types of Integration - Vertical</a:t>
            </a:r>
            <a:endParaRPr lang="en-US" sz="3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154</a:t>
            </a:r>
            <a:endParaRPr lang="en-GB" sz="1000" b="1" dirty="0">
              <a:latin typeface="Arial" panose="020B0604020202020204" pitchFamily="34" charset="0"/>
              <a:cs typeface="Arial" panose="020B0604020202020204" pitchFamily="34" charset="0"/>
            </a:endParaRPr>
          </a:p>
        </p:txBody>
      </p:sp>
      <p:pic>
        <p:nvPicPr>
          <p:cNvPr id="9218" name="Picture 2" descr="Image result for chicken far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9531" y="2132856"/>
            <a:ext cx="3124357" cy="2232180"/>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Image result for chicken nugget factory"/>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97008" y="2132856"/>
            <a:ext cx="3351456" cy="2248487"/>
          </a:xfrm>
          <a:prstGeom prst="rect">
            <a:avLst/>
          </a:prstGeom>
          <a:noFill/>
          <a:extLst>
            <a:ext uri="{909E8E84-426E-40DD-AFC4-6F175D3DCCD1}">
              <a14:hiddenFill xmlns:a14="http://schemas.microsoft.com/office/drawing/2010/main">
                <a:solidFill>
                  <a:srgbClr val="FFFFFF"/>
                </a:solidFill>
              </a14:hiddenFill>
            </a:ext>
          </a:extLst>
        </p:spPr>
      </p:pic>
      <p:sp>
        <p:nvSpPr>
          <p:cNvPr id="2" name="Right Arrow 1"/>
          <p:cNvSpPr/>
          <p:nvPr/>
        </p:nvSpPr>
        <p:spPr>
          <a:xfrm flipH="1">
            <a:off x="3742366" y="2852902"/>
            <a:ext cx="1476163" cy="7920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851200392"/>
      </p:ext>
    </p:extLst>
  </p:cSld>
  <p:clrMapOvr>
    <a:masterClrMapping/>
  </p:clrMapOvr>
  <p:transition advClick="0"/>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19" y="1052736"/>
            <a:ext cx="8568953" cy="5632311"/>
          </a:xfrm>
          <a:prstGeom prst="rect">
            <a:avLst/>
          </a:prstGeom>
        </p:spPr>
        <p:txBody>
          <a:bodyPr wrap="square">
            <a:spAutoFit/>
          </a:bodyPr>
          <a:lstStyle/>
          <a:p>
            <a:pPr marL="361950" indent="-361950">
              <a:buClr>
                <a:schemeClr val="accent6">
                  <a:lumMod val="50000"/>
                </a:schemeClr>
              </a:buClr>
              <a:buFont typeface="Wingdings 3" panose="05040102010807070707" pitchFamily="18" charset="2"/>
              <a:buChar char=""/>
            </a:pPr>
            <a:r>
              <a:rPr lang="en-US" sz="2000" dirty="0"/>
              <a:t>The benefits of backward </a:t>
            </a:r>
            <a:r>
              <a:rPr lang="en-US" sz="2000" dirty="0" smtClean="0"/>
              <a:t>vertical </a:t>
            </a:r>
            <a:r>
              <a:rPr lang="en-US" sz="2000" dirty="0"/>
              <a:t>integration in the previous example include </a:t>
            </a:r>
            <a:r>
              <a:rPr lang="en-US" sz="2000" dirty="0" smtClean="0"/>
              <a:t>the following:</a:t>
            </a:r>
          </a:p>
          <a:p>
            <a:pPr marL="361950" indent="-361950">
              <a:buClr>
                <a:schemeClr val="accent6">
                  <a:lumMod val="50000"/>
                </a:schemeClr>
              </a:buClr>
              <a:buFont typeface="Wingdings 3" panose="05040102010807070707" pitchFamily="18" charset="2"/>
              <a:buChar char=""/>
            </a:pPr>
            <a:endParaRPr lang="en-US" sz="2000" dirty="0"/>
          </a:p>
          <a:p>
            <a:pPr marL="361950" indent="-361950">
              <a:buClr>
                <a:schemeClr val="accent6">
                  <a:lumMod val="50000"/>
                </a:schemeClr>
              </a:buClr>
              <a:buFont typeface="Wingdings 3" panose="05040102010807070707" pitchFamily="18" charset="2"/>
              <a:buChar char=""/>
            </a:pPr>
            <a:endParaRPr lang="en-US" sz="2000" dirty="0" smtClean="0"/>
          </a:p>
          <a:p>
            <a:pPr marL="361950" indent="-361950">
              <a:buClr>
                <a:schemeClr val="accent6">
                  <a:lumMod val="50000"/>
                </a:schemeClr>
              </a:buClr>
              <a:buFont typeface="Wingdings 3" panose="05040102010807070707" pitchFamily="18" charset="2"/>
              <a:buChar char=""/>
            </a:pPr>
            <a:endParaRPr lang="en-US" sz="2000" dirty="0" smtClean="0"/>
          </a:p>
          <a:p>
            <a:pPr marL="361950" indent="-361950">
              <a:buClr>
                <a:schemeClr val="accent6">
                  <a:lumMod val="50000"/>
                </a:schemeClr>
              </a:buClr>
              <a:buFont typeface="Wingdings 3" panose="05040102010807070707" pitchFamily="18" charset="2"/>
              <a:buChar char=""/>
            </a:pPr>
            <a:endParaRPr lang="en-US" sz="2000" dirty="0"/>
          </a:p>
          <a:p>
            <a:pPr marL="620713" indent="-258763">
              <a:buClr>
                <a:schemeClr val="accent6">
                  <a:lumMod val="50000"/>
                </a:schemeClr>
              </a:buClr>
              <a:buFont typeface="Arial" panose="020B0604020202020204" pitchFamily="34" charset="0"/>
              <a:buChar char="•"/>
            </a:pPr>
            <a:r>
              <a:rPr lang="en-US" sz="2000" dirty="0" smtClean="0"/>
              <a:t>The </a:t>
            </a:r>
            <a:r>
              <a:rPr lang="en-US" sz="2000" dirty="0"/>
              <a:t>firm in the secondary sector has </a:t>
            </a:r>
            <a:r>
              <a:rPr lang="en-US" sz="2000" dirty="0" smtClean="0"/>
              <a:t>control over </a:t>
            </a:r>
            <a:r>
              <a:rPr lang="en-US" sz="2000" dirty="0"/>
              <a:t>the quality of raw materials </a:t>
            </a:r>
            <a:r>
              <a:rPr lang="en-US" sz="2000" dirty="0" smtClean="0"/>
              <a:t>with which </a:t>
            </a:r>
            <a:r>
              <a:rPr lang="en-US" sz="2000" dirty="0"/>
              <a:t>it is supplied.</a:t>
            </a:r>
          </a:p>
          <a:p>
            <a:pPr marL="620713" indent="-258763">
              <a:buClr>
                <a:schemeClr val="accent6">
                  <a:lumMod val="50000"/>
                </a:schemeClr>
              </a:buClr>
              <a:buFont typeface="Arial" panose="020B0604020202020204" pitchFamily="34" charset="0"/>
              <a:buChar char="•"/>
            </a:pPr>
            <a:r>
              <a:rPr lang="en-US" sz="2000" dirty="0" smtClean="0"/>
              <a:t>There </a:t>
            </a:r>
            <a:r>
              <a:rPr lang="en-US" sz="2000" dirty="0"/>
              <a:t>is no wastage as all produce from the primary sector can be used.</a:t>
            </a:r>
          </a:p>
          <a:p>
            <a:pPr marL="620713" indent="-258763">
              <a:buClr>
                <a:schemeClr val="accent6">
                  <a:lumMod val="50000"/>
                </a:schemeClr>
              </a:buClr>
              <a:buFont typeface="Arial" panose="020B0604020202020204" pitchFamily="34" charset="0"/>
              <a:buChar char="•"/>
            </a:pPr>
            <a:r>
              <a:rPr lang="en-US" sz="2000" dirty="0" smtClean="0"/>
              <a:t>The </a:t>
            </a:r>
            <a:r>
              <a:rPr lang="en-US" sz="2000" dirty="0"/>
              <a:t>price of raw materials falls as the </a:t>
            </a:r>
            <a:r>
              <a:rPr lang="en-US" sz="2000" dirty="0" smtClean="0"/>
              <a:t>manufacturer does </a:t>
            </a:r>
            <a:r>
              <a:rPr lang="en-US" sz="2000" dirty="0"/>
              <a:t>not have to pay </a:t>
            </a:r>
            <a:r>
              <a:rPr lang="en-US" sz="2000" dirty="0" smtClean="0"/>
              <a:t>another external firm for the raw materials</a:t>
            </a:r>
            <a:r>
              <a:rPr lang="en-US" sz="2000" dirty="0"/>
              <a:t>.</a:t>
            </a:r>
          </a:p>
          <a:p>
            <a:pPr marL="361950" indent="-361950">
              <a:buClr>
                <a:schemeClr val="accent6">
                  <a:lumMod val="50000"/>
                </a:schemeClr>
              </a:buClr>
              <a:buFont typeface="Wingdings 3" panose="05040102010807070707" pitchFamily="18" charset="2"/>
              <a:buChar char=""/>
            </a:pPr>
            <a:r>
              <a:rPr lang="en-US" sz="2000" dirty="0"/>
              <a:t>However, there </a:t>
            </a:r>
            <a:r>
              <a:rPr lang="en-US" sz="2000" dirty="0" smtClean="0"/>
              <a:t>are also </a:t>
            </a:r>
            <a:r>
              <a:rPr lang="en-US" sz="2000" dirty="0"/>
              <a:t>costs of backward vertical integration in the example:</a:t>
            </a:r>
          </a:p>
          <a:p>
            <a:pPr marL="620713" indent="-258763">
              <a:buClr>
                <a:schemeClr val="accent6">
                  <a:lumMod val="50000"/>
                </a:schemeClr>
              </a:buClr>
              <a:buFont typeface="Arial" panose="020B0604020202020204" pitchFamily="34" charset="0"/>
              <a:buChar char="•"/>
            </a:pPr>
            <a:r>
              <a:rPr lang="en-US" sz="2000" dirty="0" smtClean="0"/>
              <a:t>Costs </a:t>
            </a:r>
            <a:r>
              <a:rPr lang="en-US" sz="2000" dirty="0"/>
              <a:t>of running the farm in the primary sector increase total costs as more </a:t>
            </a:r>
            <a:r>
              <a:rPr lang="en-US" sz="2000" dirty="0" smtClean="0"/>
              <a:t>land, labour </a:t>
            </a:r>
            <a:r>
              <a:rPr lang="en-US" sz="2000" dirty="0"/>
              <a:t>and capital resources </a:t>
            </a:r>
            <a:r>
              <a:rPr lang="en-US" sz="2000" dirty="0" smtClean="0"/>
              <a:t>are </a:t>
            </a:r>
            <a:r>
              <a:rPr lang="en-US" sz="2000" dirty="0"/>
              <a:t>required.</a:t>
            </a:r>
          </a:p>
          <a:p>
            <a:pPr marL="620713" indent="-258763">
              <a:buClr>
                <a:schemeClr val="accent6">
                  <a:lumMod val="50000"/>
                </a:schemeClr>
              </a:buClr>
              <a:buFont typeface="Arial" panose="020B0604020202020204" pitchFamily="34" charset="0"/>
              <a:buChar char="•"/>
            </a:pPr>
            <a:r>
              <a:rPr lang="en-US" sz="2000" dirty="0" smtClean="0"/>
              <a:t>Transport </a:t>
            </a:r>
            <a:r>
              <a:rPr lang="en-US" sz="2000" dirty="0"/>
              <a:t>costs increase for the integrated firm as raw materials were </a:t>
            </a:r>
            <a:r>
              <a:rPr lang="en-US" sz="2000" dirty="0" smtClean="0"/>
              <a:t>previously delivered </a:t>
            </a:r>
            <a:r>
              <a:rPr lang="en-US" sz="2000" dirty="0"/>
              <a:t>by external suppliers.</a:t>
            </a:r>
          </a:p>
        </p:txBody>
      </p:sp>
      <p:sp>
        <p:nvSpPr>
          <p:cNvPr id="8" name="Title 2"/>
          <p:cNvSpPr>
            <a:spLocks noGrp="1"/>
          </p:cNvSpPr>
          <p:nvPr>
            <p:ph type="title"/>
          </p:nvPr>
        </p:nvSpPr>
        <p:spPr>
          <a:xfrm>
            <a:off x="70266" y="72008"/>
            <a:ext cx="7886110" cy="548680"/>
          </a:xfrm>
        </p:spPr>
        <p:txBody>
          <a:bodyPr>
            <a:noAutofit/>
          </a:bodyPr>
          <a:lstStyle/>
          <a:p>
            <a:r>
              <a:rPr lang="en-US" sz="3600" dirty="0" smtClean="0"/>
              <a:t>4.5 – Types of Integration - Vertical</a:t>
            </a:r>
            <a:endParaRPr lang="en-US" sz="3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155</a:t>
            </a:r>
            <a:endParaRPr lang="en-GB" sz="1000" b="1" dirty="0">
              <a:latin typeface="Arial" panose="020B0604020202020204" pitchFamily="34" charset="0"/>
              <a:cs typeface="Arial" panose="020B0604020202020204" pitchFamily="34" charset="0"/>
            </a:endParaRPr>
          </a:p>
        </p:txBody>
      </p:sp>
      <p:pic>
        <p:nvPicPr>
          <p:cNvPr id="9218" name="Picture 2" descr="Image result for chicken far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99891" y="1414623"/>
            <a:ext cx="1872208" cy="1337589"/>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Image result for chicken nugget factory"/>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06741" y="1432377"/>
            <a:ext cx="2008293" cy="1347361"/>
          </a:xfrm>
          <a:prstGeom prst="rect">
            <a:avLst/>
          </a:prstGeom>
          <a:noFill/>
          <a:extLst>
            <a:ext uri="{909E8E84-426E-40DD-AFC4-6F175D3DCCD1}">
              <a14:hiddenFill xmlns:a14="http://schemas.microsoft.com/office/drawing/2010/main">
                <a:solidFill>
                  <a:srgbClr val="FFFFFF"/>
                </a:solidFill>
              </a14:hiddenFill>
            </a:ext>
          </a:extLst>
        </p:spPr>
      </p:pic>
      <p:sp>
        <p:nvSpPr>
          <p:cNvPr id="2" name="Right Arrow 1"/>
          <p:cNvSpPr/>
          <p:nvPr/>
        </p:nvSpPr>
        <p:spPr>
          <a:xfrm flipH="1">
            <a:off x="5652120" y="1871203"/>
            <a:ext cx="884561" cy="45993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072073179"/>
      </p:ext>
    </p:extLst>
  </p:cSld>
  <p:clrMapOvr>
    <a:masterClrMapping/>
  </p:clrMapOvr>
  <p:transition advClick="0"/>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19" y="1052736"/>
            <a:ext cx="6120681" cy="4210383"/>
          </a:xfrm>
          <a:prstGeom prst="rect">
            <a:avLst/>
          </a:prstGeom>
        </p:spPr>
        <p:txBody>
          <a:bodyPr wrap="square">
            <a:spAutoFit/>
          </a:bodyPr>
          <a:lstStyle/>
          <a:p>
            <a:pPr marL="361950" indent="-361950">
              <a:buClr>
                <a:schemeClr val="accent6">
                  <a:lumMod val="50000"/>
                </a:schemeClr>
              </a:buClr>
              <a:buFont typeface="Wingdings 3" panose="05040102010807070707" pitchFamily="18" charset="2"/>
              <a:buChar char=""/>
            </a:pPr>
            <a:r>
              <a:rPr lang="en-US" sz="2230" dirty="0" smtClean="0"/>
              <a:t>Forward vertical integration occurs when a firm from the primary sector of industry integrates with a firm from the secondary sector, or a firm from the secondary sector integrates with a firm from the tertiary sector. </a:t>
            </a:r>
          </a:p>
          <a:p>
            <a:pPr marL="361950" indent="-361950">
              <a:buClr>
                <a:schemeClr val="accent6">
                  <a:lumMod val="50000"/>
                </a:schemeClr>
              </a:buClr>
              <a:buFont typeface="Wingdings 3" panose="05040102010807070707" pitchFamily="18" charset="2"/>
              <a:buChar char=""/>
            </a:pPr>
            <a:r>
              <a:rPr lang="en-US" sz="2230" dirty="0" smtClean="0"/>
              <a:t>E.g., Apple, Levi's and Replay all own shops in which to sell their manufactured products. Shell, the global oil company, owns its entire chain of production: oil mines, oil processing plants and the petrol stations where consumers purchase fuel for their cars.</a:t>
            </a:r>
            <a:endParaRPr lang="en-US" sz="2230" dirty="0"/>
          </a:p>
        </p:txBody>
      </p:sp>
      <p:sp>
        <p:nvSpPr>
          <p:cNvPr id="8" name="Title 2"/>
          <p:cNvSpPr>
            <a:spLocks noGrp="1"/>
          </p:cNvSpPr>
          <p:nvPr>
            <p:ph type="title"/>
          </p:nvPr>
        </p:nvSpPr>
        <p:spPr>
          <a:xfrm>
            <a:off x="70266" y="72008"/>
            <a:ext cx="7886110" cy="548680"/>
          </a:xfrm>
        </p:spPr>
        <p:txBody>
          <a:bodyPr>
            <a:noAutofit/>
          </a:bodyPr>
          <a:lstStyle/>
          <a:p>
            <a:r>
              <a:rPr lang="en-US" sz="3600" dirty="0" smtClean="0"/>
              <a:t>4.5 – Types of Integration - Vertical</a:t>
            </a:r>
            <a:endParaRPr lang="en-US" sz="3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155</a:t>
            </a:r>
            <a:endParaRPr lang="en-GB" sz="1000" b="1" dirty="0">
              <a:latin typeface="Arial" panose="020B0604020202020204" pitchFamily="34" charset="0"/>
              <a:cs typeface="Arial" panose="020B0604020202020204" pitchFamily="34" charset="0"/>
            </a:endParaRPr>
          </a:p>
        </p:txBody>
      </p:sp>
      <p:sp>
        <p:nvSpPr>
          <p:cNvPr id="3" name="Rectangle 2"/>
          <p:cNvSpPr/>
          <p:nvPr/>
        </p:nvSpPr>
        <p:spPr>
          <a:xfrm>
            <a:off x="274220" y="5445224"/>
            <a:ext cx="8540814" cy="1200329"/>
          </a:xfrm>
          <a:prstGeom prst="rect">
            <a:avLst/>
          </a:prstGeom>
          <a:solidFill>
            <a:schemeClr val="accent6">
              <a:lumMod val="60000"/>
              <a:lumOff val="40000"/>
            </a:schemeClr>
          </a:solidFill>
          <a:ln w="57150">
            <a:solidFill>
              <a:srgbClr val="002060"/>
            </a:solidFill>
          </a:ln>
        </p:spPr>
        <p:txBody>
          <a:bodyPr wrap="square">
            <a:spAutoFit/>
          </a:bodyPr>
          <a:lstStyle/>
          <a:p>
            <a:r>
              <a:rPr lang="en-GB" b="1" dirty="0">
                <a:latin typeface="Arial" panose="020B0604020202020204" pitchFamily="34" charset="0"/>
                <a:cs typeface="Arial" panose="020B0604020202020204" pitchFamily="34" charset="0"/>
              </a:rPr>
              <a:t>Activity</a:t>
            </a:r>
          </a:p>
          <a:p>
            <a:r>
              <a:rPr lang="en-US" dirty="0">
                <a:latin typeface="Arial" panose="020B0604020202020204" pitchFamily="34" charset="0"/>
                <a:cs typeface="Arial" panose="020B0604020202020204" pitchFamily="34" charset="0"/>
              </a:rPr>
              <a:t>In groups, think of examples of how firms grow globally. What about in your home </a:t>
            </a:r>
            <a:r>
              <a:rPr lang="en-US" dirty="0" smtClean="0">
                <a:latin typeface="Arial" panose="020B0604020202020204" pitchFamily="34" charset="0"/>
                <a:cs typeface="Arial" panose="020B0604020202020204" pitchFamily="34" charset="0"/>
              </a:rPr>
              <a:t>country or </a:t>
            </a:r>
            <a:r>
              <a:rPr lang="en-US" dirty="0">
                <a:latin typeface="Arial" panose="020B0604020202020204" pitchFamily="34" charset="0"/>
                <a:cs typeface="Arial" panose="020B0604020202020204" pitchFamily="34" charset="0"/>
              </a:rPr>
              <a:t>a country of your choice? Can you identify examples of internal growth, external </a:t>
            </a:r>
            <a:r>
              <a:rPr lang="en-US" dirty="0" smtClean="0">
                <a:latin typeface="Arial" panose="020B0604020202020204" pitchFamily="34" charset="0"/>
                <a:cs typeface="Arial" panose="020B0604020202020204" pitchFamily="34" charset="0"/>
              </a:rPr>
              <a:t>growth </a:t>
            </a:r>
            <a:r>
              <a:rPr lang="en-GB" dirty="0" smtClean="0">
                <a:latin typeface="Arial" panose="020B0604020202020204" pitchFamily="34" charset="0"/>
                <a:cs typeface="Arial" panose="020B0604020202020204" pitchFamily="34" charset="0"/>
              </a:rPr>
              <a:t>and </a:t>
            </a:r>
            <a:r>
              <a:rPr lang="en-GB" dirty="0">
                <a:latin typeface="Arial" panose="020B0604020202020204" pitchFamily="34" charset="0"/>
                <a:cs typeface="Arial" panose="020B0604020202020204" pitchFamily="34" charset="0"/>
              </a:rPr>
              <a:t>types of integration?</a:t>
            </a:r>
          </a:p>
        </p:txBody>
      </p:sp>
      <p:pic>
        <p:nvPicPr>
          <p:cNvPr id="1026" name="Picture 2" descr="Image result for apple store londo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16216" y="1054407"/>
            <a:ext cx="2298818" cy="153364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relay shop"/>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16216" y="2713176"/>
            <a:ext cx="2298818" cy="129188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shell petrol statio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16216" y="4130193"/>
            <a:ext cx="2307166" cy="12227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3308596"/>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2768" cy="5632311"/>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dirty="0"/>
              <a:t>The main types </a:t>
            </a:r>
            <a:r>
              <a:rPr lang="en-US" dirty="0" smtClean="0"/>
              <a:t>of business </a:t>
            </a:r>
            <a:r>
              <a:rPr lang="en-US" dirty="0"/>
              <a:t>organisation in the private sector are classified as:</a:t>
            </a:r>
          </a:p>
          <a:p>
            <a:pPr marL="711200" indent="-342900">
              <a:buClr>
                <a:srgbClr val="00B050"/>
              </a:buClr>
              <a:buFont typeface="Arial" panose="020B0604020202020204" pitchFamily="34" charset="0"/>
              <a:buChar char="•"/>
            </a:pPr>
            <a:r>
              <a:rPr lang="en-US" dirty="0" smtClean="0"/>
              <a:t>Sole-traders</a:t>
            </a:r>
            <a:endParaRPr lang="en-US" dirty="0"/>
          </a:p>
          <a:p>
            <a:pPr marL="711200" indent="-342900">
              <a:buClr>
                <a:srgbClr val="00B050"/>
              </a:buClr>
              <a:buFont typeface="Arial" panose="020B0604020202020204" pitchFamily="34" charset="0"/>
              <a:buChar char="•"/>
            </a:pPr>
            <a:r>
              <a:rPr lang="en-US" dirty="0" smtClean="0"/>
              <a:t>partnerships</a:t>
            </a:r>
            <a:endParaRPr lang="en-US" dirty="0"/>
          </a:p>
          <a:p>
            <a:pPr marL="711200" indent="-342900">
              <a:buClr>
                <a:srgbClr val="00B050"/>
              </a:buClr>
              <a:buFont typeface="Arial" panose="020B0604020202020204" pitchFamily="34" charset="0"/>
              <a:buChar char="•"/>
            </a:pPr>
            <a:r>
              <a:rPr lang="en-US" dirty="0" smtClean="0"/>
              <a:t>private </a:t>
            </a:r>
            <a:r>
              <a:rPr lang="en-US" dirty="0"/>
              <a:t>limited companies</a:t>
            </a:r>
          </a:p>
          <a:p>
            <a:pPr marL="711200" indent="-342900">
              <a:buClr>
                <a:srgbClr val="00B050"/>
              </a:buClr>
              <a:buFont typeface="Arial" panose="020B0604020202020204" pitchFamily="34" charset="0"/>
              <a:buChar char="•"/>
            </a:pPr>
            <a:r>
              <a:rPr lang="en-US" dirty="0" smtClean="0"/>
              <a:t>public </a:t>
            </a:r>
            <a:r>
              <a:rPr lang="en-US" dirty="0"/>
              <a:t>limited companies</a:t>
            </a:r>
          </a:p>
          <a:p>
            <a:pPr marL="711200" indent="-342900">
              <a:buClr>
                <a:srgbClr val="00B050"/>
              </a:buClr>
              <a:buFont typeface="Arial" panose="020B0604020202020204" pitchFamily="34" charset="0"/>
              <a:buChar char="•"/>
            </a:pPr>
            <a:r>
              <a:rPr lang="en-US" dirty="0" smtClean="0"/>
              <a:t>multinationals</a:t>
            </a:r>
            <a:endParaRPr lang="en-US" dirty="0"/>
          </a:p>
          <a:p>
            <a:pPr marL="711200" indent="-342900">
              <a:buClr>
                <a:srgbClr val="00B050"/>
              </a:buClr>
              <a:buFont typeface="Arial" panose="020B0604020202020204" pitchFamily="34" charset="0"/>
              <a:buChar char="•"/>
            </a:pPr>
            <a:r>
              <a:rPr lang="en-US" dirty="0" smtClean="0"/>
              <a:t>co-operatives</a:t>
            </a:r>
            <a:r>
              <a:rPr lang="en-US" dirty="0"/>
              <a:t>.</a:t>
            </a:r>
          </a:p>
          <a:p>
            <a:pPr marL="342900" indent="-342900">
              <a:buClr>
                <a:srgbClr val="00B050"/>
              </a:buClr>
              <a:buFont typeface="Wingdings 3" panose="05040102010807070707" pitchFamily="18" charset="2"/>
              <a:buChar char=""/>
            </a:pPr>
            <a:r>
              <a:rPr lang="en-US" dirty="0"/>
              <a:t>Public corporations exist in the public sector. Each type of organisation has its </a:t>
            </a:r>
            <a:r>
              <a:rPr lang="en-US" dirty="0" smtClean="0"/>
              <a:t>merits and </a:t>
            </a:r>
            <a:r>
              <a:rPr lang="en-US" dirty="0"/>
              <a:t>drawbacks, which help the owners to determine the best type </a:t>
            </a:r>
            <a:r>
              <a:rPr lang="en-US" dirty="0" smtClean="0"/>
              <a:t>of legal </a:t>
            </a:r>
            <a:r>
              <a:rPr lang="en-US" dirty="0"/>
              <a:t>form </a:t>
            </a:r>
            <a:r>
              <a:rPr lang="en-US" dirty="0" smtClean="0"/>
              <a:t>for their </a:t>
            </a:r>
            <a:r>
              <a:rPr lang="en-US" dirty="0"/>
              <a:t>business organisation.</a:t>
            </a:r>
          </a:p>
          <a:p>
            <a:pPr>
              <a:buClr>
                <a:srgbClr val="00B050"/>
              </a:buClr>
            </a:pPr>
            <a:r>
              <a:rPr lang="en-US" b="1" dirty="0"/>
              <a:t>Sole traders</a:t>
            </a:r>
          </a:p>
          <a:p>
            <a:pPr marL="342900" indent="-342900">
              <a:buClr>
                <a:srgbClr val="00B050"/>
              </a:buClr>
              <a:buFont typeface="Wingdings 3" panose="05040102010807070707" pitchFamily="18" charset="2"/>
              <a:buChar char=""/>
            </a:pPr>
            <a:r>
              <a:rPr lang="en-US" dirty="0"/>
              <a:t>A sole trader is a business owned by a single person, also known as a sole proprietorship.</a:t>
            </a:r>
          </a:p>
          <a:p>
            <a:pPr marL="342900" indent="-342900">
              <a:buClr>
                <a:srgbClr val="00B050"/>
              </a:buClr>
              <a:buFont typeface="Wingdings 3" panose="05040102010807070707" pitchFamily="18" charset="2"/>
              <a:buChar char=""/>
            </a:pPr>
            <a:r>
              <a:rPr lang="en-US" dirty="0"/>
              <a:t>This person can employ as many people as needed, but remains the only owner of </a:t>
            </a:r>
            <a:r>
              <a:rPr lang="en-US" dirty="0" smtClean="0"/>
              <a:t>the business</a:t>
            </a:r>
            <a:r>
              <a:rPr lang="en-US" dirty="0"/>
              <a:t>. Examples of sole proprietors are market traders, hairdressers, </a:t>
            </a:r>
            <a:r>
              <a:rPr lang="en-US" dirty="0" smtClean="0"/>
              <a:t>physiotherapists, and </a:t>
            </a:r>
            <a:r>
              <a:rPr lang="en-US" dirty="0"/>
              <a:t>owners of small shops such as a bakery, cafe or stationery shop.</a:t>
            </a:r>
          </a:p>
        </p:txBody>
      </p:sp>
      <p:sp>
        <p:nvSpPr>
          <p:cNvPr id="8" name="Title 2"/>
          <p:cNvSpPr>
            <a:spLocks noGrp="1"/>
          </p:cNvSpPr>
          <p:nvPr>
            <p:ph type="title"/>
          </p:nvPr>
        </p:nvSpPr>
        <p:spPr>
          <a:xfrm>
            <a:off x="70266" y="72008"/>
            <a:ext cx="8859452" cy="548680"/>
          </a:xfrm>
        </p:spPr>
        <p:txBody>
          <a:bodyPr>
            <a:noAutofit/>
          </a:bodyPr>
          <a:lstStyle/>
          <a:p>
            <a:r>
              <a:rPr lang="en-US" sz="3600" dirty="0" smtClean="0"/>
              <a:t>4.1 – Types of Business Organisation</a:t>
            </a:r>
            <a:endParaRPr lang="en-US" sz="3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110</a:t>
            </a:r>
            <a:endParaRPr lang="en-GB" sz="1000" b="1" dirty="0">
              <a:latin typeface="Arial" panose="020B0604020202020204" pitchFamily="34" charset="0"/>
              <a:cs typeface="Arial" panose="020B0604020202020204" pitchFamily="34" charset="0"/>
            </a:endParaRPr>
          </a:p>
        </p:txBody>
      </p:sp>
      <p:pic>
        <p:nvPicPr>
          <p:cNvPr id="1026" name="Picture 2" descr="Image result for corner shop"/>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33893" y="1095177"/>
            <a:ext cx="1669815" cy="110968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egypt shop"/>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33892" y="2276872"/>
            <a:ext cx="1669815" cy="111062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egypt shop"/>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33892" y="3487010"/>
            <a:ext cx="1652882" cy="87809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egypt shop"/>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133891" y="4437112"/>
            <a:ext cx="1652055" cy="1105303"/>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rotWithShape="1">
          <a:blip r:embed="rId7"/>
          <a:srcRect l="18337" t="17917" r="19679" b="12193"/>
          <a:stretch/>
        </p:blipFill>
        <p:spPr>
          <a:xfrm>
            <a:off x="7133892" y="5661248"/>
            <a:ext cx="1669816" cy="936104"/>
          </a:xfrm>
          <a:prstGeom prst="rect">
            <a:avLst/>
          </a:prstGeom>
        </p:spPr>
      </p:pic>
    </p:spTree>
    <p:extLst>
      <p:ext uri="{BB962C8B-B14F-4D97-AF65-F5344CB8AC3E}">
        <p14:creationId xmlns:p14="http://schemas.microsoft.com/office/powerpoint/2010/main" val="2730720330"/>
      </p:ext>
    </p:extLst>
  </p:cSld>
  <p:clrMapOvr>
    <a:masterClrMapping/>
  </p:clrMapOvr>
  <p:transition advClick="0"/>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19" y="1052736"/>
            <a:ext cx="6120681" cy="5632311"/>
          </a:xfrm>
          <a:prstGeom prst="rect">
            <a:avLst/>
          </a:prstGeom>
        </p:spPr>
        <p:txBody>
          <a:bodyPr wrap="square">
            <a:spAutoFit/>
          </a:bodyPr>
          <a:lstStyle/>
          <a:p>
            <a:pPr marL="361950" indent="-361950">
              <a:buClr>
                <a:schemeClr val="accent6">
                  <a:lumMod val="50000"/>
                </a:schemeClr>
              </a:buClr>
              <a:buFont typeface="Wingdings 3" panose="05040102010807070707" pitchFamily="18" charset="2"/>
              <a:buChar char=""/>
            </a:pPr>
            <a:r>
              <a:rPr lang="en-US" sz="2000" dirty="0" smtClean="0">
                <a:solidFill>
                  <a:srgbClr val="FF0000"/>
                </a:solidFill>
              </a:rPr>
              <a:t>Tyrrells </a:t>
            </a:r>
            <a:r>
              <a:rPr lang="en-US" sz="2000" dirty="0">
                <a:solidFill>
                  <a:srgbClr val="FF0000"/>
                </a:solidFill>
              </a:rPr>
              <a:t>is a UK manufacturer of hand-cooked crisps (chips) which are made </a:t>
            </a:r>
            <a:r>
              <a:rPr lang="en-US" sz="2000" dirty="0" smtClean="0">
                <a:solidFill>
                  <a:srgbClr val="FF0000"/>
                </a:solidFill>
              </a:rPr>
              <a:t>from potatoes </a:t>
            </a:r>
            <a:r>
              <a:rPr lang="en-US" sz="2000" dirty="0">
                <a:solidFill>
                  <a:srgbClr val="FF0000"/>
                </a:solidFill>
              </a:rPr>
              <a:t>and other root vegetables. The owner of the business, Will Chase, </a:t>
            </a:r>
            <a:r>
              <a:rPr lang="en-US" sz="2000" dirty="0" smtClean="0">
                <a:solidFill>
                  <a:srgbClr val="FF0000"/>
                </a:solidFill>
              </a:rPr>
              <a:t>was originally </a:t>
            </a:r>
            <a:r>
              <a:rPr lang="en-US" sz="2000" dirty="0">
                <a:solidFill>
                  <a:srgbClr val="FF0000"/>
                </a:solidFill>
              </a:rPr>
              <a:t>a potato farmer, who sold his crop to supermarkets. The price of </a:t>
            </a:r>
            <a:r>
              <a:rPr lang="en-US" sz="2000" dirty="0" smtClean="0">
                <a:solidFill>
                  <a:srgbClr val="FF0000"/>
                </a:solidFill>
              </a:rPr>
              <a:t>potatoes started </a:t>
            </a:r>
            <a:r>
              <a:rPr lang="en-US" sz="2000" dirty="0">
                <a:solidFill>
                  <a:srgbClr val="FF0000"/>
                </a:solidFill>
              </a:rPr>
              <a:t>to fall and he decided to add value to his potatoes by making them </a:t>
            </a:r>
            <a:r>
              <a:rPr lang="en-US" sz="2000" dirty="0" smtClean="0">
                <a:solidFill>
                  <a:srgbClr val="FF0000"/>
                </a:solidFill>
              </a:rPr>
              <a:t>into packaged </a:t>
            </a:r>
            <a:r>
              <a:rPr lang="en-US" sz="2000" dirty="0">
                <a:solidFill>
                  <a:srgbClr val="FF0000"/>
                </a:solidFill>
              </a:rPr>
              <a:t>snacks in </a:t>
            </a:r>
            <a:r>
              <a:rPr lang="en-US" sz="2000" dirty="0" smtClean="0">
                <a:solidFill>
                  <a:srgbClr val="FF0000"/>
                </a:solidFill>
              </a:rPr>
              <a:t>2002.</a:t>
            </a:r>
          </a:p>
          <a:p>
            <a:pPr marL="361950" indent="-361950">
              <a:buClr>
                <a:schemeClr val="accent6">
                  <a:lumMod val="50000"/>
                </a:schemeClr>
              </a:buClr>
              <a:buFont typeface="Wingdings 3" panose="05040102010807070707" pitchFamily="18" charset="2"/>
              <a:buChar char=""/>
            </a:pPr>
            <a:r>
              <a:rPr lang="en-US" sz="2000" dirty="0" smtClean="0">
                <a:solidFill>
                  <a:srgbClr val="FF0000"/>
                </a:solidFill>
              </a:rPr>
              <a:t>He </a:t>
            </a:r>
            <a:r>
              <a:rPr lang="en-US" sz="2000" dirty="0">
                <a:solidFill>
                  <a:srgbClr val="FF0000"/>
                </a:solidFill>
              </a:rPr>
              <a:t>invested in capital equipment and employed more </a:t>
            </a:r>
            <a:r>
              <a:rPr lang="en-US" sz="2000" dirty="0" smtClean="0">
                <a:solidFill>
                  <a:srgbClr val="FF0000"/>
                </a:solidFill>
              </a:rPr>
              <a:t>staff to </a:t>
            </a:r>
            <a:r>
              <a:rPr lang="en-US" sz="2000" dirty="0">
                <a:solidFill>
                  <a:srgbClr val="FF0000"/>
                </a:solidFill>
              </a:rPr>
              <a:t>make the product. and his decision led to an increase in revenue and growth of </a:t>
            </a:r>
            <a:r>
              <a:rPr lang="en-US" sz="2000" dirty="0" smtClean="0">
                <a:solidFill>
                  <a:srgbClr val="FF0000"/>
                </a:solidFill>
              </a:rPr>
              <a:t>the business</a:t>
            </a:r>
            <a:r>
              <a:rPr lang="en-US" sz="2000" dirty="0">
                <a:solidFill>
                  <a:srgbClr val="FF0000"/>
                </a:solidFill>
              </a:rPr>
              <a:t>, which is now worth over $</a:t>
            </a:r>
            <a:r>
              <a:rPr lang="en-US" sz="2000" dirty="0" smtClean="0">
                <a:solidFill>
                  <a:srgbClr val="FF0000"/>
                </a:solidFill>
              </a:rPr>
              <a:t>28.4m.</a:t>
            </a:r>
            <a:endParaRPr lang="en-US" sz="2000" dirty="0">
              <a:solidFill>
                <a:srgbClr val="FF0000"/>
              </a:solidFill>
            </a:endParaRPr>
          </a:p>
          <a:p>
            <a:pPr marL="720725" indent="-368300">
              <a:buClr>
                <a:schemeClr val="accent6">
                  <a:lumMod val="50000"/>
                </a:schemeClr>
              </a:buClr>
              <a:buFont typeface="+mj-lt"/>
              <a:buAutoNum type="arabicPeriod"/>
            </a:pPr>
            <a:r>
              <a:rPr lang="en-US" sz="2000" dirty="0" smtClean="0">
                <a:solidFill>
                  <a:srgbClr val="FF0000"/>
                </a:solidFill>
              </a:rPr>
              <a:t>Identify </a:t>
            </a:r>
            <a:r>
              <a:rPr lang="en-US" sz="2000" dirty="0">
                <a:solidFill>
                  <a:srgbClr val="FF0000"/>
                </a:solidFill>
              </a:rPr>
              <a:t>the method of growth used by Tyrrells. </a:t>
            </a:r>
            <a:r>
              <a:rPr lang="en-US" sz="2000" dirty="0" smtClean="0">
                <a:solidFill>
                  <a:srgbClr val="FF0000"/>
                </a:solidFill>
              </a:rPr>
              <a:t>(1</a:t>
            </a:r>
            <a:r>
              <a:rPr lang="en-US" sz="2000" dirty="0">
                <a:solidFill>
                  <a:srgbClr val="FF0000"/>
                </a:solidFill>
              </a:rPr>
              <a:t>)</a:t>
            </a:r>
          </a:p>
          <a:p>
            <a:pPr marL="720725" indent="-368300">
              <a:buClr>
                <a:schemeClr val="accent6">
                  <a:lumMod val="50000"/>
                </a:schemeClr>
              </a:buClr>
              <a:buFont typeface="+mj-lt"/>
              <a:buAutoNum type="arabicPeriod"/>
            </a:pPr>
            <a:r>
              <a:rPr lang="en-US" sz="2000" dirty="0" smtClean="0">
                <a:solidFill>
                  <a:srgbClr val="FF0000"/>
                </a:solidFill>
              </a:rPr>
              <a:t>Explain </a:t>
            </a:r>
            <a:r>
              <a:rPr lang="en-US" sz="2000" dirty="0">
                <a:solidFill>
                  <a:srgbClr val="FF0000"/>
                </a:solidFill>
              </a:rPr>
              <a:t>two advantages of Tyrrells expanding into manufacturing industry. </a:t>
            </a:r>
            <a:r>
              <a:rPr lang="en-US" sz="2000" dirty="0" smtClean="0">
                <a:solidFill>
                  <a:srgbClr val="FF0000"/>
                </a:solidFill>
              </a:rPr>
              <a:t>(4</a:t>
            </a:r>
            <a:r>
              <a:rPr lang="en-US" sz="2000" dirty="0">
                <a:solidFill>
                  <a:srgbClr val="FF0000"/>
                </a:solidFill>
              </a:rPr>
              <a:t>)</a:t>
            </a:r>
          </a:p>
          <a:p>
            <a:pPr marL="720725" indent="-368300">
              <a:buClr>
                <a:schemeClr val="accent6">
                  <a:lumMod val="50000"/>
                </a:schemeClr>
              </a:buClr>
              <a:buFont typeface="+mj-lt"/>
              <a:buAutoNum type="arabicPeriod"/>
            </a:pPr>
            <a:r>
              <a:rPr lang="en-US" sz="2000" dirty="0" smtClean="0">
                <a:solidFill>
                  <a:srgbClr val="FF0000"/>
                </a:solidFill>
              </a:rPr>
              <a:t>Explain </a:t>
            </a:r>
            <a:r>
              <a:rPr lang="en-US" sz="2000" dirty="0">
                <a:solidFill>
                  <a:srgbClr val="FF0000"/>
                </a:solidFill>
              </a:rPr>
              <a:t>two reasons why production costs may have fallen after the expansion. </a:t>
            </a:r>
            <a:r>
              <a:rPr lang="en-US" sz="2000" dirty="0" smtClean="0">
                <a:solidFill>
                  <a:srgbClr val="FF0000"/>
                </a:solidFill>
              </a:rPr>
              <a:t>(4</a:t>
            </a:r>
            <a:r>
              <a:rPr lang="en-US" sz="2000" dirty="0">
                <a:solidFill>
                  <a:srgbClr val="FF0000"/>
                </a:solidFill>
              </a:rPr>
              <a:t>)</a:t>
            </a:r>
          </a:p>
        </p:txBody>
      </p:sp>
      <p:sp>
        <p:nvSpPr>
          <p:cNvPr id="8" name="Title 2"/>
          <p:cNvSpPr>
            <a:spLocks noGrp="1"/>
          </p:cNvSpPr>
          <p:nvPr>
            <p:ph type="title"/>
          </p:nvPr>
        </p:nvSpPr>
        <p:spPr>
          <a:xfrm>
            <a:off x="70266" y="72008"/>
            <a:ext cx="7886110" cy="548680"/>
          </a:xfrm>
        </p:spPr>
        <p:txBody>
          <a:bodyPr>
            <a:noAutofit/>
          </a:bodyPr>
          <a:lstStyle/>
          <a:p>
            <a:r>
              <a:rPr lang="en-US" sz="3400" dirty="0" smtClean="0"/>
              <a:t>4.5 – Types of Integration – Exam Practice</a:t>
            </a:r>
            <a:endParaRPr lang="en-US" sz="34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156</a:t>
            </a:r>
            <a:endParaRPr lang="en-GB" sz="1000" b="1" dirty="0">
              <a:latin typeface="Arial" panose="020B0604020202020204" pitchFamily="34" charset="0"/>
              <a:cs typeface="Arial" panose="020B0604020202020204" pitchFamily="34" charset="0"/>
            </a:endParaRPr>
          </a:p>
        </p:txBody>
      </p:sp>
      <p:pic>
        <p:nvPicPr>
          <p:cNvPr id="2050" name="Picture 2" descr="Image result for tyrrells crisp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16216" y="1142602"/>
            <a:ext cx="2277666" cy="1365843"/>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tyrells crisp factory"/>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16216" y="2668249"/>
            <a:ext cx="2277666" cy="1520342"/>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tyrells crisp factory">
            <a:hlinkClick r:id="rId5"/>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r="14640"/>
          <a:stretch/>
        </p:blipFill>
        <p:spPr bwMode="auto">
          <a:xfrm>
            <a:off x="6516216" y="4380098"/>
            <a:ext cx="2277666" cy="200123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hlinkClick r:id="rId7" action="ppaction://hlinkfile"/>
          </p:cNvPr>
          <p:cNvSpPr txBox="1"/>
          <p:nvPr/>
        </p:nvSpPr>
        <p:spPr>
          <a:xfrm>
            <a:off x="5940152" y="2492896"/>
            <a:ext cx="391835" cy="923330"/>
          </a:xfrm>
          <a:prstGeom prst="rect">
            <a:avLst/>
          </a:prstGeom>
          <a:noFill/>
        </p:spPr>
        <p:txBody>
          <a:bodyPr wrap="square" rtlCol="0">
            <a:spAutoFit/>
          </a:bodyPr>
          <a:lstStyle/>
          <a:p>
            <a:r>
              <a:rPr lang="en-GB"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860537718"/>
      </p:ext>
    </p:extLst>
  </p:cSld>
  <p:clrMapOvr>
    <a:masterClrMapping/>
  </p:clrMapOvr>
  <p:transition advClick="0"/>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19" y="1052736"/>
            <a:ext cx="6919681" cy="5632311"/>
          </a:xfrm>
          <a:prstGeom prst="rect">
            <a:avLst/>
          </a:prstGeom>
        </p:spPr>
        <p:txBody>
          <a:bodyPr wrap="square">
            <a:spAutoFit/>
          </a:bodyPr>
          <a:lstStyle/>
          <a:p>
            <a:pPr marL="361950" indent="-361950">
              <a:buClr>
                <a:schemeClr val="accent6">
                  <a:lumMod val="50000"/>
                </a:schemeClr>
              </a:buClr>
              <a:buFont typeface="Wingdings 3" panose="05040102010807070707" pitchFamily="18" charset="2"/>
              <a:buChar char=""/>
            </a:pPr>
            <a:r>
              <a:rPr lang="en-US" sz="2000" dirty="0"/>
              <a:t>Conglomerate integration (also known as lateral integration or </a:t>
            </a:r>
            <a:r>
              <a:rPr lang="en-US" sz="2000" dirty="0" smtClean="0"/>
              <a:t>diversification) occurs </a:t>
            </a:r>
            <a:r>
              <a:rPr lang="en-US" sz="2000" dirty="0"/>
              <a:t>when </a:t>
            </a:r>
            <a:r>
              <a:rPr lang="en-US" sz="2000" dirty="0" smtClean="0"/>
              <a:t>firms </a:t>
            </a:r>
            <a:r>
              <a:rPr lang="en-US" sz="2000" dirty="0"/>
              <a:t>from different sectors </a:t>
            </a:r>
            <a:r>
              <a:rPr lang="en-US" sz="2000" dirty="0" smtClean="0"/>
              <a:t>of industry</a:t>
            </a:r>
            <a:r>
              <a:rPr lang="en-US" sz="2000" dirty="0"/>
              <a:t>, which operate in </a:t>
            </a:r>
            <a:r>
              <a:rPr lang="en-US" sz="2000" dirty="0" smtClean="0"/>
              <a:t>unrelated areas </a:t>
            </a:r>
            <a:r>
              <a:rPr lang="en-US" sz="2000" dirty="0"/>
              <a:t>of business, merge or are taken over by another firm. They may form a </a:t>
            </a:r>
            <a:r>
              <a:rPr lang="en-US" sz="2000" dirty="0" smtClean="0"/>
              <a:t>single company </a:t>
            </a:r>
            <a:r>
              <a:rPr lang="en-US" sz="2000" dirty="0"/>
              <a:t>or be </a:t>
            </a:r>
            <a:r>
              <a:rPr lang="en-US" sz="2000" dirty="0" smtClean="0"/>
              <a:t>part of a </a:t>
            </a:r>
            <a:r>
              <a:rPr lang="en-US" sz="2000" dirty="0"/>
              <a:t>large group of companies. </a:t>
            </a:r>
            <a:endParaRPr lang="en-US" sz="2000" dirty="0" smtClean="0"/>
          </a:p>
          <a:p>
            <a:pPr marL="361950" indent="-361950">
              <a:buClr>
                <a:schemeClr val="accent6">
                  <a:lumMod val="50000"/>
                </a:schemeClr>
              </a:buClr>
              <a:buFont typeface="Wingdings 3" panose="05040102010807070707" pitchFamily="18" charset="2"/>
              <a:buChar char=""/>
            </a:pPr>
            <a:r>
              <a:rPr lang="en-US" sz="2000" dirty="0" smtClean="0"/>
              <a:t>E.g., if a clothing manufacturer </a:t>
            </a:r>
            <a:r>
              <a:rPr lang="en-US" sz="2000" dirty="0"/>
              <a:t>merges with a chocolate producer, the two firms are in the </a:t>
            </a:r>
            <a:r>
              <a:rPr lang="en-US" sz="2000" dirty="0" smtClean="0"/>
              <a:t>secondary sector </a:t>
            </a:r>
            <a:r>
              <a:rPr lang="en-US" sz="2000" dirty="0"/>
              <a:t>of industry but operate in different areas of manufacturing. They </a:t>
            </a:r>
            <a:r>
              <a:rPr lang="en-US" sz="2000" dirty="0" smtClean="0"/>
              <a:t>can take </a:t>
            </a:r>
            <a:r>
              <a:rPr lang="en-US" sz="2000" dirty="0"/>
              <a:t>advantage of risk-bearing economies of </a:t>
            </a:r>
            <a:r>
              <a:rPr lang="en-US" sz="2000" dirty="0" smtClean="0"/>
              <a:t>scale, </a:t>
            </a:r>
            <a:r>
              <a:rPr lang="en-US" sz="2000" dirty="0"/>
              <a:t>as </a:t>
            </a:r>
            <a:r>
              <a:rPr lang="en-US" sz="2000" dirty="0" smtClean="0"/>
              <a:t>diversification spreads </a:t>
            </a:r>
            <a:r>
              <a:rPr lang="en-US" sz="2000" dirty="0"/>
              <a:t>risk</a:t>
            </a:r>
            <a:r>
              <a:rPr lang="en-US" sz="2000" dirty="0" smtClean="0"/>
              <a:t>.</a:t>
            </a:r>
          </a:p>
          <a:p>
            <a:pPr marL="361950" indent="-361950">
              <a:buClr>
                <a:schemeClr val="accent6">
                  <a:lumMod val="50000"/>
                </a:schemeClr>
              </a:buClr>
              <a:buFont typeface="Wingdings 3" panose="05040102010807070707" pitchFamily="18" charset="2"/>
              <a:buChar char=""/>
            </a:pPr>
            <a:r>
              <a:rPr lang="en-US" sz="2000" dirty="0"/>
              <a:t>An example </a:t>
            </a:r>
            <a:r>
              <a:rPr lang="en-US" sz="2000" dirty="0" smtClean="0"/>
              <a:t>of a </a:t>
            </a:r>
            <a:r>
              <a:rPr lang="en-US" sz="2000" dirty="0"/>
              <a:t>conglomerate is the Tata Group, which has over 100 </a:t>
            </a:r>
            <a:r>
              <a:rPr lang="en-US" sz="2000" dirty="0" smtClean="0"/>
              <a:t>different companies </a:t>
            </a:r>
            <a:r>
              <a:rPr lang="en-US" sz="2000" dirty="0"/>
              <a:t>in its portfolio, ranging from hotels and hospitality enterprises to </a:t>
            </a:r>
            <a:r>
              <a:rPr lang="en-US" sz="2000" dirty="0" smtClean="0"/>
              <a:t>mining and </a:t>
            </a:r>
            <a:r>
              <a:rPr lang="en-US" sz="2000" dirty="0"/>
              <a:t>air conditioning. Another example is the Swire Group, which owns </a:t>
            </a:r>
            <a:r>
              <a:rPr lang="en-US" sz="2000" dirty="0" smtClean="0"/>
              <a:t>businesses that </a:t>
            </a:r>
            <a:r>
              <a:rPr lang="en-US" sz="2000" dirty="0"/>
              <a:t>operate in many different markets, including retailing, beverages, </a:t>
            </a:r>
            <a:r>
              <a:rPr lang="en-US" sz="2000" dirty="0" smtClean="0"/>
              <a:t>aeronautical operations</a:t>
            </a:r>
            <a:r>
              <a:rPr lang="en-US" sz="2000" dirty="0"/>
              <a:t>, property </a:t>
            </a:r>
            <a:r>
              <a:rPr lang="en-US" sz="2000" dirty="0" smtClean="0"/>
              <a:t>development, </a:t>
            </a:r>
            <a:r>
              <a:rPr lang="en-US" sz="2000" dirty="0"/>
              <a:t>mining and car trading.</a:t>
            </a:r>
          </a:p>
        </p:txBody>
      </p:sp>
      <p:sp>
        <p:nvSpPr>
          <p:cNvPr id="8" name="Title 2"/>
          <p:cNvSpPr>
            <a:spLocks noGrp="1"/>
          </p:cNvSpPr>
          <p:nvPr>
            <p:ph type="title"/>
          </p:nvPr>
        </p:nvSpPr>
        <p:spPr>
          <a:xfrm>
            <a:off x="70266" y="72008"/>
            <a:ext cx="7886110" cy="548680"/>
          </a:xfrm>
        </p:spPr>
        <p:txBody>
          <a:bodyPr>
            <a:noAutofit/>
          </a:bodyPr>
          <a:lstStyle/>
          <a:p>
            <a:r>
              <a:rPr lang="en-US" sz="3400" dirty="0" smtClean="0"/>
              <a:t>4.5 – Types of Integration – Conglomerate</a:t>
            </a:r>
            <a:endParaRPr lang="en-US" sz="34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156</a:t>
            </a:r>
            <a:endParaRPr lang="en-GB" sz="1000" b="1" dirty="0">
              <a:latin typeface="Arial" panose="020B0604020202020204" pitchFamily="34" charset="0"/>
              <a:cs typeface="Arial" panose="020B0604020202020204" pitchFamily="34" charset="0"/>
            </a:endParaRPr>
          </a:p>
        </p:txBody>
      </p:sp>
      <p:pic>
        <p:nvPicPr>
          <p:cNvPr id="3074" name="Picture 2" descr="Image result for tata merge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71200" y="1052736"/>
            <a:ext cx="1677550" cy="94395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rotWithShape="1">
          <a:blip r:embed="rId4"/>
          <a:srcRect l="66685" t="16610" r="4537" b="22360"/>
          <a:stretch/>
        </p:blipFill>
        <p:spPr>
          <a:xfrm>
            <a:off x="7171200" y="2132856"/>
            <a:ext cx="1677550" cy="2000155"/>
          </a:xfrm>
          <a:prstGeom prst="rect">
            <a:avLst/>
          </a:prstGeom>
        </p:spPr>
      </p:pic>
      <p:pic>
        <p:nvPicPr>
          <p:cNvPr id="4" name="Picture 3">
            <a:hlinkClick r:id="rId5"/>
          </p:cNvPr>
          <p:cNvPicPr>
            <a:picLocks noChangeAspect="1"/>
          </p:cNvPicPr>
          <p:nvPr/>
        </p:nvPicPr>
        <p:blipFill rotWithShape="1">
          <a:blip r:embed="rId6"/>
          <a:srcRect l="6358" t="28355" r="80359" b="20458"/>
          <a:stretch/>
        </p:blipFill>
        <p:spPr>
          <a:xfrm>
            <a:off x="7171200" y="4269181"/>
            <a:ext cx="1649272" cy="2256164"/>
          </a:xfrm>
          <a:prstGeom prst="rect">
            <a:avLst/>
          </a:prstGeom>
        </p:spPr>
      </p:pic>
    </p:spTree>
    <p:extLst>
      <p:ext uri="{BB962C8B-B14F-4D97-AF65-F5344CB8AC3E}">
        <p14:creationId xmlns:p14="http://schemas.microsoft.com/office/powerpoint/2010/main" val="3275142656"/>
      </p:ext>
    </p:extLst>
  </p:cSld>
  <p:clrMapOvr>
    <a:masterClrMapping/>
  </p:clrMapOvr>
  <p:transition advClick="0"/>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Straight Connector 18"/>
          <p:cNvCxnSpPr>
            <a:stCxn id="2" idx="2"/>
            <a:endCxn id="15" idx="0"/>
          </p:cNvCxnSpPr>
          <p:nvPr/>
        </p:nvCxnSpPr>
        <p:spPr>
          <a:xfrm>
            <a:off x="4766121" y="1539480"/>
            <a:ext cx="0" cy="3535412"/>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Title 2"/>
          <p:cNvSpPr>
            <a:spLocks noGrp="1"/>
          </p:cNvSpPr>
          <p:nvPr>
            <p:ph type="title"/>
          </p:nvPr>
        </p:nvSpPr>
        <p:spPr>
          <a:xfrm>
            <a:off x="70266" y="72008"/>
            <a:ext cx="7886110" cy="548680"/>
          </a:xfrm>
        </p:spPr>
        <p:txBody>
          <a:bodyPr>
            <a:noAutofit/>
          </a:bodyPr>
          <a:lstStyle/>
          <a:p>
            <a:r>
              <a:rPr lang="en-US" sz="3400" dirty="0" smtClean="0"/>
              <a:t>4.5 – Types of Integration – Conglomerate</a:t>
            </a:r>
            <a:endParaRPr lang="en-US" sz="34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156</a:t>
            </a:r>
            <a:endParaRPr lang="en-GB" sz="1000" b="1" dirty="0">
              <a:latin typeface="Arial" panose="020B0604020202020204" pitchFamily="34" charset="0"/>
              <a:cs typeface="Arial" panose="020B0604020202020204" pitchFamily="34" charset="0"/>
            </a:endParaRPr>
          </a:p>
        </p:txBody>
      </p:sp>
      <p:sp>
        <p:nvSpPr>
          <p:cNvPr id="2" name="TextBox 1"/>
          <p:cNvSpPr txBox="1"/>
          <p:nvPr/>
        </p:nvSpPr>
        <p:spPr>
          <a:xfrm>
            <a:off x="3361965" y="1170148"/>
            <a:ext cx="2808312"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r>
              <a:rPr lang="en-GB" dirty="0" smtClean="0"/>
              <a:t>Internal (Organic) Growth</a:t>
            </a:r>
            <a:endParaRPr lang="en-GB" dirty="0"/>
          </a:p>
        </p:txBody>
      </p:sp>
      <p:sp>
        <p:nvSpPr>
          <p:cNvPr id="9" name="TextBox 8"/>
          <p:cNvSpPr txBox="1"/>
          <p:nvPr/>
        </p:nvSpPr>
        <p:spPr>
          <a:xfrm>
            <a:off x="7344017" y="6156012"/>
            <a:ext cx="1404447"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dirty="0" smtClean="0"/>
              <a:t>Backward</a:t>
            </a:r>
            <a:endParaRPr lang="en-GB" dirty="0"/>
          </a:p>
        </p:txBody>
      </p:sp>
      <p:sp>
        <p:nvSpPr>
          <p:cNvPr id="11" name="TextBox 10"/>
          <p:cNvSpPr txBox="1"/>
          <p:nvPr/>
        </p:nvSpPr>
        <p:spPr>
          <a:xfrm>
            <a:off x="5364088" y="6156012"/>
            <a:ext cx="1619200"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dirty="0" smtClean="0"/>
              <a:t>Forward</a:t>
            </a:r>
            <a:endParaRPr lang="en-GB" dirty="0"/>
          </a:p>
        </p:txBody>
      </p:sp>
      <p:sp>
        <p:nvSpPr>
          <p:cNvPr id="12" name="TextBox 11"/>
          <p:cNvSpPr txBox="1"/>
          <p:nvPr/>
        </p:nvSpPr>
        <p:spPr>
          <a:xfrm>
            <a:off x="2936777" y="2060848"/>
            <a:ext cx="3658688" cy="461665"/>
          </a:xfrm>
          <a:prstGeom prst="rect">
            <a:avLst/>
          </a:prstGeom>
          <a:solidFill>
            <a:schemeClr val="accent5">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sz="2400" b="1" dirty="0" smtClean="0"/>
              <a:t>How Businesses Grow</a:t>
            </a:r>
            <a:endParaRPr lang="en-GB" sz="2400" b="1" dirty="0"/>
          </a:p>
        </p:txBody>
      </p:sp>
      <p:sp>
        <p:nvSpPr>
          <p:cNvPr id="13" name="TextBox 12"/>
          <p:cNvSpPr txBox="1"/>
          <p:nvPr/>
        </p:nvSpPr>
        <p:spPr>
          <a:xfrm>
            <a:off x="3386228" y="4037002"/>
            <a:ext cx="2759786" cy="400110"/>
          </a:xfrm>
          <a:prstGeom prst="rect">
            <a:avLst/>
          </a:prstGeom>
          <a:solidFill>
            <a:schemeClr val="accent5">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sz="2000" dirty="0" smtClean="0"/>
              <a:t>Mergers or Takeovers</a:t>
            </a:r>
            <a:endParaRPr lang="en-GB" sz="2000" dirty="0"/>
          </a:p>
        </p:txBody>
      </p:sp>
      <p:sp>
        <p:nvSpPr>
          <p:cNvPr id="14" name="TextBox 13"/>
          <p:cNvSpPr txBox="1"/>
          <p:nvPr/>
        </p:nvSpPr>
        <p:spPr>
          <a:xfrm>
            <a:off x="6595465" y="5074892"/>
            <a:ext cx="2123728" cy="372415"/>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dirty="0" smtClean="0"/>
              <a:t>Vertical integration</a:t>
            </a:r>
            <a:endParaRPr lang="en-GB" dirty="0"/>
          </a:p>
        </p:txBody>
      </p:sp>
      <p:sp>
        <p:nvSpPr>
          <p:cNvPr id="15" name="TextBox 14"/>
          <p:cNvSpPr txBox="1"/>
          <p:nvPr/>
        </p:nvSpPr>
        <p:spPr>
          <a:xfrm>
            <a:off x="3361965" y="5074892"/>
            <a:ext cx="2808312"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dirty="0" smtClean="0"/>
              <a:t>Conglomerate Integration</a:t>
            </a:r>
            <a:endParaRPr lang="en-GB" dirty="0"/>
          </a:p>
        </p:txBody>
      </p:sp>
      <p:sp>
        <p:nvSpPr>
          <p:cNvPr id="16" name="TextBox 15"/>
          <p:cNvSpPr txBox="1"/>
          <p:nvPr/>
        </p:nvSpPr>
        <p:spPr>
          <a:xfrm>
            <a:off x="416569" y="5074892"/>
            <a:ext cx="2503512"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dirty="0" smtClean="0"/>
              <a:t>Horizontal Integration</a:t>
            </a:r>
            <a:endParaRPr lang="en-GB" dirty="0"/>
          </a:p>
        </p:txBody>
      </p:sp>
      <p:sp>
        <p:nvSpPr>
          <p:cNvPr id="17" name="TextBox 16"/>
          <p:cNvSpPr txBox="1"/>
          <p:nvPr/>
        </p:nvSpPr>
        <p:spPr>
          <a:xfrm>
            <a:off x="3757029" y="3068960"/>
            <a:ext cx="2018184" cy="400110"/>
          </a:xfrm>
          <a:prstGeom prst="rect">
            <a:avLst/>
          </a:prstGeom>
          <a:solidFill>
            <a:schemeClr val="accent5">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sz="2000" dirty="0" smtClean="0"/>
              <a:t>External Growth</a:t>
            </a:r>
            <a:endParaRPr lang="en-GB" sz="2000" dirty="0"/>
          </a:p>
        </p:txBody>
      </p:sp>
      <p:cxnSp>
        <p:nvCxnSpPr>
          <p:cNvPr id="21" name="Straight Connector 20"/>
          <p:cNvCxnSpPr>
            <a:endCxn id="16" idx="0"/>
          </p:cNvCxnSpPr>
          <p:nvPr/>
        </p:nvCxnSpPr>
        <p:spPr>
          <a:xfrm flipH="1">
            <a:off x="1668325" y="4293096"/>
            <a:ext cx="1693640" cy="781796"/>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a:stCxn id="13" idx="3"/>
            <a:endCxn id="14" idx="0"/>
          </p:cNvCxnSpPr>
          <p:nvPr/>
        </p:nvCxnSpPr>
        <p:spPr>
          <a:xfrm>
            <a:off x="6146014" y="4237057"/>
            <a:ext cx="1511315" cy="837835"/>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a:off x="6170277" y="5444224"/>
            <a:ext cx="1487052" cy="71178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a:stCxn id="9" idx="0"/>
          </p:cNvCxnSpPr>
          <p:nvPr/>
        </p:nvCxnSpPr>
        <p:spPr>
          <a:xfrm flipH="1" flipV="1">
            <a:off x="7657329" y="5444224"/>
            <a:ext cx="388912" cy="71178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a:xfrm>
            <a:off x="385395" y="6244261"/>
            <a:ext cx="4259499" cy="400110"/>
          </a:xfrm>
          <a:prstGeom prst="rect">
            <a:avLst/>
          </a:prstGeom>
        </p:spPr>
        <p:txBody>
          <a:bodyPr wrap="none">
            <a:spAutoFit/>
          </a:bodyPr>
          <a:lstStyle/>
          <a:p>
            <a:r>
              <a:rPr lang="en-US" sz="2000" b="1" dirty="0">
                <a:latin typeface="Arial" panose="020B0604020202020204" pitchFamily="34" charset="0"/>
                <a:cs typeface="Arial" panose="020B0604020202020204" pitchFamily="34" charset="0"/>
              </a:rPr>
              <a:t>Figure 14.1 </a:t>
            </a:r>
            <a:r>
              <a:rPr lang="en-US" sz="2000" b="1" dirty="0" smtClean="0">
                <a:latin typeface="Arial" panose="020B0604020202020204" pitchFamily="34" charset="0"/>
                <a:cs typeface="Arial" panose="020B0604020202020204" pitchFamily="34" charset="0"/>
              </a:rPr>
              <a:t>- </a:t>
            </a:r>
            <a:r>
              <a:rPr lang="en-US" sz="2000" dirty="0" smtClean="0">
                <a:latin typeface="Arial" panose="020B0604020202020204" pitchFamily="34" charset="0"/>
                <a:cs typeface="Arial" panose="020B0604020202020204" pitchFamily="34" charset="0"/>
              </a:rPr>
              <a:t>How </a:t>
            </a:r>
            <a:r>
              <a:rPr lang="en-US" sz="2000" dirty="0">
                <a:latin typeface="Arial" panose="020B0604020202020204" pitchFamily="34" charset="0"/>
                <a:cs typeface="Arial" panose="020B0604020202020204" pitchFamily="34" charset="0"/>
              </a:rPr>
              <a:t>businesses grow</a:t>
            </a:r>
            <a:endParaRPr lang="en-GB"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82251574"/>
      </p:ext>
    </p:extLst>
  </p:cSld>
  <p:clrMapOvr>
    <a:masterClrMapping/>
  </p:clrMapOvr>
  <p:transition advClick="0"/>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19" y="1052736"/>
            <a:ext cx="8568953" cy="5664628"/>
          </a:xfrm>
          <a:prstGeom prst="rect">
            <a:avLst/>
          </a:prstGeom>
        </p:spPr>
        <p:txBody>
          <a:bodyPr wrap="square">
            <a:spAutoFit/>
          </a:bodyPr>
          <a:lstStyle/>
          <a:p>
            <a:pPr marL="439738" indent="-439738">
              <a:buClr>
                <a:schemeClr val="accent6">
                  <a:lumMod val="50000"/>
                </a:schemeClr>
              </a:buClr>
              <a:buFont typeface="Wingdings 3" panose="05040102010807070707" pitchFamily="18" charset="2"/>
              <a:buChar char=""/>
            </a:pPr>
            <a:r>
              <a:rPr lang="en-US" sz="2150" dirty="0"/>
              <a:t>Large firms arc able to take advantage of </a:t>
            </a:r>
            <a:r>
              <a:rPr lang="en-US" sz="2150" dirty="0">
                <a:solidFill>
                  <a:srgbClr val="FF0000"/>
                </a:solidFill>
              </a:rPr>
              <a:t>economies of scale </a:t>
            </a:r>
            <a:r>
              <a:rPr lang="en-US" sz="2150" dirty="0" smtClean="0"/>
              <a:t>and therefore </a:t>
            </a:r>
            <a:r>
              <a:rPr lang="en-US" sz="2150" dirty="0"/>
              <a:t>their </a:t>
            </a:r>
            <a:r>
              <a:rPr lang="en-US" sz="2150" b="1" dirty="0">
                <a:solidFill>
                  <a:srgbClr val="FF0000"/>
                </a:solidFill>
              </a:rPr>
              <a:t>average costs </a:t>
            </a:r>
            <a:r>
              <a:rPr lang="en-US" sz="2150" dirty="0"/>
              <a:t>of production </a:t>
            </a:r>
            <a:r>
              <a:rPr lang="en-US" sz="2150" dirty="0" smtClean="0"/>
              <a:t>are </a:t>
            </a:r>
            <a:r>
              <a:rPr lang="en-US" sz="2150" dirty="0"/>
              <a:t>lower than those of a small </a:t>
            </a:r>
            <a:r>
              <a:rPr lang="en-US" sz="2150" dirty="0" smtClean="0"/>
              <a:t>firm. In </a:t>
            </a:r>
            <a:r>
              <a:rPr lang="en-US" sz="2150" dirty="0"/>
              <a:t>many economics there arc small grocery stores alongside large supermarkets.</a:t>
            </a:r>
          </a:p>
          <a:p>
            <a:pPr marL="439738" indent="-439738">
              <a:buClr>
                <a:schemeClr val="accent6">
                  <a:lumMod val="50000"/>
                </a:schemeClr>
              </a:buClr>
              <a:buFont typeface="Wingdings 3" panose="05040102010807070707" pitchFamily="18" charset="2"/>
              <a:buChar char=""/>
            </a:pPr>
            <a:r>
              <a:rPr lang="en-US" sz="2150" dirty="0"/>
              <a:t>Supermarkets provide customers with:</a:t>
            </a:r>
          </a:p>
          <a:p>
            <a:pPr marL="720725" indent="-274638">
              <a:buClr>
                <a:schemeClr val="accent6">
                  <a:lumMod val="50000"/>
                </a:schemeClr>
              </a:buClr>
              <a:buFont typeface="Arial" panose="020B0604020202020204" pitchFamily="34" charset="0"/>
              <a:buChar char="•"/>
            </a:pPr>
            <a:r>
              <a:rPr lang="en-US" sz="2150" dirty="0" smtClean="0"/>
              <a:t>a </a:t>
            </a:r>
            <a:r>
              <a:rPr lang="en-US" sz="2150" dirty="0"/>
              <a:t>wide choice of particular products, such as various types </a:t>
            </a:r>
            <a:r>
              <a:rPr lang="en-US" sz="2150" dirty="0" smtClean="0"/>
              <a:t>of yogurt</a:t>
            </a:r>
            <a:r>
              <a:rPr lang="en-US" sz="2150" dirty="0"/>
              <a:t>, cheese </a:t>
            </a:r>
            <a:r>
              <a:rPr lang="en-US" sz="2150" dirty="0" smtClean="0"/>
              <a:t>or wine</a:t>
            </a:r>
            <a:endParaRPr lang="en-US" sz="2150" dirty="0"/>
          </a:p>
          <a:p>
            <a:pPr marL="720725" indent="-274638">
              <a:buClr>
                <a:schemeClr val="accent6">
                  <a:lumMod val="50000"/>
                </a:schemeClr>
              </a:buClr>
              <a:buFont typeface="Arial" panose="020B0604020202020204" pitchFamily="34" charset="0"/>
              <a:buChar char="•"/>
            </a:pPr>
            <a:r>
              <a:rPr lang="en-US" sz="2150" dirty="0" smtClean="0"/>
              <a:t>a </a:t>
            </a:r>
            <a:r>
              <a:rPr lang="en-US" sz="2150" dirty="0"/>
              <a:t>wide product range, as in one store you can buy fresh milk, a pair of shoes, a </a:t>
            </a:r>
            <a:r>
              <a:rPr lang="en-US" sz="2150" dirty="0" smtClean="0"/>
              <a:t>tea pot and a hairdryer</a:t>
            </a:r>
            <a:r>
              <a:rPr lang="en-US" sz="2150" dirty="0"/>
              <a:t>.</a:t>
            </a:r>
          </a:p>
          <a:p>
            <a:pPr marL="439738" indent="-439738">
              <a:buClr>
                <a:schemeClr val="accent6">
                  <a:lumMod val="50000"/>
                </a:schemeClr>
              </a:buClr>
              <a:buFont typeface="Wingdings 3" panose="05040102010807070707" pitchFamily="18" charset="2"/>
              <a:buChar char=""/>
            </a:pPr>
            <a:r>
              <a:rPr lang="en-US" sz="2150" dirty="0"/>
              <a:t>Modern supermarkets often have other facilities for customers, such as a </a:t>
            </a:r>
            <a:r>
              <a:rPr lang="en-US" sz="2150" dirty="0" smtClean="0"/>
              <a:t>café, </a:t>
            </a:r>
            <a:r>
              <a:rPr lang="en-US" sz="2150" dirty="0"/>
              <a:t>a </a:t>
            </a:r>
            <a:r>
              <a:rPr lang="en-US" sz="2150" dirty="0" smtClean="0"/>
              <a:t>petrol (gas</a:t>
            </a:r>
            <a:r>
              <a:rPr lang="en-US" sz="2150" dirty="0"/>
              <a:t>) station and a cash point (ATM). Supermarkets also have free parking </a:t>
            </a:r>
            <a:r>
              <a:rPr lang="en-US" sz="2150" dirty="0" smtClean="0"/>
              <a:t>facilities and </a:t>
            </a:r>
            <a:r>
              <a:rPr lang="en-US" sz="2150" dirty="0"/>
              <a:t>therefore provide one -stop shopping.</a:t>
            </a:r>
          </a:p>
          <a:p>
            <a:pPr marL="439738" indent="-439738">
              <a:buClr>
                <a:schemeClr val="accent6">
                  <a:lumMod val="50000"/>
                </a:schemeClr>
              </a:buClr>
              <a:buFont typeface="Wingdings 3" panose="05040102010807070707" pitchFamily="18" charset="2"/>
              <a:buChar char=""/>
            </a:pPr>
            <a:r>
              <a:rPr lang="en-US" sz="2150" dirty="0"/>
              <a:t>Small grocery stores have to find a way to compete with supermarkets and they </a:t>
            </a:r>
            <a:r>
              <a:rPr lang="en-US" sz="2150" dirty="0" smtClean="0"/>
              <a:t>do so </a:t>
            </a:r>
            <a:r>
              <a:rPr lang="en-US" sz="2150" dirty="0"/>
              <a:t>by providing a range of goods which cannot be bought in a supermarket, such </a:t>
            </a:r>
            <a:r>
              <a:rPr lang="en-US" sz="2150" dirty="0" smtClean="0"/>
              <a:t>as specialty </a:t>
            </a:r>
            <a:r>
              <a:rPr lang="en-US" sz="2150" dirty="0"/>
              <a:t>cheeses and wines</a:t>
            </a:r>
            <a:r>
              <a:rPr lang="en-US" sz="2150" dirty="0" smtClean="0"/>
              <a:t>.</a:t>
            </a:r>
            <a:endParaRPr lang="en-US" sz="2150" dirty="0"/>
          </a:p>
        </p:txBody>
      </p:sp>
      <p:sp>
        <p:nvSpPr>
          <p:cNvPr id="8" name="Title 2"/>
          <p:cNvSpPr>
            <a:spLocks noGrp="1"/>
          </p:cNvSpPr>
          <p:nvPr>
            <p:ph type="title"/>
          </p:nvPr>
        </p:nvSpPr>
        <p:spPr>
          <a:xfrm>
            <a:off x="70266" y="72008"/>
            <a:ext cx="7886110" cy="548680"/>
          </a:xfrm>
        </p:spPr>
        <p:txBody>
          <a:bodyPr>
            <a:noAutofit/>
          </a:bodyPr>
          <a:lstStyle/>
          <a:p>
            <a:r>
              <a:rPr lang="en-US" sz="2600" dirty="0" smtClean="0"/>
              <a:t>4.5 – Why Do Small Firms Co-Exist Beside Large Firms?</a:t>
            </a:r>
            <a:endParaRPr lang="en-US" sz="2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158</a:t>
            </a:r>
            <a:endParaRPr lang="en-GB" sz="1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81214803"/>
      </p:ext>
    </p:extLst>
  </p:cSld>
  <p:clrMapOvr>
    <a:masterClrMapping/>
  </p:clrMapOvr>
  <p:transition advClick="0"/>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19" y="1052736"/>
            <a:ext cx="8568953" cy="2970044"/>
          </a:xfrm>
          <a:prstGeom prst="rect">
            <a:avLst/>
          </a:prstGeom>
        </p:spPr>
        <p:txBody>
          <a:bodyPr wrap="square">
            <a:spAutoFit/>
          </a:bodyPr>
          <a:lstStyle/>
          <a:p>
            <a:pPr marL="361950" indent="-361950">
              <a:buClr>
                <a:schemeClr val="accent6">
                  <a:lumMod val="50000"/>
                </a:schemeClr>
              </a:buClr>
              <a:buFont typeface="Wingdings 3" panose="05040102010807070707" pitchFamily="18" charset="2"/>
              <a:buChar char=""/>
            </a:pPr>
            <a:r>
              <a:rPr lang="en-US" sz="1870" dirty="0" smtClean="0"/>
              <a:t>The </a:t>
            </a:r>
            <a:r>
              <a:rPr lang="en-US" sz="1870" dirty="0"/>
              <a:t>small grocery store may be located in a remote area and be the only local </a:t>
            </a:r>
            <a:r>
              <a:rPr lang="en-US" sz="1870" dirty="0" smtClean="0"/>
              <a:t>seller of provisions</a:t>
            </a:r>
            <a:r>
              <a:rPr lang="en-US" sz="1870" dirty="0"/>
              <a:t>. It may provide a personal shopping experience, as compared with </a:t>
            </a:r>
            <a:r>
              <a:rPr lang="en-US" sz="1870" dirty="0" smtClean="0"/>
              <a:t>the self-service </a:t>
            </a:r>
            <a:r>
              <a:rPr lang="en-US" sz="1870" dirty="0"/>
              <a:t>style of a supermarket. Smaller shops can also adapt quickly to </a:t>
            </a:r>
            <a:r>
              <a:rPr lang="en-US" sz="1870" dirty="0" smtClean="0"/>
              <a:t>changing consumer </a:t>
            </a:r>
            <a:r>
              <a:rPr lang="en-US" sz="1870" dirty="0"/>
              <a:t>tastes: </a:t>
            </a:r>
            <a:r>
              <a:rPr lang="en-US" sz="1870" dirty="0" smtClean="0"/>
              <a:t>e.g., </a:t>
            </a:r>
            <a:r>
              <a:rPr lang="en-US" sz="1870" dirty="0"/>
              <a:t>a small bakery may make more brown bread to </a:t>
            </a:r>
            <a:r>
              <a:rPr lang="en-US" sz="1870" dirty="0" smtClean="0"/>
              <a:t>cater for </a:t>
            </a:r>
            <a:r>
              <a:rPr lang="en-US" sz="1870" dirty="0"/>
              <a:t>an increase in demand, and a small, independently run , magazine shop will </a:t>
            </a:r>
            <a:r>
              <a:rPr lang="en-US" sz="1870" dirty="0" smtClean="0"/>
              <a:t>order titles </a:t>
            </a:r>
            <a:r>
              <a:rPr lang="en-US" sz="1870" dirty="0"/>
              <a:t>for individual customers.</a:t>
            </a:r>
          </a:p>
          <a:p>
            <a:pPr marL="361950" indent="-361950">
              <a:buClr>
                <a:schemeClr val="accent6">
                  <a:lumMod val="50000"/>
                </a:schemeClr>
              </a:buClr>
              <a:buFont typeface="Wingdings 3" panose="05040102010807070707" pitchFamily="18" charset="2"/>
              <a:buChar char=""/>
            </a:pPr>
            <a:r>
              <a:rPr lang="en-US" sz="1870" dirty="0"/>
              <a:t>Examples of products and services provided by small shops are made -</a:t>
            </a:r>
            <a:r>
              <a:rPr lang="en-US" sz="1870" dirty="0" smtClean="0"/>
              <a:t>to-measure clothing </a:t>
            </a:r>
            <a:r>
              <a:rPr lang="en-US" sz="1870" dirty="0"/>
              <a:t>and custom-made furniture. They tend to focus on smaller markets and </a:t>
            </a:r>
            <a:r>
              <a:rPr lang="en-US" sz="1870" dirty="0" smtClean="0"/>
              <a:t>may cater </a:t>
            </a:r>
            <a:r>
              <a:rPr lang="en-US" sz="1870" dirty="0"/>
              <a:t>for specific tastes and for people with higher incomes.</a:t>
            </a:r>
          </a:p>
        </p:txBody>
      </p:sp>
      <p:sp>
        <p:nvSpPr>
          <p:cNvPr id="8" name="Title 2"/>
          <p:cNvSpPr>
            <a:spLocks noGrp="1"/>
          </p:cNvSpPr>
          <p:nvPr>
            <p:ph type="title"/>
          </p:nvPr>
        </p:nvSpPr>
        <p:spPr>
          <a:xfrm>
            <a:off x="70266" y="72008"/>
            <a:ext cx="7886110" cy="548680"/>
          </a:xfrm>
        </p:spPr>
        <p:txBody>
          <a:bodyPr>
            <a:noAutofit/>
          </a:bodyPr>
          <a:lstStyle/>
          <a:p>
            <a:r>
              <a:rPr lang="en-US" sz="2600" dirty="0" smtClean="0"/>
              <a:t>4.5 – Why Do Small Firms Co-Exist Beside Large Firms?</a:t>
            </a:r>
            <a:endParaRPr lang="en-US" sz="2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158</a:t>
            </a:r>
            <a:endParaRPr lang="en-GB" sz="1000" b="1" dirty="0">
              <a:latin typeface="Arial" panose="020B0604020202020204" pitchFamily="34" charset="0"/>
              <a:cs typeface="Arial" panose="020B0604020202020204" pitchFamily="34" charset="0"/>
            </a:endParaRPr>
          </a:p>
        </p:txBody>
      </p:sp>
      <p:sp>
        <p:nvSpPr>
          <p:cNvPr id="2" name="Rectangle 1"/>
          <p:cNvSpPr/>
          <p:nvPr/>
        </p:nvSpPr>
        <p:spPr>
          <a:xfrm>
            <a:off x="251519" y="4012029"/>
            <a:ext cx="8568953" cy="2585323"/>
          </a:xfrm>
          <a:prstGeom prst="rect">
            <a:avLst/>
          </a:prstGeom>
          <a:solidFill>
            <a:schemeClr val="tx2">
              <a:lumMod val="20000"/>
              <a:lumOff val="80000"/>
            </a:schemeClr>
          </a:solidFill>
          <a:ln w="57150">
            <a:solidFill>
              <a:srgbClr val="002060"/>
            </a:solidFill>
          </a:ln>
        </p:spPr>
        <p:txBody>
          <a:bodyPr wrap="square">
            <a:spAutoFit/>
          </a:bodyPr>
          <a:lstStyle/>
          <a:p>
            <a:r>
              <a:rPr lang="en-GB" b="1" dirty="0">
                <a:latin typeface="Arial" panose="020B0604020202020204" pitchFamily="34" charset="0"/>
                <a:cs typeface="Arial" panose="020B0604020202020204" pitchFamily="34" charset="0"/>
              </a:rPr>
              <a:t>Study tips</a:t>
            </a:r>
          </a:p>
          <a:p>
            <a:r>
              <a:rPr lang="en-GB" dirty="0">
                <a:latin typeface="Arial" panose="020B0604020202020204" pitchFamily="34" charset="0"/>
                <a:cs typeface="Arial" panose="020B0604020202020204" pitchFamily="34" charset="0"/>
              </a:rPr>
              <a:t>Although it </a:t>
            </a:r>
            <a:r>
              <a:rPr lang="en-GB" dirty="0" smtClean="0">
                <a:latin typeface="Arial" panose="020B0604020202020204" pitchFamily="34" charset="0"/>
                <a:cs typeface="Arial" panose="020B0604020202020204" pitchFamily="34" charset="0"/>
              </a:rPr>
              <a:t>is the </a:t>
            </a:r>
            <a:r>
              <a:rPr lang="en-GB" dirty="0">
                <a:latin typeface="Arial" panose="020B0604020202020204" pitchFamily="34" charset="0"/>
                <a:cs typeface="Arial" panose="020B0604020202020204" pitchFamily="34" charset="0"/>
              </a:rPr>
              <a:t>aim of </a:t>
            </a:r>
            <a:r>
              <a:rPr lang="en-GB" dirty="0" smtClean="0">
                <a:latin typeface="Arial" panose="020B0604020202020204" pitchFamily="34" charset="0"/>
                <a:cs typeface="Arial" panose="020B0604020202020204" pitchFamily="34" charset="0"/>
              </a:rPr>
              <a:t>many firms </a:t>
            </a:r>
            <a:r>
              <a:rPr lang="en-GB" dirty="0">
                <a:latin typeface="Arial" panose="020B0604020202020204" pitchFamily="34" charset="0"/>
                <a:cs typeface="Arial" panose="020B0604020202020204" pitchFamily="34" charset="0"/>
              </a:rPr>
              <a:t>to </a:t>
            </a:r>
            <a:r>
              <a:rPr lang="en-GB" dirty="0" smtClean="0">
                <a:latin typeface="Arial" panose="020B0604020202020204" pitchFamily="34" charset="0"/>
                <a:cs typeface="Arial" panose="020B0604020202020204" pitchFamily="34" charset="0"/>
              </a:rPr>
              <a:t>expand and increase their market share, it is not always the case that 'big is best</a:t>
            </a:r>
            <a:r>
              <a:rPr lang="en-GB" dirty="0">
                <a:latin typeface="Arial" panose="020B0604020202020204" pitchFamily="34" charset="0"/>
                <a:cs typeface="Arial" panose="020B0604020202020204" pitchFamily="34" charset="0"/>
              </a:rPr>
              <a:t>'. </a:t>
            </a:r>
            <a:r>
              <a:rPr lang="en-GB" dirty="0" smtClean="0">
                <a:latin typeface="Arial" panose="020B0604020202020204" pitchFamily="34" charset="0"/>
                <a:cs typeface="Arial" panose="020B0604020202020204" pitchFamily="34" charset="0"/>
              </a:rPr>
              <a:t>A firm that becomes too large </a:t>
            </a:r>
            <a:r>
              <a:rPr lang="en-GB" i="1" dirty="0">
                <a:latin typeface="Arial" panose="020B0604020202020204" pitchFamily="34" charset="0"/>
                <a:cs typeface="Arial" panose="020B0604020202020204" pitchFamily="34" charset="0"/>
              </a:rPr>
              <a:t>may </a:t>
            </a:r>
            <a:r>
              <a:rPr lang="en-GB" dirty="0" smtClean="0">
                <a:latin typeface="Arial" panose="020B0604020202020204" pitchFamily="34" charset="0"/>
                <a:cs typeface="Arial" panose="020B0604020202020204" pitchFamily="34" charset="0"/>
              </a:rPr>
              <a:t>lose its </a:t>
            </a:r>
            <a:r>
              <a:rPr lang="en-GB" dirty="0">
                <a:latin typeface="Arial" panose="020B0604020202020204" pitchFamily="34" charset="0"/>
                <a:cs typeface="Arial" panose="020B0604020202020204" pitchFamily="34" charset="0"/>
              </a:rPr>
              <a:t>appeal </a:t>
            </a:r>
            <a:r>
              <a:rPr lang="en-GB" dirty="0" smtClean="0">
                <a:latin typeface="Arial" panose="020B0604020202020204" pitchFamily="34" charset="0"/>
                <a:cs typeface="Arial" panose="020B0604020202020204" pitchFamily="34" charset="0"/>
              </a:rPr>
              <a:t>and its </a:t>
            </a:r>
            <a:r>
              <a:rPr lang="en-GB" dirty="0">
                <a:latin typeface="Arial" panose="020B0604020202020204" pitchFamily="34" charset="0"/>
                <a:cs typeface="Arial" panose="020B0604020202020204" pitchFamily="34" charset="0"/>
              </a:rPr>
              <a:t>products </a:t>
            </a:r>
            <a:r>
              <a:rPr lang="en-GB" i="1" dirty="0" smtClean="0">
                <a:latin typeface="Arial" panose="020B0604020202020204" pitchFamily="34" charset="0"/>
                <a:cs typeface="Arial" panose="020B0604020202020204" pitchFamily="34" charset="0"/>
              </a:rPr>
              <a:t>may </a:t>
            </a:r>
            <a:r>
              <a:rPr lang="en-GB" dirty="0" smtClean="0">
                <a:latin typeface="Arial" panose="020B0604020202020204" pitchFamily="34" charset="0"/>
                <a:cs typeface="Arial" panose="020B0604020202020204" pitchFamily="34" charset="0"/>
              </a:rPr>
              <a:t>become mass produced and therefore lack character</a:t>
            </a:r>
            <a:r>
              <a:rPr lang="en-GB" dirty="0">
                <a:latin typeface="Arial" panose="020B0604020202020204" pitchFamily="34" charset="0"/>
                <a:cs typeface="Arial" panose="020B0604020202020204" pitchFamily="34" charset="0"/>
              </a:rPr>
              <a:t>. </a:t>
            </a:r>
            <a:r>
              <a:rPr lang="en-GB" dirty="0" smtClean="0">
                <a:latin typeface="Arial" panose="020B0604020202020204" pitchFamily="34" charset="0"/>
                <a:cs typeface="Arial" panose="020B0604020202020204" pitchFamily="34" charset="0"/>
              </a:rPr>
              <a:t>Large hotel </a:t>
            </a:r>
            <a:r>
              <a:rPr lang="en-GB" dirty="0">
                <a:latin typeface="Arial" panose="020B0604020202020204" pitchFamily="34" charset="0"/>
                <a:cs typeface="Arial" panose="020B0604020202020204" pitchFamily="34" charset="0"/>
              </a:rPr>
              <a:t>chains </a:t>
            </a:r>
            <a:r>
              <a:rPr lang="en-GB" dirty="0" smtClean="0">
                <a:latin typeface="Arial" panose="020B0604020202020204" pitchFamily="34" charset="0"/>
                <a:cs typeface="Arial" panose="020B0604020202020204" pitchFamily="34" charset="0"/>
              </a:rPr>
              <a:t>can guarantee a level of </a:t>
            </a:r>
            <a:r>
              <a:rPr lang="en-GB" dirty="0">
                <a:latin typeface="Arial" panose="020B0604020202020204" pitchFamily="34" charset="0"/>
                <a:cs typeface="Arial" panose="020B0604020202020204" pitchFamily="34" charset="0"/>
              </a:rPr>
              <a:t>service </a:t>
            </a:r>
            <a:r>
              <a:rPr lang="en-GB" dirty="0" smtClean="0">
                <a:latin typeface="Arial" panose="020B0604020202020204" pitchFamily="34" charset="0"/>
                <a:cs typeface="Arial" panose="020B0604020202020204" pitchFamily="34" charset="0"/>
              </a:rPr>
              <a:t>which is </a:t>
            </a:r>
            <a:r>
              <a:rPr lang="en-GB" dirty="0">
                <a:latin typeface="Arial" panose="020B0604020202020204" pitchFamily="34" charset="0"/>
                <a:cs typeface="Arial" panose="020B0604020202020204" pitchFamily="34" charset="0"/>
              </a:rPr>
              <a:t>of high </a:t>
            </a:r>
            <a:r>
              <a:rPr lang="en-GB" dirty="0" smtClean="0">
                <a:latin typeface="Arial" panose="020B0604020202020204" pitchFamily="34" charset="0"/>
                <a:cs typeface="Arial" panose="020B0604020202020204" pitchFamily="34" charset="0"/>
              </a:rPr>
              <a:t>quality and matches their 4 or 5 star rating, but the experience for the consumer is </a:t>
            </a:r>
            <a:r>
              <a:rPr lang="en-GB" dirty="0">
                <a:latin typeface="Arial" panose="020B0604020202020204" pitchFamily="34" charset="0"/>
                <a:cs typeface="Arial" panose="020B0604020202020204" pitchFamily="34" charset="0"/>
              </a:rPr>
              <a:t>the </a:t>
            </a:r>
            <a:r>
              <a:rPr lang="en-GB" dirty="0" smtClean="0">
                <a:latin typeface="Arial" panose="020B0604020202020204" pitchFamily="34" charset="0"/>
                <a:cs typeface="Arial" panose="020B0604020202020204" pitchFamily="34" charset="0"/>
              </a:rPr>
              <a:t>same regardless of country location.</a:t>
            </a:r>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There will </a:t>
            </a:r>
            <a:r>
              <a:rPr lang="en-GB" dirty="0" smtClean="0">
                <a:latin typeface="Arial" panose="020B0604020202020204" pitchFamily="34" charset="0"/>
                <a:cs typeface="Arial" panose="020B0604020202020204" pitchFamily="34" charset="0"/>
              </a:rPr>
              <a:t>always be </a:t>
            </a:r>
            <a:r>
              <a:rPr lang="en-GB" dirty="0">
                <a:latin typeface="Arial" panose="020B0604020202020204" pitchFamily="34" charset="0"/>
                <a:cs typeface="Arial" panose="020B0604020202020204" pitchFamily="34" charset="0"/>
              </a:rPr>
              <a:t>a place </a:t>
            </a:r>
            <a:r>
              <a:rPr lang="en-GB" dirty="0" smtClean="0">
                <a:latin typeface="Arial" panose="020B0604020202020204" pitchFamily="34" charset="0"/>
                <a:cs typeface="Arial" panose="020B0604020202020204" pitchFamily="34" charset="0"/>
              </a:rPr>
              <a:t>in the </a:t>
            </a:r>
            <a:r>
              <a:rPr lang="en-GB" dirty="0">
                <a:latin typeface="Arial" panose="020B0604020202020204" pitchFamily="34" charset="0"/>
                <a:cs typeface="Arial" panose="020B0604020202020204" pitchFamily="34" charset="0"/>
              </a:rPr>
              <a:t>market </a:t>
            </a:r>
            <a:r>
              <a:rPr lang="en-GB" dirty="0" smtClean="0">
                <a:latin typeface="Arial" panose="020B0604020202020204" pitchFamily="34" charset="0"/>
                <a:cs typeface="Arial" panose="020B0604020202020204" pitchFamily="34" charset="0"/>
              </a:rPr>
              <a:t>for small </a:t>
            </a:r>
            <a:r>
              <a:rPr lang="en-GB" dirty="0">
                <a:latin typeface="Arial" panose="020B0604020202020204" pitchFamily="34" charset="0"/>
                <a:cs typeface="Arial" panose="020B0604020202020204" pitchFamily="34" charset="0"/>
              </a:rPr>
              <a:t>or </a:t>
            </a:r>
            <a:r>
              <a:rPr lang="en-GB" dirty="0" smtClean="0">
                <a:latin typeface="Arial" panose="020B0604020202020204" pitchFamily="34" charset="0"/>
                <a:cs typeface="Arial" panose="020B0604020202020204" pitchFamily="34" charset="0"/>
              </a:rPr>
              <a:t>boutique hotels offering a high-quality and unique experience</a:t>
            </a:r>
            <a:r>
              <a:rPr lang="en-GB"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852649095"/>
      </p:ext>
    </p:extLst>
  </p:cSld>
  <p:clrMapOvr>
    <a:masterClrMapping/>
  </p:clrMapOvr>
  <p:transition advClick="0"/>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19" y="1052736"/>
            <a:ext cx="8568953" cy="5559984"/>
          </a:xfrm>
          <a:prstGeom prst="rect">
            <a:avLst/>
          </a:prstGeom>
        </p:spPr>
        <p:txBody>
          <a:bodyPr wrap="square">
            <a:spAutoFit/>
          </a:bodyPr>
          <a:lstStyle/>
          <a:p>
            <a:pPr marL="361950" indent="-361950">
              <a:buClr>
                <a:schemeClr val="accent6">
                  <a:lumMod val="50000"/>
                </a:schemeClr>
              </a:buClr>
              <a:buFont typeface="Wingdings 3" panose="05040102010807070707" pitchFamily="18" charset="2"/>
              <a:buChar char=""/>
            </a:pPr>
            <a:r>
              <a:rPr lang="en-US" sz="1870" dirty="0"/>
              <a:t>One meaning of the word 'economy' is reduced expenditure or saving, while </a:t>
            </a:r>
            <a:r>
              <a:rPr lang="en-US" sz="1870" dirty="0" smtClean="0"/>
              <a:t>the word </a:t>
            </a:r>
            <a:r>
              <a:rPr lang="en-US" sz="1870" dirty="0"/>
              <a:t>'scale' refers to size. Therefore the phrase 'economies of scale' means </a:t>
            </a:r>
            <a:r>
              <a:rPr lang="en-US" sz="1870" dirty="0" smtClean="0"/>
              <a:t>that average </a:t>
            </a:r>
            <a:r>
              <a:rPr lang="en-US" sz="1870" dirty="0"/>
              <a:t>costs of production fall as a firm grows or increases output.</a:t>
            </a:r>
          </a:p>
          <a:p>
            <a:pPr>
              <a:buClr>
                <a:schemeClr val="accent6">
                  <a:lumMod val="50000"/>
                </a:schemeClr>
              </a:buClr>
            </a:pPr>
            <a:r>
              <a:rPr lang="en-US" sz="1870" b="1" dirty="0">
                <a:solidFill>
                  <a:srgbClr val="FF0000"/>
                </a:solidFill>
              </a:rPr>
              <a:t>Internal economies of scale</a:t>
            </a:r>
          </a:p>
          <a:p>
            <a:pPr marL="361950" indent="-361950">
              <a:buClr>
                <a:schemeClr val="accent6">
                  <a:lumMod val="50000"/>
                </a:schemeClr>
              </a:buClr>
              <a:buFont typeface="Wingdings 3" panose="05040102010807070707" pitchFamily="18" charset="2"/>
              <a:buChar char=""/>
            </a:pPr>
            <a:r>
              <a:rPr lang="en-US" sz="1870" dirty="0"/>
              <a:t>Internal economics of scale </a:t>
            </a:r>
            <a:r>
              <a:rPr lang="en-US" sz="1870" dirty="0" smtClean="0"/>
              <a:t>are </a:t>
            </a:r>
            <a:r>
              <a:rPr lang="en-US" sz="1870" dirty="0"/>
              <a:t>cost savings that arise from within the business.</a:t>
            </a:r>
          </a:p>
          <a:p>
            <a:pPr marL="720725" indent="-361950">
              <a:buClr>
                <a:schemeClr val="accent6">
                  <a:lumMod val="50000"/>
                </a:schemeClr>
              </a:buClr>
              <a:buFont typeface="Arial" panose="020B0604020202020204" pitchFamily="34" charset="0"/>
              <a:buChar char="•"/>
            </a:pPr>
            <a:r>
              <a:rPr lang="en-US" sz="1870" b="1" dirty="0" smtClean="0">
                <a:solidFill>
                  <a:srgbClr val="FF0000"/>
                </a:solidFill>
              </a:rPr>
              <a:t>Purchasing </a:t>
            </a:r>
            <a:r>
              <a:rPr lang="en-US" sz="1870" b="1" dirty="0">
                <a:solidFill>
                  <a:srgbClr val="FF0000"/>
                </a:solidFill>
              </a:rPr>
              <a:t>or bulk-buying economics of scale </a:t>
            </a:r>
            <a:r>
              <a:rPr lang="en-US" sz="1870" dirty="0"/>
              <a:t>occur when the cost of raw </a:t>
            </a:r>
            <a:r>
              <a:rPr lang="en-US" sz="1870" dirty="0" smtClean="0"/>
              <a:t>materials falls </a:t>
            </a:r>
            <a:r>
              <a:rPr lang="en-US" sz="1870" dirty="0"/>
              <a:t>as they are bought in large </a:t>
            </a:r>
            <a:r>
              <a:rPr lang="en-US" sz="1870" dirty="0" smtClean="0"/>
              <a:t>quantities</a:t>
            </a:r>
            <a:r>
              <a:rPr lang="en-US" sz="1870" dirty="0"/>
              <a:t>.</a:t>
            </a:r>
          </a:p>
          <a:p>
            <a:pPr marL="720725" indent="-361950">
              <a:buClr>
                <a:schemeClr val="accent6">
                  <a:lumMod val="50000"/>
                </a:schemeClr>
              </a:buClr>
              <a:buFont typeface="Arial" panose="020B0604020202020204" pitchFamily="34" charset="0"/>
              <a:buChar char="•"/>
            </a:pPr>
            <a:r>
              <a:rPr lang="en-US" sz="1870" b="1" dirty="0" smtClean="0">
                <a:solidFill>
                  <a:srgbClr val="FF0000"/>
                </a:solidFill>
              </a:rPr>
              <a:t>Technical </a:t>
            </a:r>
            <a:r>
              <a:rPr lang="en-US" sz="1870" b="1" dirty="0">
                <a:solidFill>
                  <a:srgbClr val="FF0000"/>
                </a:solidFill>
              </a:rPr>
              <a:t>economics of scale </a:t>
            </a:r>
            <a:r>
              <a:rPr lang="en-US" sz="1870" dirty="0"/>
              <a:t>occur as large firms can </a:t>
            </a:r>
            <a:r>
              <a:rPr lang="en-US" sz="1870" dirty="0" smtClean="0"/>
              <a:t>afford </a:t>
            </a:r>
            <a:r>
              <a:rPr lang="en-US" sz="1870" dirty="0"/>
              <a:t>to purchase </a:t>
            </a:r>
            <a:r>
              <a:rPr lang="en-US" sz="1870" dirty="0" smtClean="0"/>
              <a:t>expensive pieces </a:t>
            </a:r>
            <a:r>
              <a:rPr lang="en-US" sz="1870" dirty="0"/>
              <a:t>of machinery and automated </a:t>
            </a:r>
            <a:r>
              <a:rPr lang="en-US" sz="1870" dirty="0" smtClean="0"/>
              <a:t>equipment </a:t>
            </a:r>
            <a:r>
              <a:rPr lang="en-US" sz="1870" dirty="0"/>
              <a:t>for the manufacturing process.</a:t>
            </a:r>
          </a:p>
          <a:p>
            <a:pPr marL="720725" indent="-361950">
              <a:buClr>
                <a:schemeClr val="accent6">
                  <a:lumMod val="50000"/>
                </a:schemeClr>
              </a:buClr>
              <a:buFont typeface="Arial" panose="020B0604020202020204" pitchFamily="34" charset="0"/>
              <a:buChar char="•"/>
            </a:pPr>
            <a:r>
              <a:rPr lang="en-US" sz="1870" dirty="0"/>
              <a:t>Large firms also produce in large quantities and therefore the high initial cost </a:t>
            </a:r>
            <a:r>
              <a:rPr lang="en-US" sz="1870" dirty="0" smtClean="0"/>
              <a:t>of the </a:t>
            </a:r>
            <a:r>
              <a:rPr lang="en-US" sz="1870" dirty="0"/>
              <a:t>equipment can be spread across the high </a:t>
            </a:r>
            <a:r>
              <a:rPr lang="en-US" sz="1870" dirty="0" smtClean="0"/>
              <a:t>quantity </a:t>
            </a:r>
            <a:r>
              <a:rPr lang="en-US" sz="1870" dirty="0"/>
              <a:t>of goods produced.</a:t>
            </a:r>
          </a:p>
          <a:p>
            <a:pPr marL="720725" indent="-361950">
              <a:buClr>
                <a:schemeClr val="accent6">
                  <a:lumMod val="50000"/>
                </a:schemeClr>
              </a:buClr>
              <a:buFont typeface="Arial" panose="020B0604020202020204" pitchFamily="34" charset="0"/>
              <a:buChar char="•"/>
            </a:pPr>
            <a:r>
              <a:rPr lang="en-US" sz="1870" b="1" dirty="0" smtClean="0">
                <a:solidFill>
                  <a:srgbClr val="FF0000"/>
                </a:solidFill>
              </a:rPr>
              <a:t>Financial </a:t>
            </a:r>
            <a:r>
              <a:rPr lang="en-US" sz="1870" b="1" dirty="0">
                <a:solidFill>
                  <a:srgbClr val="FF0000"/>
                </a:solidFill>
              </a:rPr>
              <a:t>economies of scale </a:t>
            </a:r>
            <a:r>
              <a:rPr lang="en-US" sz="1870" dirty="0"/>
              <a:t>occur as large firms </a:t>
            </a:r>
            <a:r>
              <a:rPr lang="en-US" sz="1870" dirty="0" smtClean="0"/>
              <a:t>are </a:t>
            </a:r>
            <a:r>
              <a:rPr lang="en-US" sz="1870" dirty="0"/>
              <a:t>able to borrow money </a:t>
            </a:r>
            <a:r>
              <a:rPr lang="en-US" sz="1870" dirty="0" smtClean="0"/>
              <a:t>from banks </a:t>
            </a:r>
            <a:r>
              <a:rPr lang="en-US" sz="1870" dirty="0"/>
              <a:t>more easily than small fim1s because they </a:t>
            </a:r>
            <a:r>
              <a:rPr lang="en-US" sz="1870" dirty="0" smtClean="0"/>
              <a:t>are </a:t>
            </a:r>
            <a:r>
              <a:rPr lang="en-US" sz="1870" dirty="0"/>
              <a:t>perceived to be </a:t>
            </a:r>
            <a:r>
              <a:rPr lang="en-US" sz="1870" dirty="0" smtClean="0"/>
              <a:t>less </a:t>
            </a:r>
            <a:r>
              <a:rPr lang="en-US" sz="1870" dirty="0"/>
              <a:t>risky </a:t>
            </a:r>
            <a:r>
              <a:rPr lang="en-US" sz="1870" dirty="0" smtClean="0"/>
              <a:t>to financial </a:t>
            </a:r>
            <a:r>
              <a:rPr lang="en-US" sz="1870" dirty="0"/>
              <a:t>institutions. A large firm will also have a greater number of assets </a:t>
            </a:r>
            <a:r>
              <a:rPr lang="en-US" sz="1870" dirty="0" smtClean="0"/>
              <a:t>that can act as security for a loan</a:t>
            </a:r>
            <a:r>
              <a:rPr lang="en-US" sz="1870" dirty="0"/>
              <a:t>.</a:t>
            </a:r>
          </a:p>
        </p:txBody>
      </p:sp>
      <p:sp>
        <p:nvSpPr>
          <p:cNvPr id="8" name="Title 2"/>
          <p:cNvSpPr>
            <a:spLocks noGrp="1"/>
          </p:cNvSpPr>
          <p:nvPr>
            <p:ph type="title"/>
          </p:nvPr>
        </p:nvSpPr>
        <p:spPr>
          <a:xfrm>
            <a:off x="70266" y="72008"/>
            <a:ext cx="7886110" cy="548680"/>
          </a:xfrm>
        </p:spPr>
        <p:txBody>
          <a:bodyPr>
            <a:noAutofit/>
          </a:bodyPr>
          <a:lstStyle/>
          <a:p>
            <a:r>
              <a:rPr lang="en-US" sz="3600" dirty="0" smtClean="0"/>
              <a:t>4.5 – Economies of Scale</a:t>
            </a:r>
            <a:endParaRPr lang="en-US" sz="3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158</a:t>
            </a:r>
            <a:endParaRPr lang="en-GB" sz="1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94588151"/>
      </p:ext>
    </p:extLst>
  </p:cSld>
  <p:clrMapOvr>
    <a:masterClrMapping/>
  </p:clrMapOvr>
  <p:transition advClick="0"/>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19" y="1052736"/>
            <a:ext cx="8568953" cy="5501506"/>
          </a:xfrm>
          <a:prstGeom prst="rect">
            <a:avLst/>
          </a:prstGeom>
        </p:spPr>
        <p:txBody>
          <a:bodyPr wrap="square">
            <a:spAutoFit/>
          </a:bodyPr>
          <a:lstStyle/>
          <a:p>
            <a:pPr marL="361950" indent="-361950">
              <a:buClr>
                <a:schemeClr val="accent6">
                  <a:lumMod val="50000"/>
                </a:schemeClr>
              </a:buClr>
              <a:buFont typeface="Arial" panose="020B0604020202020204" pitchFamily="34" charset="0"/>
              <a:buChar char="•"/>
            </a:pPr>
            <a:r>
              <a:rPr lang="en-US" sz="1850" b="1" dirty="0" smtClean="0">
                <a:solidFill>
                  <a:srgbClr val="FF0000"/>
                </a:solidFill>
              </a:rPr>
              <a:t>Managerial </a:t>
            </a:r>
            <a:r>
              <a:rPr lang="en-US" sz="1850" b="1" dirty="0">
                <a:solidFill>
                  <a:srgbClr val="FF0000"/>
                </a:solidFill>
              </a:rPr>
              <a:t>economies of scale</a:t>
            </a:r>
            <a:r>
              <a:rPr lang="en-US" sz="1850" dirty="0"/>
              <a:t> occur as large firms have the resources to </a:t>
            </a:r>
            <a:r>
              <a:rPr lang="en-US" sz="1850" dirty="0" smtClean="0"/>
              <a:t>employ specialists </a:t>
            </a:r>
            <a:r>
              <a:rPr lang="en-US" sz="1850" dirty="0"/>
              <a:t>to undertake functions within the firm: fur example, </a:t>
            </a:r>
            <a:r>
              <a:rPr lang="en-US" sz="1850" dirty="0" smtClean="0"/>
              <a:t>accountants</a:t>
            </a:r>
            <a:r>
              <a:rPr lang="en-US" sz="1850" dirty="0"/>
              <a:t>, </a:t>
            </a:r>
            <a:r>
              <a:rPr lang="en-US" sz="1850" dirty="0" smtClean="0"/>
              <a:t>engineers and </a:t>
            </a:r>
            <a:r>
              <a:rPr lang="en-US" sz="1850" dirty="0"/>
              <a:t>human resources specialists. High salaries paid by large firms will attract experts.</a:t>
            </a:r>
          </a:p>
          <a:p>
            <a:pPr marL="361950" indent="-361950">
              <a:buClr>
                <a:schemeClr val="accent6">
                  <a:lumMod val="50000"/>
                </a:schemeClr>
              </a:buClr>
              <a:buFont typeface="Arial" panose="020B0604020202020204" pitchFamily="34" charset="0"/>
              <a:buChar char="•"/>
            </a:pPr>
            <a:r>
              <a:rPr lang="en-US" sz="1850" b="1" dirty="0" smtClean="0">
                <a:solidFill>
                  <a:srgbClr val="FF0000"/>
                </a:solidFill>
              </a:rPr>
              <a:t>Risk-bearing </a:t>
            </a:r>
            <a:r>
              <a:rPr lang="en-US" sz="1850" b="1" dirty="0">
                <a:solidFill>
                  <a:srgbClr val="FF0000"/>
                </a:solidFill>
              </a:rPr>
              <a:t>economies of scale</a:t>
            </a:r>
            <a:r>
              <a:rPr lang="en-US" sz="1850" dirty="0"/>
              <a:t> occur as large firms </a:t>
            </a:r>
            <a:r>
              <a:rPr lang="en-US" sz="1850" dirty="0" smtClean="0"/>
              <a:t>tend </a:t>
            </a:r>
            <a:r>
              <a:rPr lang="en-US" sz="1850" dirty="0"/>
              <a:t>to produce a range </a:t>
            </a:r>
            <a:r>
              <a:rPr lang="en-US" sz="1850" dirty="0" smtClean="0"/>
              <a:t>of products </a:t>
            </a:r>
            <a:r>
              <a:rPr lang="en-US" sz="1850" dirty="0"/>
              <a:t>and operate in many locations. This diversity spreads risks as weak sales </a:t>
            </a:r>
            <a:r>
              <a:rPr lang="en-US" sz="1850" dirty="0" smtClean="0"/>
              <a:t>in one country </a:t>
            </a:r>
            <a:r>
              <a:rPr lang="en-US" sz="1850" dirty="0"/>
              <a:t>can be supported by strong sales in another. Samsung makes a </a:t>
            </a:r>
            <a:r>
              <a:rPr lang="en-US" sz="1850" dirty="0" smtClean="0"/>
              <a:t>range of </a:t>
            </a:r>
            <a:r>
              <a:rPr lang="en-US" sz="1850" dirty="0"/>
              <a:t>products and if one product is experiencing decreasing sales then this </a:t>
            </a:r>
            <a:r>
              <a:rPr lang="en-US" sz="1850" dirty="0" smtClean="0"/>
              <a:t>loss </a:t>
            </a:r>
            <a:r>
              <a:rPr lang="en-US" sz="1850" dirty="0"/>
              <a:t>can </a:t>
            </a:r>
            <a:r>
              <a:rPr lang="en-US" sz="1850" dirty="0" smtClean="0"/>
              <a:t>be balanced </a:t>
            </a:r>
            <a:r>
              <a:rPr lang="en-US" sz="1850" dirty="0"/>
              <a:t>by increased sales of another product.</a:t>
            </a:r>
          </a:p>
          <a:p>
            <a:pPr marL="361950" indent="-361950">
              <a:buClr>
                <a:schemeClr val="accent6">
                  <a:lumMod val="50000"/>
                </a:schemeClr>
              </a:buClr>
              <a:buFont typeface="Arial" panose="020B0604020202020204" pitchFamily="34" charset="0"/>
              <a:buChar char="•"/>
            </a:pPr>
            <a:r>
              <a:rPr lang="en-US" sz="1850" b="1" dirty="0" smtClean="0">
                <a:solidFill>
                  <a:srgbClr val="FF0000"/>
                </a:solidFill>
              </a:rPr>
              <a:t>Research </a:t>
            </a:r>
            <a:r>
              <a:rPr lang="en-US" sz="1850" b="1" dirty="0">
                <a:solidFill>
                  <a:srgbClr val="FF0000"/>
                </a:solidFill>
              </a:rPr>
              <a:t>and development economies of scale</a:t>
            </a:r>
            <a:r>
              <a:rPr lang="en-US" sz="1850" dirty="0"/>
              <a:t> occur as large firms may be </a:t>
            </a:r>
            <a:r>
              <a:rPr lang="en-US" sz="1850" dirty="0" smtClean="0"/>
              <a:t>able to </a:t>
            </a:r>
            <a:r>
              <a:rPr lang="en-US" sz="1850" dirty="0"/>
              <a:t>fund research and </a:t>
            </a:r>
            <a:r>
              <a:rPr lang="en-US" sz="1850" dirty="0" smtClean="0"/>
              <a:t>development (R&amp;D, </a:t>
            </a:r>
            <a:r>
              <a:rPr lang="en-US" sz="1850" dirty="0"/>
              <a:t>and therefore can be innovative and </a:t>
            </a:r>
            <a:r>
              <a:rPr lang="en-US" sz="1850" dirty="0" smtClean="0"/>
              <a:t>create products </a:t>
            </a:r>
            <a:r>
              <a:rPr lang="en-US" sz="1850" dirty="0"/>
              <a:t>that enable them to be leaders in their </a:t>
            </a:r>
            <a:r>
              <a:rPr lang="en-US" sz="1850" dirty="0" smtClean="0"/>
              <a:t>area. E.g., GlaxoSmithKline </a:t>
            </a:r>
            <a:r>
              <a:rPr lang="en-US" sz="1850" dirty="0"/>
              <a:t>is a large pharmaceutical company </a:t>
            </a:r>
            <a:r>
              <a:rPr lang="en-US" sz="1850" dirty="0" smtClean="0"/>
              <a:t>that </a:t>
            </a:r>
            <a:r>
              <a:rPr lang="en-US" sz="1850" dirty="0"/>
              <a:t>invests heavily in </a:t>
            </a:r>
            <a:r>
              <a:rPr lang="en-US" sz="1850" dirty="0" smtClean="0"/>
              <a:t>R&amp;D, </a:t>
            </a:r>
            <a:r>
              <a:rPr lang="en-US" sz="1850" dirty="0"/>
              <a:t>spending around </a:t>
            </a:r>
            <a:r>
              <a:rPr lang="en-US" sz="1850" dirty="0" smtClean="0"/>
              <a:t>15% of its </a:t>
            </a:r>
            <a:r>
              <a:rPr lang="en-US" sz="1850" dirty="0"/>
              <a:t>sales revenue </a:t>
            </a:r>
            <a:r>
              <a:rPr lang="en-US" sz="1850" dirty="0" smtClean="0"/>
              <a:t>(c$6.26bn</a:t>
            </a:r>
            <a:r>
              <a:rPr lang="en-US" sz="1850" dirty="0"/>
              <a:t>) on </a:t>
            </a:r>
            <a:r>
              <a:rPr lang="en-US" sz="1850" dirty="0" smtClean="0"/>
              <a:t>it.</a:t>
            </a:r>
            <a:endParaRPr lang="en-US" sz="1850" dirty="0"/>
          </a:p>
          <a:p>
            <a:pPr marL="361950" indent="-361950">
              <a:buClr>
                <a:schemeClr val="accent6">
                  <a:lumMod val="50000"/>
                </a:schemeClr>
              </a:buClr>
              <a:buFont typeface="Arial" panose="020B0604020202020204" pitchFamily="34" charset="0"/>
              <a:buChar char="•"/>
            </a:pPr>
            <a:r>
              <a:rPr lang="en-US" sz="1850" b="1" dirty="0" smtClean="0">
                <a:solidFill>
                  <a:srgbClr val="FF0000"/>
                </a:solidFill>
              </a:rPr>
              <a:t>Marketing </a:t>
            </a:r>
            <a:r>
              <a:rPr lang="en-US" sz="1850" b="1" dirty="0">
                <a:solidFill>
                  <a:srgbClr val="FF0000"/>
                </a:solidFill>
              </a:rPr>
              <a:t>economies of scale</a:t>
            </a:r>
            <a:r>
              <a:rPr lang="en-US" sz="1850" dirty="0"/>
              <a:t> occur as big firms tend to have a large </a:t>
            </a:r>
            <a:r>
              <a:rPr lang="en-US" sz="1850" dirty="0" smtClean="0"/>
              <a:t>advertising budget </a:t>
            </a:r>
            <a:r>
              <a:rPr lang="en-US" sz="1850" dirty="0"/>
              <a:t>and therefore can spend large </a:t>
            </a:r>
            <a:r>
              <a:rPr lang="en-US" sz="1850" dirty="0" smtClean="0"/>
              <a:t>amounts </a:t>
            </a:r>
            <a:r>
              <a:rPr lang="en-US" sz="1850" dirty="0"/>
              <a:t>of money on promoting </a:t>
            </a:r>
            <a:r>
              <a:rPr lang="en-US" sz="1850" dirty="0" smtClean="0"/>
              <a:t>their products</a:t>
            </a:r>
            <a:r>
              <a:rPr lang="en-US" sz="1850" dirty="0"/>
              <a:t>. </a:t>
            </a:r>
            <a:r>
              <a:rPr lang="en-US" sz="1850" dirty="0" smtClean="0"/>
              <a:t>E.g., </a:t>
            </a:r>
            <a:r>
              <a:rPr lang="en-US" sz="1850" dirty="0"/>
              <a:t>a Nike or IKEA advert exposes all products under the </a:t>
            </a:r>
            <a:r>
              <a:rPr lang="en-US" sz="1850" dirty="0" smtClean="0"/>
              <a:t>Nike brand </a:t>
            </a:r>
            <a:r>
              <a:rPr lang="en-US" sz="1850" dirty="0"/>
              <a:t>and all products sold in IKEA in a cost-effective way.</a:t>
            </a:r>
          </a:p>
        </p:txBody>
      </p:sp>
      <p:sp>
        <p:nvSpPr>
          <p:cNvPr id="8" name="Title 2"/>
          <p:cNvSpPr>
            <a:spLocks noGrp="1"/>
          </p:cNvSpPr>
          <p:nvPr>
            <p:ph type="title"/>
          </p:nvPr>
        </p:nvSpPr>
        <p:spPr>
          <a:xfrm>
            <a:off x="70266" y="72008"/>
            <a:ext cx="7886110" cy="548680"/>
          </a:xfrm>
        </p:spPr>
        <p:txBody>
          <a:bodyPr>
            <a:noAutofit/>
          </a:bodyPr>
          <a:lstStyle/>
          <a:p>
            <a:r>
              <a:rPr lang="en-US" sz="3600" dirty="0" smtClean="0"/>
              <a:t>4.5 – Economies of Scale</a:t>
            </a:r>
            <a:endParaRPr lang="en-US" sz="3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159</a:t>
            </a:r>
            <a:endParaRPr lang="en-GB" sz="1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05585551"/>
      </p:ext>
    </p:extLst>
  </p:cSld>
  <p:clrMapOvr>
    <a:masterClrMapping/>
  </p:clrMapOvr>
  <p:transition advClick="0"/>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19" y="1052736"/>
            <a:ext cx="8568953" cy="5478423"/>
          </a:xfrm>
          <a:prstGeom prst="rect">
            <a:avLst/>
          </a:prstGeom>
          <a:solidFill>
            <a:schemeClr val="accent6">
              <a:lumMod val="40000"/>
              <a:lumOff val="60000"/>
            </a:schemeClr>
          </a:solidFill>
          <a:ln w="57150">
            <a:solidFill>
              <a:srgbClr val="002060"/>
            </a:solidFill>
          </a:ln>
        </p:spPr>
        <p:txBody>
          <a:bodyPr wrap="square">
            <a:spAutoFit/>
          </a:bodyPr>
          <a:lstStyle/>
          <a:p>
            <a:pPr>
              <a:buClr>
                <a:schemeClr val="accent6">
                  <a:lumMod val="50000"/>
                </a:schemeClr>
              </a:buClr>
              <a:tabLst>
                <a:tab pos="352425" algn="l"/>
              </a:tabLst>
            </a:pPr>
            <a:r>
              <a:rPr lang="en-US" sz="2500" b="1" dirty="0"/>
              <a:t>Activity</a:t>
            </a:r>
          </a:p>
          <a:p>
            <a:pPr>
              <a:buClr>
                <a:schemeClr val="accent6">
                  <a:lumMod val="50000"/>
                </a:schemeClr>
              </a:buClr>
              <a:tabLst>
                <a:tab pos="352425" algn="l"/>
              </a:tabLst>
            </a:pPr>
            <a:r>
              <a:rPr lang="en-US" sz="2500" b="1" dirty="0"/>
              <a:t>1 </a:t>
            </a:r>
            <a:r>
              <a:rPr lang="en-US" sz="2500" b="1" dirty="0" smtClean="0"/>
              <a:t>	a</a:t>
            </a:r>
            <a:r>
              <a:rPr lang="en-US" sz="2500" b="1" dirty="0"/>
              <a:t>)</a:t>
            </a:r>
            <a:r>
              <a:rPr lang="en-US" sz="2500" dirty="0"/>
              <a:t> Look for examples of bulk buying economies of scale </a:t>
            </a:r>
            <a:r>
              <a:rPr lang="en-US" sz="2500" dirty="0" smtClean="0"/>
              <a:t>	in your </a:t>
            </a:r>
            <a:r>
              <a:rPr lang="en-US" sz="2500" dirty="0"/>
              <a:t>local </a:t>
            </a:r>
            <a:r>
              <a:rPr lang="en-US" sz="2500" dirty="0" smtClean="0"/>
              <a:t>supermarket</a:t>
            </a:r>
            <a:r>
              <a:rPr lang="en-US" sz="2500" dirty="0"/>
              <a:t>. </a:t>
            </a:r>
            <a:r>
              <a:rPr lang="en-US" sz="2500" dirty="0" smtClean="0"/>
              <a:t>For instance</a:t>
            </a:r>
            <a:r>
              <a:rPr lang="en-US" sz="2500" dirty="0"/>
              <a:t>, compare the </a:t>
            </a:r>
            <a:r>
              <a:rPr lang="en-US" sz="2500" dirty="0" smtClean="0"/>
              <a:t>	cost </a:t>
            </a:r>
            <a:r>
              <a:rPr lang="en-US" sz="2500" dirty="0"/>
              <a:t>per </a:t>
            </a:r>
            <a:r>
              <a:rPr lang="en-US" sz="2500" dirty="0" smtClean="0"/>
              <a:t>gram </a:t>
            </a:r>
            <a:r>
              <a:rPr lang="en-US" sz="2500" dirty="0"/>
              <a:t>of a large bag of rice </a:t>
            </a:r>
            <a:r>
              <a:rPr lang="en-US" sz="2500" dirty="0" smtClean="0"/>
              <a:t>with </a:t>
            </a:r>
            <a:r>
              <a:rPr lang="en-US" sz="2500" dirty="0"/>
              <a:t>that of a smaller </a:t>
            </a:r>
            <a:r>
              <a:rPr lang="en-US" sz="2500" dirty="0" smtClean="0"/>
              <a:t>	bag of </a:t>
            </a:r>
            <a:r>
              <a:rPr lang="en-US" sz="2500" dirty="0"/>
              <a:t>rice.</a:t>
            </a:r>
          </a:p>
          <a:p>
            <a:pPr>
              <a:buClr>
                <a:schemeClr val="accent6">
                  <a:lumMod val="50000"/>
                </a:schemeClr>
              </a:buClr>
              <a:tabLst>
                <a:tab pos="352425" algn="l"/>
              </a:tabLst>
            </a:pPr>
            <a:r>
              <a:rPr lang="en-US" sz="2500" dirty="0" smtClean="0"/>
              <a:t>	</a:t>
            </a:r>
            <a:r>
              <a:rPr lang="en-US" sz="2500" b="1" dirty="0" smtClean="0"/>
              <a:t>b</a:t>
            </a:r>
            <a:r>
              <a:rPr lang="en-US" sz="2500" b="1" dirty="0"/>
              <a:t>)</a:t>
            </a:r>
            <a:r>
              <a:rPr lang="en-US" sz="2500" dirty="0"/>
              <a:t> Study the labels on the supermarket shelves to find </a:t>
            </a:r>
            <a:r>
              <a:rPr lang="en-US" sz="2500" dirty="0" smtClean="0"/>
              <a:t>	three </a:t>
            </a:r>
            <a:r>
              <a:rPr lang="en-US" sz="2500" dirty="0"/>
              <a:t>more examples </a:t>
            </a:r>
            <a:r>
              <a:rPr lang="en-US" sz="2500" dirty="0" smtClean="0"/>
              <a:t>of purchasing economies of scale</a:t>
            </a:r>
            <a:r>
              <a:rPr lang="en-US" sz="2500" dirty="0"/>
              <a:t>. </a:t>
            </a:r>
            <a:r>
              <a:rPr lang="en-US" sz="2500" dirty="0" smtClean="0"/>
              <a:t>	Be prepared to share your findings</a:t>
            </a:r>
            <a:r>
              <a:rPr lang="en-US" sz="2500" dirty="0"/>
              <a:t>.</a:t>
            </a:r>
          </a:p>
          <a:p>
            <a:pPr>
              <a:buClr>
                <a:schemeClr val="accent6">
                  <a:lumMod val="50000"/>
                </a:schemeClr>
              </a:buClr>
              <a:tabLst>
                <a:tab pos="352425" algn="l"/>
              </a:tabLst>
            </a:pPr>
            <a:r>
              <a:rPr lang="en-US" sz="2500" b="1" dirty="0"/>
              <a:t>2 </a:t>
            </a:r>
            <a:r>
              <a:rPr lang="en-US" sz="2500" b="1" dirty="0" smtClean="0"/>
              <a:t>	a)</a:t>
            </a:r>
            <a:r>
              <a:rPr lang="en-US" sz="2500" dirty="0" smtClean="0"/>
              <a:t> </a:t>
            </a:r>
            <a:r>
              <a:rPr lang="en-US" sz="2500" dirty="0"/>
              <a:t>Make a list of the names of businesses that advertise </a:t>
            </a:r>
            <a:r>
              <a:rPr lang="en-US" sz="2500" dirty="0" smtClean="0"/>
              <a:t>	using billboards </a:t>
            </a:r>
            <a:r>
              <a:rPr lang="en-US" sz="2500" dirty="0"/>
              <a:t>and </a:t>
            </a:r>
            <a:r>
              <a:rPr lang="en-US" sz="2500" dirty="0" smtClean="0"/>
              <a:t>on television</a:t>
            </a:r>
            <a:r>
              <a:rPr lang="en-US" sz="2500" dirty="0"/>
              <a:t>.</a:t>
            </a:r>
          </a:p>
          <a:p>
            <a:pPr>
              <a:buClr>
                <a:schemeClr val="accent6">
                  <a:lumMod val="50000"/>
                </a:schemeClr>
              </a:buClr>
              <a:tabLst>
                <a:tab pos="352425" algn="l"/>
              </a:tabLst>
            </a:pPr>
            <a:r>
              <a:rPr lang="en-US" sz="2500" dirty="0" smtClean="0"/>
              <a:t>	</a:t>
            </a:r>
            <a:r>
              <a:rPr lang="en-US" sz="2500" b="1" dirty="0" smtClean="0"/>
              <a:t>b</a:t>
            </a:r>
            <a:r>
              <a:rPr lang="en-US" sz="2500" b="1" dirty="0"/>
              <a:t>)</a:t>
            </a:r>
            <a:r>
              <a:rPr lang="en-US" sz="2500" dirty="0"/>
              <a:t> Consider what the firms have in common. Are they </a:t>
            </a:r>
            <a:r>
              <a:rPr lang="en-US" sz="2500" dirty="0" smtClean="0"/>
              <a:t>	large or </a:t>
            </a:r>
            <a:r>
              <a:rPr lang="en-US" sz="2500" dirty="0"/>
              <a:t>small firms?</a:t>
            </a:r>
          </a:p>
          <a:p>
            <a:pPr>
              <a:buClr>
                <a:schemeClr val="accent6">
                  <a:lumMod val="50000"/>
                </a:schemeClr>
              </a:buClr>
              <a:tabLst>
                <a:tab pos="352425" algn="l"/>
              </a:tabLst>
            </a:pPr>
            <a:r>
              <a:rPr lang="en-US" sz="2500" dirty="0" smtClean="0"/>
              <a:t>	</a:t>
            </a:r>
            <a:r>
              <a:rPr lang="en-US" sz="2500" b="1" dirty="0" smtClean="0"/>
              <a:t>c</a:t>
            </a:r>
            <a:r>
              <a:rPr lang="en-US" sz="2500" b="1" dirty="0"/>
              <a:t>)</a:t>
            </a:r>
            <a:r>
              <a:rPr lang="en-US" sz="2500" dirty="0"/>
              <a:t> Do the firms tend to be public limited companies (see </a:t>
            </a:r>
            <a:r>
              <a:rPr lang="en-US" sz="2500" dirty="0" smtClean="0"/>
              <a:t>	Chapter </a:t>
            </a:r>
            <a:r>
              <a:rPr lang="en-US" sz="2500" dirty="0"/>
              <a:t>10) or </a:t>
            </a:r>
            <a:r>
              <a:rPr lang="en-US" sz="2500" dirty="0" smtClean="0"/>
              <a:t>smaller</a:t>
            </a:r>
            <a:r>
              <a:rPr lang="en-US" sz="2500" dirty="0"/>
              <a:t>, </a:t>
            </a:r>
            <a:r>
              <a:rPr lang="en-US" sz="2500" dirty="0" smtClean="0"/>
              <a:t>privately owned </a:t>
            </a:r>
            <a:r>
              <a:rPr lang="en-US" sz="2500" dirty="0"/>
              <a:t>firms?</a:t>
            </a:r>
          </a:p>
        </p:txBody>
      </p:sp>
      <p:sp>
        <p:nvSpPr>
          <p:cNvPr id="8" name="Title 2"/>
          <p:cNvSpPr>
            <a:spLocks noGrp="1"/>
          </p:cNvSpPr>
          <p:nvPr>
            <p:ph type="title"/>
          </p:nvPr>
        </p:nvSpPr>
        <p:spPr>
          <a:xfrm>
            <a:off x="70266" y="72008"/>
            <a:ext cx="7886110" cy="548680"/>
          </a:xfrm>
        </p:spPr>
        <p:txBody>
          <a:bodyPr>
            <a:noAutofit/>
          </a:bodyPr>
          <a:lstStyle/>
          <a:p>
            <a:r>
              <a:rPr lang="en-US" sz="3600" dirty="0" smtClean="0"/>
              <a:t>4.5 – Economies of Scale</a:t>
            </a:r>
            <a:endParaRPr lang="en-US" sz="3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159</a:t>
            </a:r>
            <a:endParaRPr lang="en-GB" sz="1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0354176"/>
      </p:ext>
    </p:extLst>
  </p:cSld>
  <p:clrMapOvr>
    <a:masterClrMapping/>
  </p:clrMapOvr>
  <p:transition advClick="0"/>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Straight Connector 18"/>
          <p:cNvCxnSpPr>
            <a:endCxn id="13" idx="0"/>
          </p:cNvCxnSpPr>
          <p:nvPr/>
        </p:nvCxnSpPr>
        <p:spPr>
          <a:xfrm>
            <a:off x="4766121" y="3592847"/>
            <a:ext cx="0" cy="2172347"/>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Title 2"/>
          <p:cNvSpPr>
            <a:spLocks noGrp="1"/>
          </p:cNvSpPr>
          <p:nvPr>
            <p:ph type="title"/>
          </p:nvPr>
        </p:nvSpPr>
        <p:spPr>
          <a:xfrm>
            <a:off x="70266" y="72008"/>
            <a:ext cx="7886110" cy="548680"/>
          </a:xfrm>
        </p:spPr>
        <p:txBody>
          <a:bodyPr>
            <a:noAutofit/>
          </a:bodyPr>
          <a:lstStyle/>
          <a:p>
            <a:r>
              <a:rPr lang="en-US" sz="3400" dirty="0" smtClean="0"/>
              <a:t>4.5 – Economies of Scale</a:t>
            </a:r>
            <a:endParaRPr lang="en-US" sz="34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156</a:t>
            </a:r>
            <a:endParaRPr lang="en-GB" sz="1000" b="1" dirty="0">
              <a:latin typeface="Arial" panose="020B0604020202020204" pitchFamily="34" charset="0"/>
              <a:cs typeface="Arial" panose="020B0604020202020204" pitchFamily="34" charset="0"/>
            </a:endParaRPr>
          </a:p>
        </p:txBody>
      </p:sp>
      <p:sp>
        <p:nvSpPr>
          <p:cNvPr id="2" name="TextBox 1"/>
          <p:cNvSpPr txBox="1"/>
          <p:nvPr/>
        </p:nvSpPr>
        <p:spPr>
          <a:xfrm>
            <a:off x="6522736" y="1711726"/>
            <a:ext cx="1145608" cy="565146"/>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36000" tIns="36000" rIns="36000" bIns="36000" rtlCol="0">
            <a:spAutoFit/>
          </a:bodyPr>
          <a:lstStyle/>
          <a:p>
            <a:pPr algn="ctr"/>
            <a:r>
              <a:rPr lang="en-GB" sz="1600" dirty="0" smtClean="0"/>
              <a:t>Innovative Products</a:t>
            </a:r>
            <a:endParaRPr lang="en-GB" sz="1600" dirty="0"/>
          </a:p>
        </p:txBody>
      </p:sp>
      <p:sp>
        <p:nvSpPr>
          <p:cNvPr id="13" name="TextBox 12"/>
          <p:cNvSpPr txBox="1"/>
          <p:nvPr/>
        </p:nvSpPr>
        <p:spPr>
          <a:xfrm>
            <a:off x="3131840" y="5765194"/>
            <a:ext cx="3268562" cy="380480"/>
          </a:xfrm>
          <a:prstGeom prst="rect">
            <a:avLst/>
          </a:prstGeom>
          <a:solidFill>
            <a:schemeClr val="accent5">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36000" tIns="36000" rIns="36000" bIns="36000" rtlCol="0">
            <a:spAutoFit/>
          </a:bodyPr>
          <a:lstStyle/>
          <a:p>
            <a:pPr algn="ctr"/>
            <a:r>
              <a:rPr lang="en-GB" sz="2000" b="1" dirty="0" smtClean="0"/>
              <a:t>ECONOMIES OF SCALE</a:t>
            </a:r>
            <a:endParaRPr lang="en-GB" sz="2000" b="1" dirty="0"/>
          </a:p>
        </p:txBody>
      </p:sp>
      <p:sp>
        <p:nvSpPr>
          <p:cNvPr id="16" name="TextBox 15"/>
          <p:cNvSpPr txBox="1"/>
          <p:nvPr/>
        </p:nvSpPr>
        <p:spPr>
          <a:xfrm>
            <a:off x="251520" y="1052736"/>
            <a:ext cx="1350432" cy="565146"/>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36000" tIns="36000" rIns="36000" bIns="36000" rtlCol="0">
            <a:spAutoFit/>
          </a:bodyPr>
          <a:lstStyle/>
          <a:p>
            <a:pPr algn="ctr"/>
            <a:r>
              <a:rPr lang="en-GB" sz="1600" dirty="0" smtClean="0"/>
              <a:t>Bulk Buying Discounts</a:t>
            </a:r>
            <a:endParaRPr lang="en-GB" sz="1600" dirty="0"/>
          </a:p>
        </p:txBody>
      </p:sp>
      <p:cxnSp>
        <p:nvCxnSpPr>
          <p:cNvPr id="21" name="Straight Connector 20"/>
          <p:cNvCxnSpPr/>
          <p:nvPr/>
        </p:nvCxnSpPr>
        <p:spPr>
          <a:xfrm flipH="1">
            <a:off x="1115617" y="5163346"/>
            <a:ext cx="7031588"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8147205" y="1639253"/>
            <a:ext cx="0" cy="3524093"/>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a:xfrm>
            <a:off x="385395" y="6244261"/>
            <a:ext cx="3976016" cy="380480"/>
          </a:xfrm>
          <a:prstGeom prst="rect">
            <a:avLst/>
          </a:prstGeom>
        </p:spPr>
        <p:txBody>
          <a:bodyPr wrap="none" lIns="36000" tIns="36000" rIns="36000" bIns="36000">
            <a:spAutoFit/>
          </a:bodyPr>
          <a:lstStyle/>
          <a:p>
            <a:r>
              <a:rPr lang="en-US" sz="2000" b="1" dirty="0">
                <a:latin typeface="Arial" panose="020B0604020202020204" pitchFamily="34" charset="0"/>
                <a:cs typeface="Arial" panose="020B0604020202020204" pitchFamily="34" charset="0"/>
              </a:rPr>
              <a:t>Figure </a:t>
            </a:r>
            <a:r>
              <a:rPr lang="en-US" sz="2000" b="1" dirty="0" smtClean="0">
                <a:latin typeface="Arial" panose="020B0604020202020204" pitchFamily="34" charset="0"/>
                <a:cs typeface="Arial" panose="020B0604020202020204" pitchFamily="34" charset="0"/>
              </a:rPr>
              <a:t>14.2 – </a:t>
            </a:r>
            <a:r>
              <a:rPr lang="en-US" sz="2000" dirty="0" smtClean="0">
                <a:latin typeface="Arial" panose="020B0604020202020204" pitchFamily="34" charset="0"/>
                <a:cs typeface="Arial" panose="020B0604020202020204" pitchFamily="34" charset="0"/>
              </a:rPr>
              <a:t>Economies of Scale</a:t>
            </a:r>
            <a:endParaRPr lang="en-GB" sz="2000" dirty="0">
              <a:latin typeface="Arial" panose="020B0604020202020204" pitchFamily="34" charset="0"/>
              <a:cs typeface="Arial" panose="020B0604020202020204" pitchFamily="34" charset="0"/>
            </a:endParaRPr>
          </a:p>
        </p:txBody>
      </p:sp>
      <p:sp>
        <p:nvSpPr>
          <p:cNvPr id="31" name="TextBox 30"/>
          <p:cNvSpPr txBox="1"/>
          <p:nvPr/>
        </p:nvSpPr>
        <p:spPr>
          <a:xfrm>
            <a:off x="1224406" y="1639718"/>
            <a:ext cx="1763418" cy="565146"/>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36000" tIns="36000" rIns="36000" bIns="36000" rtlCol="0">
            <a:spAutoFit/>
          </a:bodyPr>
          <a:lstStyle/>
          <a:p>
            <a:pPr algn="ctr"/>
            <a:r>
              <a:rPr lang="en-GB" sz="1600" dirty="0" smtClean="0"/>
              <a:t>Specialisation and latest Equipment</a:t>
            </a:r>
            <a:endParaRPr lang="en-GB" sz="1600" dirty="0"/>
          </a:p>
        </p:txBody>
      </p:sp>
      <p:sp>
        <p:nvSpPr>
          <p:cNvPr id="33" name="TextBox 32"/>
          <p:cNvSpPr txBox="1"/>
          <p:nvPr/>
        </p:nvSpPr>
        <p:spPr>
          <a:xfrm>
            <a:off x="2418227" y="2287790"/>
            <a:ext cx="1356439" cy="565146"/>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36000" tIns="36000" rIns="36000" bIns="36000" rtlCol="0">
            <a:spAutoFit/>
          </a:bodyPr>
          <a:lstStyle/>
          <a:p>
            <a:pPr algn="ctr"/>
            <a:r>
              <a:rPr lang="en-GB" sz="1600" dirty="0" smtClean="0"/>
              <a:t>Lower Interest Rates</a:t>
            </a:r>
            <a:endParaRPr lang="en-GB" sz="1600" dirty="0"/>
          </a:p>
        </p:txBody>
      </p:sp>
      <p:sp>
        <p:nvSpPr>
          <p:cNvPr id="34" name="TextBox 33"/>
          <p:cNvSpPr txBox="1"/>
          <p:nvPr/>
        </p:nvSpPr>
        <p:spPr>
          <a:xfrm>
            <a:off x="5719160" y="2431806"/>
            <a:ext cx="1013080" cy="565146"/>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36000" tIns="36000" rIns="36000" bIns="36000" rtlCol="0">
            <a:spAutoFit/>
          </a:bodyPr>
          <a:lstStyle/>
          <a:p>
            <a:pPr algn="ctr"/>
            <a:r>
              <a:rPr lang="en-GB" sz="1600" dirty="0" smtClean="0"/>
              <a:t>Diversity of Range</a:t>
            </a:r>
            <a:endParaRPr lang="en-GB" sz="1600" dirty="0"/>
          </a:p>
        </p:txBody>
      </p:sp>
      <p:sp>
        <p:nvSpPr>
          <p:cNvPr id="35" name="TextBox 34"/>
          <p:cNvSpPr txBox="1"/>
          <p:nvPr/>
        </p:nvSpPr>
        <p:spPr>
          <a:xfrm>
            <a:off x="3923929" y="3007870"/>
            <a:ext cx="1565058" cy="565146"/>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36000" tIns="36000" rIns="36000" bIns="36000" rtlCol="0">
            <a:spAutoFit/>
          </a:bodyPr>
          <a:lstStyle/>
          <a:p>
            <a:pPr algn="ctr"/>
            <a:r>
              <a:rPr lang="en-GB" sz="1600" dirty="0" smtClean="0"/>
              <a:t>Specialists in all departments</a:t>
            </a:r>
            <a:endParaRPr lang="en-GB" sz="1600" dirty="0"/>
          </a:p>
        </p:txBody>
      </p:sp>
      <p:sp>
        <p:nvSpPr>
          <p:cNvPr id="36" name="TextBox 35"/>
          <p:cNvSpPr txBox="1"/>
          <p:nvPr/>
        </p:nvSpPr>
        <p:spPr>
          <a:xfrm>
            <a:off x="7508725" y="1074107"/>
            <a:ext cx="1299824" cy="565146"/>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36000" tIns="36000" rIns="36000" bIns="36000" rtlCol="0">
            <a:spAutoFit/>
          </a:bodyPr>
          <a:lstStyle/>
          <a:p>
            <a:pPr algn="ctr"/>
            <a:r>
              <a:rPr lang="en-GB" sz="1600" dirty="0" smtClean="0"/>
              <a:t>Transport Advertising</a:t>
            </a:r>
            <a:endParaRPr lang="en-GB" sz="1600" dirty="0"/>
          </a:p>
        </p:txBody>
      </p:sp>
      <p:cxnSp>
        <p:nvCxnSpPr>
          <p:cNvPr id="37" name="Straight Connector 36"/>
          <p:cNvCxnSpPr/>
          <p:nvPr/>
        </p:nvCxnSpPr>
        <p:spPr>
          <a:xfrm>
            <a:off x="2213463" y="2204864"/>
            <a:ext cx="0" cy="2958482"/>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1115617" y="1639253"/>
            <a:ext cx="0" cy="3555657"/>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3109937" y="2852936"/>
            <a:ext cx="0" cy="2341974"/>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7236296" y="2287790"/>
            <a:ext cx="0" cy="2875556"/>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6206281" y="3007870"/>
            <a:ext cx="0" cy="2155476"/>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3325962" y="4973106"/>
            <a:ext cx="2880318" cy="349702"/>
          </a:xfrm>
          <a:prstGeom prst="rect">
            <a:avLst/>
          </a:prstGeom>
          <a:solidFill>
            <a:schemeClr val="accent5">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36000" tIns="36000" rIns="36000" bIns="36000" rtlCol="0">
            <a:spAutoFit/>
          </a:bodyPr>
          <a:lstStyle/>
          <a:p>
            <a:pPr algn="ctr"/>
            <a:r>
              <a:rPr lang="en-GB" dirty="0" smtClean="0"/>
              <a:t>These lower average costs</a:t>
            </a:r>
            <a:endParaRPr lang="en-GB" dirty="0"/>
          </a:p>
        </p:txBody>
      </p:sp>
      <p:sp>
        <p:nvSpPr>
          <p:cNvPr id="12" name="TextBox 11"/>
          <p:cNvSpPr txBox="1"/>
          <p:nvPr/>
        </p:nvSpPr>
        <p:spPr>
          <a:xfrm>
            <a:off x="3952130" y="3871386"/>
            <a:ext cx="1627982" cy="349702"/>
          </a:xfrm>
          <a:prstGeom prst="rect">
            <a:avLst/>
          </a:prstGeom>
          <a:solidFill>
            <a:schemeClr val="accent5">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36000" tIns="36000" rIns="36000" bIns="36000" rtlCol="0">
            <a:spAutoFit/>
          </a:bodyPr>
          <a:lstStyle/>
          <a:p>
            <a:pPr algn="ctr"/>
            <a:r>
              <a:rPr lang="en-GB" dirty="0" smtClean="0"/>
              <a:t>Managerial</a:t>
            </a:r>
            <a:endParaRPr lang="en-GB" dirty="0"/>
          </a:p>
        </p:txBody>
      </p:sp>
      <p:sp>
        <p:nvSpPr>
          <p:cNvPr id="22" name="TextBox 21"/>
          <p:cNvSpPr txBox="1"/>
          <p:nvPr/>
        </p:nvSpPr>
        <p:spPr>
          <a:xfrm>
            <a:off x="2555776" y="4293096"/>
            <a:ext cx="1108322" cy="349702"/>
          </a:xfrm>
          <a:prstGeom prst="rect">
            <a:avLst/>
          </a:prstGeom>
          <a:solidFill>
            <a:schemeClr val="accent5">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36000" tIns="36000" rIns="36000" bIns="36000" rtlCol="0">
            <a:spAutoFit/>
          </a:bodyPr>
          <a:lstStyle/>
          <a:p>
            <a:pPr algn="ctr"/>
            <a:r>
              <a:rPr lang="en-GB" dirty="0" smtClean="0"/>
              <a:t>Financial</a:t>
            </a:r>
            <a:endParaRPr lang="en-GB" dirty="0"/>
          </a:p>
        </p:txBody>
      </p:sp>
      <p:sp>
        <p:nvSpPr>
          <p:cNvPr id="23" name="TextBox 22"/>
          <p:cNvSpPr txBox="1"/>
          <p:nvPr/>
        </p:nvSpPr>
        <p:spPr>
          <a:xfrm>
            <a:off x="5488157" y="4293096"/>
            <a:ext cx="1436248" cy="349702"/>
          </a:xfrm>
          <a:prstGeom prst="rect">
            <a:avLst/>
          </a:prstGeom>
          <a:solidFill>
            <a:schemeClr val="accent5">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36000" tIns="36000" rIns="36000" bIns="36000" rtlCol="0">
            <a:spAutoFit/>
          </a:bodyPr>
          <a:lstStyle/>
          <a:p>
            <a:pPr algn="ctr"/>
            <a:r>
              <a:rPr lang="en-GB" dirty="0" smtClean="0"/>
              <a:t>Risk-bearing</a:t>
            </a:r>
            <a:endParaRPr lang="en-GB" dirty="0"/>
          </a:p>
        </p:txBody>
      </p:sp>
      <p:sp>
        <p:nvSpPr>
          <p:cNvPr id="25" name="TextBox 24"/>
          <p:cNvSpPr txBox="1"/>
          <p:nvPr/>
        </p:nvSpPr>
        <p:spPr>
          <a:xfrm>
            <a:off x="6923576" y="3776178"/>
            <a:ext cx="685656" cy="349702"/>
          </a:xfrm>
          <a:prstGeom prst="rect">
            <a:avLst/>
          </a:prstGeom>
          <a:solidFill>
            <a:schemeClr val="accent5">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36000" tIns="36000" rIns="36000" bIns="36000" rtlCol="0">
            <a:spAutoFit/>
          </a:bodyPr>
          <a:lstStyle/>
          <a:p>
            <a:pPr algn="ctr"/>
            <a:r>
              <a:rPr lang="en-GB" dirty="0" smtClean="0"/>
              <a:t>R&amp;D</a:t>
            </a:r>
            <a:endParaRPr lang="en-GB" dirty="0"/>
          </a:p>
        </p:txBody>
      </p:sp>
      <p:sp>
        <p:nvSpPr>
          <p:cNvPr id="26" name="TextBox 25"/>
          <p:cNvSpPr txBox="1"/>
          <p:nvPr/>
        </p:nvSpPr>
        <p:spPr>
          <a:xfrm>
            <a:off x="7508725" y="3212976"/>
            <a:ext cx="1276960" cy="349702"/>
          </a:xfrm>
          <a:prstGeom prst="rect">
            <a:avLst/>
          </a:prstGeom>
          <a:solidFill>
            <a:schemeClr val="accent5">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36000" tIns="36000" rIns="36000" bIns="36000" rtlCol="0">
            <a:spAutoFit/>
          </a:bodyPr>
          <a:lstStyle/>
          <a:p>
            <a:pPr algn="ctr"/>
            <a:r>
              <a:rPr lang="en-GB" dirty="0" smtClean="0"/>
              <a:t>Marketing</a:t>
            </a:r>
            <a:endParaRPr lang="en-GB" dirty="0"/>
          </a:p>
        </p:txBody>
      </p:sp>
      <p:sp>
        <p:nvSpPr>
          <p:cNvPr id="28" name="TextBox 27"/>
          <p:cNvSpPr txBox="1"/>
          <p:nvPr/>
        </p:nvSpPr>
        <p:spPr>
          <a:xfrm>
            <a:off x="1619672" y="3776897"/>
            <a:ext cx="1153080" cy="349702"/>
          </a:xfrm>
          <a:prstGeom prst="rect">
            <a:avLst/>
          </a:prstGeom>
          <a:solidFill>
            <a:schemeClr val="accent5">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36000" tIns="36000" rIns="36000" bIns="36000" rtlCol="0">
            <a:spAutoFit/>
          </a:bodyPr>
          <a:lstStyle/>
          <a:p>
            <a:pPr algn="ctr"/>
            <a:r>
              <a:rPr lang="en-GB" dirty="0" smtClean="0"/>
              <a:t>Technical</a:t>
            </a:r>
            <a:endParaRPr lang="en-GB" dirty="0"/>
          </a:p>
        </p:txBody>
      </p:sp>
      <p:sp>
        <p:nvSpPr>
          <p:cNvPr id="29" name="TextBox 28"/>
          <p:cNvSpPr txBox="1"/>
          <p:nvPr/>
        </p:nvSpPr>
        <p:spPr>
          <a:xfrm>
            <a:off x="323528" y="3212976"/>
            <a:ext cx="1627982" cy="349702"/>
          </a:xfrm>
          <a:prstGeom prst="rect">
            <a:avLst/>
          </a:prstGeom>
          <a:solidFill>
            <a:schemeClr val="accent5">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36000" tIns="36000" rIns="36000" bIns="36000" rtlCol="0">
            <a:spAutoFit/>
          </a:bodyPr>
          <a:lstStyle/>
          <a:p>
            <a:pPr algn="ctr"/>
            <a:r>
              <a:rPr lang="en-GB" dirty="0" smtClean="0"/>
              <a:t>Purchasing</a:t>
            </a:r>
            <a:endParaRPr lang="en-GB" dirty="0"/>
          </a:p>
        </p:txBody>
      </p:sp>
    </p:spTree>
    <p:extLst>
      <p:ext uri="{BB962C8B-B14F-4D97-AF65-F5344CB8AC3E}">
        <p14:creationId xmlns:p14="http://schemas.microsoft.com/office/powerpoint/2010/main" val="3544035687"/>
      </p:ext>
    </p:extLst>
  </p:cSld>
  <p:clrMapOvr>
    <a:masterClrMapping/>
  </p:clrMapOvr>
  <p:transition advClick="0"/>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19" y="1052736"/>
            <a:ext cx="6919681" cy="5410712"/>
          </a:xfrm>
          <a:prstGeom prst="rect">
            <a:avLst/>
          </a:prstGeom>
        </p:spPr>
        <p:txBody>
          <a:bodyPr wrap="square">
            <a:spAutoFit/>
          </a:bodyPr>
          <a:lstStyle/>
          <a:p>
            <a:pPr marL="361950" indent="-361950">
              <a:buClr>
                <a:schemeClr val="accent6">
                  <a:lumMod val="50000"/>
                </a:schemeClr>
              </a:buClr>
              <a:buFont typeface="Wingdings 3" panose="05040102010807070707" pitchFamily="18" charset="2"/>
              <a:buChar char=""/>
            </a:pPr>
            <a:r>
              <a:rPr lang="en-US" sz="2160" b="1" dirty="0">
                <a:solidFill>
                  <a:srgbClr val="FF0000"/>
                </a:solidFill>
              </a:rPr>
              <a:t>External economies of scale </a:t>
            </a:r>
            <a:r>
              <a:rPr lang="en-US" sz="2160" dirty="0"/>
              <a:t>are economies of scale that arise due to the location </a:t>
            </a:r>
            <a:r>
              <a:rPr lang="en-US" sz="2160" dirty="0" smtClean="0"/>
              <a:t>of the </a:t>
            </a:r>
            <a:r>
              <a:rPr lang="en-US" sz="2160" dirty="0"/>
              <a:t>firm and are therefore external to the business. Examples of external </a:t>
            </a:r>
            <a:r>
              <a:rPr lang="en-US" sz="2160" dirty="0" smtClean="0"/>
              <a:t>economies of </a:t>
            </a:r>
            <a:r>
              <a:rPr lang="en-US" sz="2160" dirty="0"/>
              <a:t>scale are:</a:t>
            </a:r>
          </a:p>
          <a:p>
            <a:pPr marL="633413" indent="-280988">
              <a:buClr>
                <a:schemeClr val="accent6">
                  <a:lumMod val="50000"/>
                </a:schemeClr>
              </a:buClr>
              <a:buFont typeface="Arial" panose="020B0604020202020204" pitchFamily="34" charset="0"/>
              <a:buChar char="•"/>
            </a:pPr>
            <a:r>
              <a:rPr lang="en-US" sz="2160" b="1" dirty="0" smtClean="0"/>
              <a:t>Proximity </a:t>
            </a:r>
            <a:r>
              <a:rPr lang="en-US" sz="2160" b="1" dirty="0"/>
              <a:t>to related firms</a:t>
            </a:r>
            <a:r>
              <a:rPr lang="en-US" sz="2160" dirty="0"/>
              <a:t> - </a:t>
            </a:r>
            <a:r>
              <a:rPr lang="en-US" sz="2160" dirty="0" err="1" smtClean="0"/>
              <a:t>Tirupur</a:t>
            </a:r>
            <a:r>
              <a:rPr lang="en-US" sz="2160" dirty="0" smtClean="0"/>
              <a:t> </a:t>
            </a:r>
            <a:r>
              <a:rPr lang="en-US" sz="2160" dirty="0"/>
              <a:t>in India is renowned for textile </a:t>
            </a:r>
            <a:r>
              <a:rPr lang="en-US" sz="2160" dirty="0" smtClean="0"/>
              <a:t>and garment </a:t>
            </a:r>
            <a:r>
              <a:rPr lang="en-US" sz="2160" dirty="0"/>
              <a:t>manufacturing. A garment manufacturer will benefit from having </a:t>
            </a:r>
            <a:r>
              <a:rPr lang="en-US" sz="2160" dirty="0" smtClean="0"/>
              <a:t>firms that </a:t>
            </a:r>
            <a:r>
              <a:rPr lang="en-US" sz="2160" dirty="0"/>
              <a:t>produce zippers, buttons, thread and fabrics located nearby, as this will give </a:t>
            </a:r>
            <a:r>
              <a:rPr lang="en-US" sz="2160" dirty="0" smtClean="0"/>
              <a:t>it easy </a:t>
            </a:r>
            <a:r>
              <a:rPr lang="en-US" sz="2160" dirty="0"/>
              <a:t>access to its suppliers and reduce transport costs.</a:t>
            </a:r>
          </a:p>
          <a:p>
            <a:pPr marL="633413" indent="-280988">
              <a:buClr>
                <a:schemeClr val="accent6">
                  <a:lumMod val="50000"/>
                </a:schemeClr>
              </a:buClr>
              <a:buFont typeface="Arial" panose="020B0604020202020204" pitchFamily="34" charset="0"/>
              <a:buChar char="•"/>
            </a:pPr>
            <a:r>
              <a:rPr lang="en-US" sz="2160" b="1" dirty="0" smtClean="0"/>
              <a:t>The </a:t>
            </a:r>
            <a:r>
              <a:rPr lang="en-US" sz="2160" b="1" dirty="0"/>
              <a:t>reputation of the </a:t>
            </a:r>
            <a:r>
              <a:rPr lang="en-US" sz="2160" b="1" dirty="0" smtClean="0"/>
              <a:t>geographical </a:t>
            </a:r>
            <a:r>
              <a:rPr lang="en-US" sz="2160" b="1" dirty="0"/>
              <a:t>area</a:t>
            </a:r>
            <a:r>
              <a:rPr lang="en-US" sz="2160" dirty="0"/>
              <a:t> - This provides a firm with </a:t>
            </a:r>
            <a:r>
              <a:rPr lang="en-US" sz="2160" dirty="0" smtClean="0"/>
              <a:t>free publicity </a:t>
            </a:r>
            <a:r>
              <a:rPr lang="en-US" sz="2160" dirty="0"/>
              <a:t>and exposure. </a:t>
            </a:r>
            <a:r>
              <a:rPr lang="en-US" sz="2160" dirty="0" smtClean="0"/>
              <a:t>E.g., </a:t>
            </a:r>
            <a:r>
              <a:rPr lang="en-US" sz="2160" dirty="0"/>
              <a:t>Silicon Valley in California, an area with </a:t>
            </a:r>
            <a:r>
              <a:rPr lang="en-US" sz="2160" dirty="0" smtClean="0"/>
              <a:t>a worldwide </a:t>
            </a:r>
            <a:r>
              <a:rPr lang="en-US" sz="2160" dirty="0"/>
              <a:t>reputation for software creation and the development </a:t>
            </a:r>
            <a:r>
              <a:rPr lang="en-US" sz="2160" dirty="0" smtClean="0"/>
              <a:t>of information technology </a:t>
            </a:r>
            <a:r>
              <a:rPr lang="en-US" sz="2160" dirty="0"/>
              <a:t>systems, has a large number of suitable skilled workers</a:t>
            </a:r>
            <a:r>
              <a:rPr lang="en-US" sz="2160" dirty="0" smtClean="0"/>
              <a:t>.</a:t>
            </a:r>
            <a:endParaRPr lang="en-US" sz="2160" dirty="0"/>
          </a:p>
        </p:txBody>
      </p:sp>
      <p:sp>
        <p:nvSpPr>
          <p:cNvPr id="8" name="Title 2"/>
          <p:cNvSpPr>
            <a:spLocks noGrp="1"/>
          </p:cNvSpPr>
          <p:nvPr>
            <p:ph type="title"/>
          </p:nvPr>
        </p:nvSpPr>
        <p:spPr>
          <a:xfrm>
            <a:off x="70266" y="72008"/>
            <a:ext cx="7886110" cy="548680"/>
          </a:xfrm>
        </p:spPr>
        <p:txBody>
          <a:bodyPr>
            <a:noAutofit/>
          </a:bodyPr>
          <a:lstStyle/>
          <a:p>
            <a:r>
              <a:rPr lang="en-US" sz="4000" dirty="0" smtClean="0"/>
              <a:t>4.5 – Economies of Scale - External</a:t>
            </a:r>
            <a:endParaRPr lang="en-US" sz="40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160</a:t>
            </a:r>
            <a:endParaRPr lang="en-GB" sz="1000" b="1" dirty="0">
              <a:latin typeface="Arial" panose="020B0604020202020204" pitchFamily="34" charset="0"/>
              <a:cs typeface="Arial" panose="020B0604020202020204" pitchFamily="34" charset="0"/>
            </a:endParaRPr>
          </a:p>
        </p:txBody>
      </p:sp>
      <p:pic>
        <p:nvPicPr>
          <p:cNvPr id="5122" name="Picture 2" descr="Image result for tirupu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71200" y="1052736"/>
            <a:ext cx="1649272" cy="1237758"/>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Image result for tirupu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71199" y="2392263"/>
            <a:ext cx="1651831" cy="1258695"/>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Image result for silicon valley">
            <a:hlinkClick r:id="rId5"/>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171199" y="3752728"/>
            <a:ext cx="1643829" cy="1772890"/>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Image result for silicon valley"/>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171199" y="5627388"/>
            <a:ext cx="1643829" cy="7715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8749204"/>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2768" cy="369332"/>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dirty="0"/>
              <a:t>The advantages of being a sole trader are detailed </a:t>
            </a:r>
            <a:r>
              <a:rPr lang="en-US" dirty="0" smtClean="0"/>
              <a:t>below.</a:t>
            </a:r>
            <a:endParaRPr lang="en-US" dirty="0"/>
          </a:p>
        </p:txBody>
      </p:sp>
      <p:sp>
        <p:nvSpPr>
          <p:cNvPr id="8" name="Title 2"/>
          <p:cNvSpPr>
            <a:spLocks noGrp="1"/>
          </p:cNvSpPr>
          <p:nvPr>
            <p:ph type="title"/>
          </p:nvPr>
        </p:nvSpPr>
        <p:spPr>
          <a:xfrm>
            <a:off x="70266" y="72008"/>
            <a:ext cx="8859452" cy="548680"/>
          </a:xfrm>
        </p:spPr>
        <p:txBody>
          <a:bodyPr>
            <a:noAutofit/>
          </a:bodyPr>
          <a:lstStyle/>
          <a:p>
            <a:r>
              <a:rPr lang="en-US" sz="3600" dirty="0" smtClean="0"/>
              <a:t>4.1 – Types of Business Organisation</a:t>
            </a:r>
            <a:endParaRPr lang="en-US" sz="3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111</a:t>
            </a:r>
            <a:endParaRPr lang="en-GB" sz="1000" b="1" dirty="0">
              <a:latin typeface="Arial" panose="020B0604020202020204" pitchFamily="34" charset="0"/>
              <a:cs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3785466531"/>
              </p:ext>
            </p:extLst>
          </p:nvPr>
        </p:nvGraphicFramePr>
        <p:xfrm>
          <a:off x="251520" y="1412776"/>
          <a:ext cx="8568952" cy="5277612"/>
        </p:xfrm>
        <a:graphic>
          <a:graphicData uri="http://schemas.openxmlformats.org/drawingml/2006/table">
            <a:tbl>
              <a:tblPr firstRow="1" bandRow="1">
                <a:tableStyleId>{5C22544A-7EE6-4342-B048-85BDC9FD1C3A}</a:tableStyleId>
              </a:tblPr>
              <a:tblGrid>
                <a:gridCol w="1728192"/>
                <a:gridCol w="6840760"/>
              </a:tblGrid>
              <a:tr h="288032">
                <a:tc>
                  <a:txBody>
                    <a:bodyPr/>
                    <a:lstStyle/>
                    <a:p>
                      <a:r>
                        <a:rPr lang="en-GB" sz="1570" dirty="0" smtClean="0">
                          <a:latin typeface="Arial" panose="020B0604020202020204" pitchFamily="34" charset="0"/>
                          <a:cs typeface="Arial" panose="020B0604020202020204" pitchFamily="34" charset="0"/>
                        </a:rPr>
                        <a:t>Advantages</a:t>
                      </a:r>
                      <a:endParaRPr lang="en-GB" sz="1570" dirty="0">
                        <a:latin typeface="Arial" panose="020B0604020202020204" pitchFamily="34" charset="0"/>
                        <a:cs typeface="Arial" panose="020B0604020202020204" pitchFamily="34" charset="0"/>
                      </a:endParaRPr>
                    </a:p>
                  </a:txBody>
                  <a:tcPr/>
                </a:tc>
                <a:tc>
                  <a:txBody>
                    <a:bodyPr/>
                    <a:lstStyle/>
                    <a:p>
                      <a:r>
                        <a:rPr lang="en-GB" sz="1570" dirty="0" smtClean="0">
                          <a:latin typeface="Arial" panose="020B0604020202020204" pitchFamily="34" charset="0"/>
                          <a:cs typeface="Arial" panose="020B0604020202020204" pitchFamily="34" charset="0"/>
                        </a:rPr>
                        <a:t>Explanation</a:t>
                      </a:r>
                      <a:endParaRPr lang="en-GB" sz="1570" dirty="0">
                        <a:latin typeface="Arial" panose="020B0604020202020204" pitchFamily="34" charset="0"/>
                        <a:cs typeface="Arial" panose="020B0604020202020204" pitchFamily="34" charset="0"/>
                      </a:endParaRPr>
                    </a:p>
                  </a:txBody>
                  <a:tcPr/>
                </a:tc>
              </a:tr>
              <a:tr h="370840">
                <a:tc>
                  <a:txBody>
                    <a:bodyPr/>
                    <a:lstStyle/>
                    <a:p>
                      <a:r>
                        <a:rPr lang="en-GB" sz="1570" dirty="0" smtClean="0">
                          <a:latin typeface="Arial" panose="020B0604020202020204" pitchFamily="34" charset="0"/>
                          <a:cs typeface="Arial" panose="020B0604020202020204" pitchFamily="34" charset="0"/>
                        </a:rPr>
                        <a:t>Can set up the business easily</a:t>
                      </a:r>
                      <a:endParaRPr lang="en-GB" sz="1570" dirty="0">
                        <a:latin typeface="Arial" panose="020B0604020202020204" pitchFamily="34" charset="0"/>
                        <a:cs typeface="Arial" panose="020B0604020202020204" pitchFamily="34" charset="0"/>
                      </a:endParaRPr>
                    </a:p>
                  </a:txBody>
                  <a:tcPr/>
                </a:tc>
                <a:tc>
                  <a:txBody>
                    <a:bodyPr/>
                    <a:lstStyle/>
                    <a:p>
                      <a:r>
                        <a:rPr kumimoji="0" lang="en-GB" sz="1570" b="0" i="0" u="none" strike="noStrike" kern="1200" baseline="0" dirty="0" smtClean="0">
                          <a:solidFill>
                            <a:schemeClr val="dk1"/>
                          </a:solidFill>
                          <a:latin typeface="Arial" panose="020B0604020202020204" pitchFamily="34" charset="0"/>
                          <a:ea typeface="+mn-ea"/>
                          <a:cs typeface="Arial" panose="020B0604020202020204" pitchFamily="34" charset="0"/>
                        </a:rPr>
                        <a:t>Sole proprietorships are the cheapest and easiest type of business to setup. There are very few legal procedures needed to start the business.</a:t>
                      </a:r>
                      <a:endParaRPr lang="en-GB" sz="1570" dirty="0">
                        <a:latin typeface="Arial" panose="020B0604020202020204" pitchFamily="34" charset="0"/>
                        <a:cs typeface="Arial" panose="020B0604020202020204" pitchFamily="34" charset="0"/>
                      </a:endParaRPr>
                    </a:p>
                  </a:txBody>
                  <a:tcPr/>
                </a:tc>
              </a:tr>
              <a:tr h="370840">
                <a:tc>
                  <a:txBody>
                    <a:bodyPr/>
                    <a:lstStyle/>
                    <a:p>
                      <a:r>
                        <a:rPr lang="en-GB" sz="1570" dirty="0" smtClean="0">
                          <a:latin typeface="Arial" panose="020B0604020202020204" pitchFamily="34" charset="0"/>
                          <a:cs typeface="Arial" panose="020B0604020202020204" pitchFamily="34" charset="0"/>
                        </a:rPr>
                        <a:t>Has autonomy</a:t>
                      </a:r>
                      <a:r>
                        <a:rPr lang="en-GB" sz="1570" baseline="0" dirty="0" smtClean="0">
                          <a:latin typeface="Arial" panose="020B0604020202020204" pitchFamily="34" charset="0"/>
                          <a:cs typeface="Arial" panose="020B0604020202020204" pitchFamily="34" charset="0"/>
                        </a:rPr>
                        <a:t> in decision making</a:t>
                      </a:r>
                      <a:endParaRPr lang="en-GB" sz="1570" dirty="0">
                        <a:latin typeface="Arial" panose="020B0604020202020204" pitchFamily="34" charset="0"/>
                        <a:cs typeface="Arial" panose="020B0604020202020204" pitchFamily="34" charset="0"/>
                      </a:endParaRPr>
                    </a:p>
                  </a:txBody>
                  <a:tcPr/>
                </a:tc>
                <a:tc>
                  <a:txBody>
                    <a:bodyPr/>
                    <a:lstStyle/>
                    <a:p>
                      <a:r>
                        <a:rPr kumimoji="0" lang="en-GB" sz="1570" b="0" i="0" u="none" strike="noStrike" kern="1200" baseline="0" dirty="0" smtClean="0">
                          <a:solidFill>
                            <a:schemeClr val="dk1"/>
                          </a:solidFill>
                          <a:latin typeface="Arial" panose="020B0604020202020204" pitchFamily="34" charset="0"/>
                          <a:ea typeface="+mn-ea"/>
                          <a:cs typeface="Arial" panose="020B0604020202020204" pitchFamily="34" charset="0"/>
                        </a:rPr>
                        <a:t>The owner is the boss and does not need to consult anyone about their decisions. This makes the business relatively easy to run.</a:t>
                      </a:r>
                      <a:endParaRPr lang="en-GB" sz="1570" dirty="0">
                        <a:latin typeface="Arial" panose="020B0604020202020204" pitchFamily="34" charset="0"/>
                        <a:cs typeface="Arial" panose="020B0604020202020204" pitchFamily="34" charset="0"/>
                      </a:endParaRPr>
                    </a:p>
                  </a:txBody>
                  <a:tcPr/>
                </a:tc>
              </a:tr>
              <a:tr h="370840">
                <a:tc>
                  <a:txBody>
                    <a:bodyPr/>
                    <a:lstStyle/>
                    <a:p>
                      <a:r>
                        <a:rPr lang="en-GB" sz="1570" dirty="0" smtClean="0">
                          <a:latin typeface="Arial" panose="020B0604020202020204" pitchFamily="34" charset="0"/>
                          <a:cs typeface="Arial" panose="020B0604020202020204" pitchFamily="34" charset="0"/>
                        </a:rPr>
                        <a:t>Keeps all the profits made by the</a:t>
                      </a:r>
                      <a:r>
                        <a:rPr lang="en-GB" sz="1570" baseline="0" dirty="0" smtClean="0">
                          <a:latin typeface="Arial" panose="020B0604020202020204" pitchFamily="34" charset="0"/>
                          <a:cs typeface="Arial" panose="020B0604020202020204" pitchFamily="34" charset="0"/>
                        </a:rPr>
                        <a:t> </a:t>
                      </a:r>
                      <a:r>
                        <a:rPr lang="en-GB" sz="1570" dirty="0" smtClean="0">
                          <a:latin typeface="Arial" panose="020B0604020202020204" pitchFamily="34" charset="0"/>
                          <a:cs typeface="Arial" panose="020B0604020202020204" pitchFamily="34" charset="0"/>
                        </a:rPr>
                        <a:t>business</a:t>
                      </a:r>
                      <a:endParaRPr lang="en-GB" sz="1570" dirty="0">
                        <a:latin typeface="Arial" panose="020B0604020202020204" pitchFamily="34" charset="0"/>
                        <a:cs typeface="Arial" panose="020B0604020202020204" pitchFamily="34" charset="0"/>
                      </a:endParaRPr>
                    </a:p>
                  </a:txBody>
                  <a:tcPr/>
                </a:tc>
                <a:tc>
                  <a:txBody>
                    <a:bodyPr/>
                    <a:lstStyle/>
                    <a:p>
                      <a:r>
                        <a:rPr kumimoji="0" lang="en-US" sz="1570" b="0" i="0" u="none" strike="noStrike" kern="1200" baseline="0" dirty="0" smtClean="0">
                          <a:solidFill>
                            <a:schemeClr val="dk1"/>
                          </a:solidFill>
                          <a:latin typeface="Arial" panose="020B0604020202020204" pitchFamily="34" charset="0"/>
                          <a:ea typeface="+mn-ea"/>
                          <a:cs typeface="Arial" panose="020B0604020202020204" pitchFamily="34" charset="0"/>
                        </a:rPr>
                        <a:t>This gives an incentive for the sole trader to work hard as they are rewarded with profits made by more profits as the business becomes more successful</a:t>
                      </a:r>
                      <a:endParaRPr lang="en-GB" sz="1570" dirty="0">
                        <a:latin typeface="Arial" panose="020B0604020202020204" pitchFamily="34" charset="0"/>
                        <a:cs typeface="Arial" panose="020B0604020202020204" pitchFamily="34" charset="0"/>
                      </a:endParaRPr>
                    </a:p>
                  </a:txBody>
                  <a:tcPr/>
                </a:tc>
              </a:tr>
              <a:tr h="370840">
                <a:tc>
                  <a:txBody>
                    <a:bodyPr/>
                    <a:lstStyle/>
                    <a:p>
                      <a:r>
                        <a:rPr lang="en-GB" sz="1570" dirty="0" smtClean="0">
                          <a:latin typeface="Arial" panose="020B0604020202020204" pitchFamily="34" charset="0"/>
                          <a:cs typeface="Arial" panose="020B0604020202020204" pitchFamily="34" charset="0"/>
                        </a:rPr>
                        <a:t>Enjoys tax advantages</a:t>
                      </a:r>
                      <a:endParaRPr lang="en-GB" sz="1570" dirty="0">
                        <a:latin typeface="Arial" panose="020B0604020202020204" pitchFamily="34" charset="0"/>
                        <a:cs typeface="Arial" panose="020B0604020202020204" pitchFamily="34" charset="0"/>
                      </a:endParaRPr>
                    </a:p>
                  </a:txBody>
                  <a:tcPr/>
                </a:tc>
                <a:tc>
                  <a:txBody>
                    <a:bodyPr/>
                    <a:lstStyle/>
                    <a:p>
                      <a:r>
                        <a:rPr kumimoji="0" lang="en-US" sz="1570" b="0" i="0" u="none" strike="noStrike" kern="1200" baseline="0" dirty="0" smtClean="0">
                          <a:solidFill>
                            <a:schemeClr val="dk1"/>
                          </a:solidFill>
                          <a:latin typeface="Arial" panose="020B0604020202020204" pitchFamily="34" charset="0"/>
                          <a:ea typeface="+mn-ea"/>
                          <a:cs typeface="Arial" panose="020B0604020202020204" pitchFamily="34" charset="0"/>
                        </a:rPr>
                        <a:t>In many countries small businesses pay a lower rate of tax on profits than large </a:t>
                      </a:r>
                      <a:r>
                        <a:rPr kumimoji="0" lang="en-GB" sz="1570" b="0" i="0" u="none" strike="noStrike" kern="1200" baseline="0" dirty="0" smtClean="0">
                          <a:solidFill>
                            <a:schemeClr val="dk1"/>
                          </a:solidFill>
                          <a:latin typeface="Arial" panose="020B0604020202020204" pitchFamily="34" charset="0"/>
                          <a:ea typeface="+mn-ea"/>
                          <a:cs typeface="Arial" panose="020B0604020202020204" pitchFamily="34" charset="0"/>
                        </a:rPr>
                        <a:t>companies.</a:t>
                      </a:r>
                      <a:endParaRPr lang="en-GB" sz="1570" dirty="0">
                        <a:latin typeface="Arial" panose="020B0604020202020204" pitchFamily="34" charset="0"/>
                        <a:cs typeface="Arial" panose="020B0604020202020204" pitchFamily="34" charset="0"/>
                      </a:endParaRPr>
                    </a:p>
                  </a:txBody>
                  <a:tcPr/>
                </a:tc>
              </a:tr>
              <a:tr h="370840">
                <a:tc>
                  <a:txBody>
                    <a:bodyPr/>
                    <a:lstStyle/>
                    <a:p>
                      <a:r>
                        <a:rPr lang="en-GB" sz="1570" dirty="0" smtClean="0">
                          <a:latin typeface="Arial" panose="020B0604020202020204" pitchFamily="34" charset="0"/>
                          <a:cs typeface="Arial" panose="020B0604020202020204" pitchFamily="34" charset="0"/>
                        </a:rPr>
                        <a:t>Enjoys privacy</a:t>
                      </a:r>
                      <a:endParaRPr lang="en-GB" sz="1570" dirty="0">
                        <a:latin typeface="Arial" panose="020B0604020202020204" pitchFamily="34" charset="0"/>
                        <a:cs typeface="Arial" panose="020B0604020202020204" pitchFamily="34" charset="0"/>
                      </a:endParaRPr>
                    </a:p>
                  </a:txBody>
                  <a:tcPr/>
                </a:tc>
                <a:tc>
                  <a:txBody>
                    <a:bodyPr/>
                    <a:lstStyle/>
                    <a:p>
                      <a:r>
                        <a:rPr kumimoji="0" lang="en-GB" sz="1570" b="0" i="0" u="none" strike="noStrike" kern="1200" baseline="0" dirty="0" smtClean="0">
                          <a:solidFill>
                            <a:schemeClr val="dk1"/>
                          </a:solidFill>
                          <a:latin typeface="Arial" panose="020B0604020202020204" pitchFamily="34" charset="0"/>
                          <a:ea typeface="+mn-ea"/>
                          <a:cs typeface="Arial" panose="020B0604020202020204" pitchFamily="34" charset="0"/>
                        </a:rPr>
                        <a:t>The business does not need to publish its accounts to the general public. Only the tax authorities need to see the financial information of the sole-trader.</a:t>
                      </a:r>
                      <a:endParaRPr lang="en-GB" sz="1570" dirty="0">
                        <a:latin typeface="Arial" panose="020B0604020202020204" pitchFamily="34" charset="0"/>
                        <a:cs typeface="Arial" panose="020B0604020202020204" pitchFamily="34" charset="0"/>
                      </a:endParaRPr>
                    </a:p>
                  </a:txBody>
                  <a:tcPr/>
                </a:tc>
              </a:tr>
              <a:tr h="370840">
                <a:tc>
                  <a:txBody>
                    <a:bodyPr/>
                    <a:lstStyle/>
                    <a:p>
                      <a:r>
                        <a:rPr lang="en-GB" sz="1570" dirty="0" smtClean="0">
                          <a:latin typeface="Arial" panose="020B0604020202020204" pitchFamily="34" charset="0"/>
                          <a:cs typeface="Arial" panose="020B0604020202020204" pitchFamily="34" charset="0"/>
                        </a:rPr>
                        <a:t>Can be flexible in what the business does</a:t>
                      </a:r>
                      <a:endParaRPr lang="en-GB" sz="1570" dirty="0">
                        <a:latin typeface="Arial" panose="020B0604020202020204" pitchFamily="34" charset="0"/>
                        <a:cs typeface="Arial" panose="020B0604020202020204" pitchFamily="34" charset="0"/>
                      </a:endParaRPr>
                    </a:p>
                  </a:txBody>
                  <a:tcPr/>
                </a:tc>
                <a:tc>
                  <a:txBody>
                    <a:bodyPr/>
                    <a:lstStyle/>
                    <a:p>
                      <a:r>
                        <a:rPr kumimoji="0" lang="en-US" sz="1570" b="0" i="0" u="none" strike="noStrike" kern="1200" baseline="0" dirty="0" smtClean="0">
                          <a:solidFill>
                            <a:schemeClr val="dk1"/>
                          </a:solidFill>
                          <a:latin typeface="Arial" panose="020B0604020202020204" pitchFamily="34" charset="0"/>
                          <a:ea typeface="+mn-ea"/>
                          <a:cs typeface="Arial" panose="020B0604020202020204" pitchFamily="34" charset="0"/>
                        </a:rPr>
                        <a:t>For example, the owner has some flexibility in the choice of working hours. Also, </a:t>
                      </a:r>
                      <a:r>
                        <a:rPr kumimoji="0" lang="en-GB" sz="1570" b="0" i="0" u="none" strike="noStrike" kern="1200" baseline="0" dirty="0" smtClean="0">
                          <a:solidFill>
                            <a:schemeClr val="dk1"/>
                          </a:solidFill>
                          <a:latin typeface="Arial" panose="020B0604020202020204" pitchFamily="34" charset="0"/>
                          <a:ea typeface="+mn-ea"/>
                          <a:cs typeface="Arial" panose="020B0604020202020204" pitchFamily="34" charset="0"/>
                        </a:rPr>
                        <a:t>if one business idea does not workout, the sole-trader can quite easily introduce </a:t>
                      </a:r>
                      <a:r>
                        <a:rPr kumimoji="0" lang="en-US" sz="1570" b="0" i="0" u="none" strike="noStrike" kern="1200" baseline="0" dirty="0" smtClean="0">
                          <a:solidFill>
                            <a:schemeClr val="dk1"/>
                          </a:solidFill>
                          <a:latin typeface="Arial" panose="020B0604020202020204" pitchFamily="34" charset="0"/>
                          <a:ea typeface="+mn-ea"/>
                          <a:cs typeface="Arial" panose="020B0604020202020204" pitchFamily="34" charset="0"/>
                        </a:rPr>
                        <a:t>business does new trading activities or close down the business and start another one.</a:t>
                      </a:r>
                    </a:p>
                  </a:txBody>
                  <a:tcPr/>
                </a:tc>
              </a:tr>
              <a:tr h="370840">
                <a:tc>
                  <a:txBody>
                    <a:bodyPr/>
                    <a:lstStyle/>
                    <a:p>
                      <a:r>
                        <a:rPr lang="en-GB" sz="1570" dirty="0" smtClean="0">
                          <a:latin typeface="Arial" panose="020B0604020202020204" pitchFamily="34" charset="0"/>
                          <a:cs typeface="Arial" panose="020B0604020202020204" pitchFamily="34" charset="0"/>
                        </a:rPr>
                        <a:t>Has a sense of achievement</a:t>
                      </a:r>
                      <a:endParaRPr lang="en-GB" sz="1570" dirty="0">
                        <a:latin typeface="Arial" panose="020B0604020202020204" pitchFamily="34" charset="0"/>
                        <a:cs typeface="Arial" panose="020B0604020202020204" pitchFamily="34" charset="0"/>
                      </a:endParaRPr>
                    </a:p>
                  </a:txBody>
                  <a:tcPr/>
                </a:tc>
                <a:tc>
                  <a:txBody>
                    <a:bodyPr/>
                    <a:lstStyle/>
                    <a:p>
                      <a:r>
                        <a:rPr kumimoji="0" lang="en-US" sz="1570" b="0" i="0" u="none" strike="noStrike" kern="1200" baseline="0" dirty="0" smtClean="0">
                          <a:solidFill>
                            <a:schemeClr val="dk1"/>
                          </a:solidFill>
                          <a:latin typeface="Arial" panose="020B0604020202020204" pitchFamily="34" charset="0"/>
                          <a:ea typeface="+mn-ea"/>
                          <a:cs typeface="Arial" panose="020B0604020202020204" pitchFamily="34" charset="0"/>
                        </a:rPr>
                        <a:t>Sole traders are motivated by running their own business. There is a real sense of </a:t>
                      </a:r>
                      <a:r>
                        <a:rPr kumimoji="0" lang="en-GB" sz="1570" b="0" i="0" u="none" strike="noStrike" kern="1200" baseline="0" dirty="0" smtClean="0">
                          <a:solidFill>
                            <a:schemeClr val="dk1"/>
                          </a:solidFill>
                          <a:latin typeface="Arial" panose="020B0604020202020204" pitchFamily="34" charset="0"/>
                          <a:ea typeface="+mn-ea"/>
                          <a:cs typeface="Arial" panose="020B0604020202020204" pitchFamily="34" charset="0"/>
                        </a:rPr>
                        <a:t>personal achievement if the business is successful</a:t>
                      </a:r>
                      <a:endParaRPr lang="en-GB" sz="157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865000456"/>
      </p:ext>
    </p:extLst>
  </p:cSld>
  <p:clrMapOvr>
    <a:masterClrMapping/>
  </p:clrMapOvr>
  <p:transition advClick="0"/>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19" y="1052736"/>
            <a:ext cx="6696745" cy="5755422"/>
          </a:xfrm>
          <a:prstGeom prst="rect">
            <a:avLst/>
          </a:prstGeom>
        </p:spPr>
        <p:txBody>
          <a:bodyPr wrap="square">
            <a:spAutoFit/>
          </a:bodyPr>
          <a:lstStyle/>
          <a:p>
            <a:pPr marL="280988" indent="-280988">
              <a:buClr>
                <a:schemeClr val="accent6">
                  <a:lumMod val="50000"/>
                </a:schemeClr>
              </a:buClr>
              <a:buFont typeface="Arial" panose="020B0604020202020204" pitchFamily="34" charset="0"/>
              <a:buChar char="•"/>
            </a:pPr>
            <a:r>
              <a:rPr lang="en-US" sz="2300" b="1" dirty="0"/>
              <a:t>Availability of skilled labour</a:t>
            </a:r>
            <a:r>
              <a:rPr lang="en-US" sz="2300" dirty="0"/>
              <a:t> - In </a:t>
            </a:r>
            <a:r>
              <a:rPr lang="en-US" sz="2300" dirty="0" err="1"/>
              <a:t>Tirupur</a:t>
            </a:r>
            <a:r>
              <a:rPr lang="en-US" sz="2300" dirty="0"/>
              <a:t> there is a pool of skilled machinists and pattern cutters. This should make recruitment of textile workers with the necessary skills relatively easy.</a:t>
            </a:r>
          </a:p>
          <a:p>
            <a:pPr marL="280988" indent="-280988">
              <a:buClr>
                <a:schemeClr val="accent6">
                  <a:lumMod val="50000"/>
                </a:schemeClr>
              </a:buClr>
              <a:buFont typeface="Arial" panose="020B0604020202020204" pitchFamily="34" charset="0"/>
              <a:buChar char="•"/>
            </a:pPr>
            <a:r>
              <a:rPr lang="en-US" sz="2300" b="1" dirty="0" smtClean="0"/>
              <a:t>Access </a:t>
            </a:r>
            <a:r>
              <a:rPr lang="en-US" sz="2300" b="1" dirty="0"/>
              <a:t>to </a:t>
            </a:r>
            <a:r>
              <a:rPr lang="en-US" sz="2300" b="1" dirty="0" smtClean="0"/>
              <a:t>transport</a:t>
            </a:r>
            <a:r>
              <a:rPr lang="en-US" sz="2300" dirty="0" smtClean="0"/>
              <a:t> </a:t>
            </a:r>
            <a:r>
              <a:rPr lang="en-US" sz="2300" dirty="0"/>
              <a:t>- Manufacturing firms benefit from being located near </a:t>
            </a:r>
            <a:r>
              <a:rPr lang="en-US" sz="2300" dirty="0" smtClean="0"/>
              <a:t>to major </a:t>
            </a:r>
            <a:r>
              <a:rPr lang="en-US" sz="2300" dirty="0"/>
              <a:t>road </a:t>
            </a:r>
            <a:r>
              <a:rPr lang="en-US" sz="2300" dirty="0" smtClean="0"/>
              <a:t>networks</a:t>
            </a:r>
            <a:r>
              <a:rPr lang="en-US" sz="2300" dirty="0"/>
              <a:t>, </a:t>
            </a:r>
            <a:r>
              <a:rPr lang="en-US" sz="2300" dirty="0" smtClean="0"/>
              <a:t>ports </a:t>
            </a:r>
            <a:r>
              <a:rPr lang="en-US" sz="2300" dirty="0"/>
              <a:t>and cargo facilities. A cafe or restaurant will </a:t>
            </a:r>
            <a:r>
              <a:rPr lang="en-US" sz="2300" dirty="0" smtClean="0"/>
              <a:t>benefit from </a:t>
            </a:r>
            <a:r>
              <a:rPr lang="en-US" sz="2300" dirty="0"/>
              <a:t>being close to other shops, public transport links and parking facilities.</a:t>
            </a:r>
          </a:p>
          <a:p>
            <a:pPr marL="280988" indent="-280988">
              <a:buClr>
                <a:schemeClr val="accent6">
                  <a:lumMod val="50000"/>
                </a:schemeClr>
              </a:buClr>
              <a:buFont typeface="Arial" panose="020B0604020202020204" pitchFamily="34" charset="0"/>
              <a:buChar char="•"/>
            </a:pPr>
            <a:r>
              <a:rPr lang="en-US" sz="2300" dirty="0"/>
              <a:t>China has </a:t>
            </a:r>
            <a:r>
              <a:rPr lang="en-US" sz="2300" dirty="0" smtClean="0"/>
              <a:t>invested </a:t>
            </a:r>
            <a:r>
              <a:rPr lang="en-US" sz="2300" dirty="0"/>
              <a:t>heavily in developing its infrastructure to facilitate </a:t>
            </a:r>
            <a:r>
              <a:rPr lang="en-US" sz="2300" dirty="0" smtClean="0"/>
              <a:t>efficient transportation of finished </a:t>
            </a:r>
            <a:r>
              <a:rPr lang="en-US" sz="2300" dirty="0"/>
              <a:t>goods to ports and airports. </a:t>
            </a:r>
            <a:r>
              <a:rPr lang="en-US" sz="2300" dirty="0" smtClean="0"/>
              <a:t>This </a:t>
            </a:r>
            <a:r>
              <a:rPr lang="en-US" sz="2300" dirty="0"/>
              <a:t>gives it a </a:t>
            </a:r>
            <a:r>
              <a:rPr lang="en-US" sz="2300" dirty="0" smtClean="0"/>
              <a:t>competitive advantage </a:t>
            </a:r>
            <a:r>
              <a:rPr lang="en-US" sz="2300" dirty="0"/>
              <a:t>over India, where road and rail networks are less developed.</a:t>
            </a:r>
          </a:p>
        </p:txBody>
      </p:sp>
      <p:sp>
        <p:nvSpPr>
          <p:cNvPr id="8" name="Title 2"/>
          <p:cNvSpPr>
            <a:spLocks noGrp="1"/>
          </p:cNvSpPr>
          <p:nvPr>
            <p:ph type="title"/>
          </p:nvPr>
        </p:nvSpPr>
        <p:spPr>
          <a:xfrm>
            <a:off x="70266" y="72008"/>
            <a:ext cx="7886110" cy="548680"/>
          </a:xfrm>
        </p:spPr>
        <p:txBody>
          <a:bodyPr>
            <a:noAutofit/>
          </a:bodyPr>
          <a:lstStyle/>
          <a:p>
            <a:r>
              <a:rPr lang="en-US" sz="4000" dirty="0" smtClean="0"/>
              <a:t>4.5 – Economies of Scale - External</a:t>
            </a:r>
            <a:endParaRPr lang="en-US" sz="40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160</a:t>
            </a:r>
            <a:endParaRPr lang="en-GB" sz="1000" b="1" dirty="0">
              <a:latin typeface="Arial" panose="020B0604020202020204" pitchFamily="34" charset="0"/>
              <a:cs typeface="Arial" panose="020B0604020202020204" pitchFamily="34" charset="0"/>
            </a:endParaRPr>
          </a:p>
        </p:txBody>
      </p:sp>
      <p:pic>
        <p:nvPicPr>
          <p:cNvPr id="4098" name="Picture 2" descr="Image result for china population location"/>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189" t="3946" r="10375" b="6629"/>
          <a:stretch/>
        </p:blipFill>
        <p:spPr bwMode="auto">
          <a:xfrm>
            <a:off x="6948264" y="1052736"/>
            <a:ext cx="1872208" cy="1043526"/>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Image result for china airports location"/>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7256"/>
          <a:stretch/>
        </p:blipFill>
        <p:spPr bwMode="auto">
          <a:xfrm>
            <a:off x="6948264" y="2357632"/>
            <a:ext cx="1846397" cy="1575424"/>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Image result for china vs india"/>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9239" r="15162" b="8670"/>
          <a:stretch/>
        </p:blipFill>
        <p:spPr bwMode="auto">
          <a:xfrm>
            <a:off x="6948264" y="4217996"/>
            <a:ext cx="1846397" cy="1011204"/>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Image result for india trains"/>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948264" y="5401828"/>
            <a:ext cx="1830481" cy="11235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7646668"/>
      </p:ext>
    </p:extLst>
  </p:cSld>
  <p:clrMapOvr>
    <a:masterClrMapping/>
  </p:clrMapOvr>
  <p:transition advClick="0"/>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19" y="1052736"/>
            <a:ext cx="8568953" cy="1154162"/>
          </a:xfrm>
          <a:prstGeom prst="rect">
            <a:avLst/>
          </a:prstGeom>
        </p:spPr>
        <p:txBody>
          <a:bodyPr wrap="square">
            <a:spAutoFit/>
          </a:bodyPr>
          <a:lstStyle/>
          <a:p>
            <a:pPr marL="439738" indent="-439738">
              <a:buClr>
                <a:schemeClr val="accent6">
                  <a:lumMod val="50000"/>
                </a:schemeClr>
              </a:buClr>
              <a:buFont typeface="Wingdings 3" panose="05040102010807070707" pitchFamily="18" charset="2"/>
              <a:buChar char=""/>
            </a:pPr>
            <a:r>
              <a:rPr lang="en-US" sz="2300" b="1" dirty="0">
                <a:solidFill>
                  <a:srgbClr val="FF0000"/>
                </a:solidFill>
              </a:rPr>
              <a:t>Diseconomies of scale </a:t>
            </a:r>
            <a:r>
              <a:rPr lang="en-US" sz="2300" dirty="0" smtClean="0"/>
              <a:t>arise when </a:t>
            </a:r>
            <a:r>
              <a:rPr lang="en-US" sz="2300" dirty="0"/>
              <a:t>a firm gets </a:t>
            </a:r>
            <a:r>
              <a:rPr lang="en-US" sz="2300" dirty="0" smtClean="0"/>
              <a:t>too </a:t>
            </a:r>
            <a:r>
              <a:rPr lang="en-US" sz="2300" dirty="0"/>
              <a:t>large </a:t>
            </a:r>
            <a:r>
              <a:rPr lang="en-US" sz="2300" dirty="0" smtClean="0"/>
              <a:t>and average </a:t>
            </a:r>
            <a:r>
              <a:rPr lang="en-US" sz="2300" dirty="0"/>
              <a:t>costs of </a:t>
            </a:r>
            <a:r>
              <a:rPr lang="en-US" sz="2300" dirty="0" smtClean="0"/>
              <a:t>production start to rise</a:t>
            </a:r>
            <a:r>
              <a:rPr lang="en-US" sz="2300" dirty="0"/>
              <a:t>. Therefore, </a:t>
            </a:r>
            <a:r>
              <a:rPr lang="en-US" sz="2300" dirty="0" smtClean="0"/>
              <a:t>the disadvantages </a:t>
            </a:r>
            <a:r>
              <a:rPr lang="en-US" sz="2300" dirty="0"/>
              <a:t>of growth start </a:t>
            </a:r>
            <a:r>
              <a:rPr lang="en-US" sz="2300" dirty="0" smtClean="0"/>
              <a:t>to outweigh </a:t>
            </a:r>
            <a:r>
              <a:rPr lang="en-US" sz="2300" dirty="0"/>
              <a:t>the advantages.</a:t>
            </a:r>
          </a:p>
        </p:txBody>
      </p:sp>
      <p:sp>
        <p:nvSpPr>
          <p:cNvPr id="8" name="Title 2"/>
          <p:cNvSpPr>
            <a:spLocks noGrp="1"/>
          </p:cNvSpPr>
          <p:nvPr>
            <p:ph type="title"/>
          </p:nvPr>
        </p:nvSpPr>
        <p:spPr>
          <a:xfrm>
            <a:off x="70266" y="72008"/>
            <a:ext cx="7886110" cy="548680"/>
          </a:xfrm>
        </p:spPr>
        <p:txBody>
          <a:bodyPr>
            <a:noAutofit/>
          </a:bodyPr>
          <a:lstStyle/>
          <a:p>
            <a:r>
              <a:rPr lang="en-US" sz="4000" dirty="0" smtClean="0"/>
              <a:t>4.5 – Diseconomies of Scale</a:t>
            </a:r>
            <a:endParaRPr lang="en-US" sz="40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160</a:t>
            </a:r>
            <a:endParaRPr lang="en-GB" sz="1000" b="1" dirty="0">
              <a:latin typeface="Arial" panose="020B0604020202020204" pitchFamily="34" charset="0"/>
              <a:cs typeface="Arial" panose="020B0604020202020204" pitchFamily="34" charset="0"/>
            </a:endParaRPr>
          </a:p>
        </p:txBody>
      </p:sp>
      <p:cxnSp>
        <p:nvCxnSpPr>
          <p:cNvPr id="9" name="Straight Connector 8"/>
          <p:cNvCxnSpPr>
            <a:endCxn id="12" idx="0"/>
          </p:cNvCxnSpPr>
          <p:nvPr/>
        </p:nvCxnSpPr>
        <p:spPr>
          <a:xfrm flipH="1">
            <a:off x="1621075" y="4247917"/>
            <a:ext cx="1844359" cy="1413331"/>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418228" y="2421354"/>
            <a:ext cx="5034092" cy="503590"/>
          </a:xfrm>
          <a:prstGeom prst="rect">
            <a:avLst/>
          </a:prstGeom>
          <a:solidFill>
            <a:schemeClr val="accent5">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36000" tIns="36000" rIns="36000" bIns="36000" rtlCol="0">
            <a:spAutoFit/>
          </a:bodyPr>
          <a:lstStyle/>
          <a:p>
            <a:pPr algn="ctr"/>
            <a:r>
              <a:rPr lang="en-GB" sz="2800" b="1" dirty="0" smtClean="0"/>
              <a:t>DISECONOMIES OF SCALE</a:t>
            </a:r>
            <a:endParaRPr lang="en-GB" sz="2800" b="1" dirty="0"/>
          </a:p>
        </p:txBody>
      </p:sp>
      <p:sp>
        <p:nvSpPr>
          <p:cNvPr id="12" name="TextBox 11"/>
          <p:cNvSpPr txBox="1"/>
          <p:nvPr/>
        </p:nvSpPr>
        <p:spPr>
          <a:xfrm>
            <a:off x="323528" y="5661248"/>
            <a:ext cx="2595093" cy="934478"/>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36000" tIns="36000" rIns="36000" bIns="36000" rtlCol="0">
            <a:spAutoFit/>
          </a:bodyPr>
          <a:lstStyle/>
          <a:p>
            <a:pPr algn="ctr"/>
            <a:r>
              <a:rPr lang="en-GB" sz="2800" dirty="0" smtClean="0"/>
              <a:t>Poor Communication</a:t>
            </a:r>
            <a:endParaRPr lang="en-GB" sz="2800" dirty="0"/>
          </a:p>
        </p:txBody>
      </p:sp>
      <p:sp>
        <p:nvSpPr>
          <p:cNvPr id="13" name="TextBox 12"/>
          <p:cNvSpPr txBox="1"/>
          <p:nvPr/>
        </p:nvSpPr>
        <p:spPr>
          <a:xfrm>
            <a:off x="6871288" y="5661248"/>
            <a:ext cx="1949184" cy="934478"/>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36000" tIns="36000" rIns="36000" bIns="36000" rtlCol="0">
            <a:spAutoFit/>
          </a:bodyPr>
          <a:lstStyle/>
          <a:p>
            <a:pPr algn="ctr"/>
            <a:r>
              <a:rPr lang="en-GB" sz="2800" dirty="0" smtClean="0"/>
              <a:t>Lack of Motivation</a:t>
            </a:r>
            <a:endParaRPr lang="en-GB" sz="2800" dirty="0"/>
          </a:p>
        </p:txBody>
      </p:sp>
      <p:sp>
        <p:nvSpPr>
          <p:cNvPr id="14" name="TextBox 13"/>
          <p:cNvSpPr txBox="1"/>
          <p:nvPr/>
        </p:nvSpPr>
        <p:spPr>
          <a:xfrm>
            <a:off x="3465434" y="5661248"/>
            <a:ext cx="2906766" cy="934478"/>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36000" tIns="36000" rIns="36000" bIns="36000" rtlCol="0">
            <a:spAutoFit/>
          </a:bodyPr>
          <a:lstStyle/>
          <a:p>
            <a:pPr algn="ctr"/>
            <a:r>
              <a:rPr lang="en-GB" sz="2800" dirty="0" smtClean="0"/>
              <a:t>Slower Decision Making</a:t>
            </a:r>
            <a:endParaRPr lang="en-GB" sz="2800" dirty="0"/>
          </a:p>
        </p:txBody>
      </p:sp>
      <p:cxnSp>
        <p:nvCxnSpPr>
          <p:cNvPr id="15" name="Straight Connector 14"/>
          <p:cNvCxnSpPr/>
          <p:nvPr/>
        </p:nvCxnSpPr>
        <p:spPr>
          <a:xfrm>
            <a:off x="6365587" y="4259531"/>
            <a:ext cx="1445301" cy="1401717"/>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endCxn id="14" idx="0"/>
          </p:cNvCxnSpPr>
          <p:nvPr/>
        </p:nvCxnSpPr>
        <p:spPr>
          <a:xfrm>
            <a:off x="4908899" y="2924944"/>
            <a:ext cx="9918" cy="2736304"/>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3485269" y="3792292"/>
            <a:ext cx="2880318" cy="934478"/>
          </a:xfrm>
          <a:prstGeom prst="rect">
            <a:avLst/>
          </a:prstGeom>
          <a:solidFill>
            <a:schemeClr val="accent5">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36000" tIns="36000" rIns="36000" bIns="36000" rtlCol="0">
            <a:spAutoFit/>
          </a:bodyPr>
          <a:lstStyle/>
          <a:p>
            <a:pPr algn="ctr"/>
            <a:r>
              <a:rPr lang="en-GB" sz="2800" dirty="0" smtClean="0"/>
              <a:t>These raise average costs</a:t>
            </a:r>
            <a:endParaRPr lang="en-GB" sz="2800" dirty="0"/>
          </a:p>
        </p:txBody>
      </p:sp>
    </p:spTree>
    <p:extLst>
      <p:ext uri="{BB962C8B-B14F-4D97-AF65-F5344CB8AC3E}">
        <p14:creationId xmlns:p14="http://schemas.microsoft.com/office/powerpoint/2010/main" val="933497405"/>
      </p:ext>
    </p:extLst>
  </p:cSld>
  <p:clrMapOvr>
    <a:masterClrMapping/>
  </p:clrMapOvr>
  <p:transition advClick="0"/>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19" y="1052736"/>
            <a:ext cx="8568953" cy="5909310"/>
          </a:xfrm>
          <a:prstGeom prst="rect">
            <a:avLst/>
          </a:prstGeom>
        </p:spPr>
        <p:txBody>
          <a:bodyPr wrap="square">
            <a:spAutoFit/>
          </a:bodyPr>
          <a:lstStyle/>
          <a:p>
            <a:pPr marL="439738" indent="-439738">
              <a:buClr>
                <a:schemeClr val="accent6">
                  <a:lumMod val="50000"/>
                </a:schemeClr>
              </a:buClr>
              <a:buFont typeface="Wingdings 3" panose="05040102010807070707" pitchFamily="18" charset="2"/>
              <a:buChar char=""/>
            </a:pPr>
            <a:r>
              <a:rPr lang="en-US" sz="2060" dirty="0"/>
              <a:t>Reasons for increased </a:t>
            </a:r>
            <a:r>
              <a:rPr lang="en-US" sz="2060" dirty="0" smtClean="0"/>
              <a:t>average costs </a:t>
            </a:r>
            <a:r>
              <a:rPr lang="en-US" sz="2060" dirty="0"/>
              <a:t>of production include </a:t>
            </a:r>
            <a:r>
              <a:rPr lang="en-US" sz="2060" dirty="0" smtClean="0"/>
              <a:t>the following:</a:t>
            </a:r>
            <a:endParaRPr lang="en-US" sz="2060" dirty="0"/>
          </a:p>
          <a:p>
            <a:pPr marL="720725" indent="-280988">
              <a:buClr>
                <a:schemeClr val="accent6">
                  <a:lumMod val="50000"/>
                </a:schemeClr>
              </a:buClr>
              <a:buFont typeface="Arial" panose="020B0604020202020204" pitchFamily="34" charset="0"/>
              <a:buChar char="•"/>
            </a:pPr>
            <a:r>
              <a:rPr lang="en-US" sz="2060" b="1" dirty="0"/>
              <a:t>Communication issues </a:t>
            </a:r>
            <a:r>
              <a:rPr lang="en-US" sz="2060" dirty="0"/>
              <a:t>may arise when a firm becomes </a:t>
            </a:r>
            <a:r>
              <a:rPr lang="en-US" sz="2060" dirty="0" smtClean="0"/>
              <a:t>too </a:t>
            </a:r>
            <a:r>
              <a:rPr lang="en-US" sz="2060" dirty="0"/>
              <a:t>large. There may be </a:t>
            </a:r>
            <a:r>
              <a:rPr lang="en-US" sz="2060" dirty="0" smtClean="0"/>
              <a:t>too many </a:t>
            </a:r>
            <a:r>
              <a:rPr lang="en-US" sz="2060" dirty="0"/>
              <a:t>branches to control and communicate with effectively, and decision </a:t>
            </a:r>
            <a:r>
              <a:rPr lang="en-US" sz="2060" dirty="0" smtClean="0"/>
              <a:t>making may </a:t>
            </a:r>
            <a:r>
              <a:rPr lang="en-US" sz="2060" dirty="0"/>
              <a:t>be slow due to the number of people in the communication chain. This </a:t>
            </a:r>
            <a:r>
              <a:rPr lang="en-US" sz="2060" dirty="0" smtClean="0"/>
              <a:t>may lead </a:t>
            </a:r>
            <a:r>
              <a:rPr lang="en-US" sz="2060" dirty="0"/>
              <a:t>to increased costs of production.</a:t>
            </a:r>
          </a:p>
          <a:p>
            <a:pPr marL="720725" indent="-280988">
              <a:buClr>
                <a:schemeClr val="accent6">
                  <a:lumMod val="50000"/>
                </a:schemeClr>
              </a:buClr>
              <a:buFont typeface="Arial" panose="020B0604020202020204" pitchFamily="34" charset="0"/>
              <a:buChar char="•"/>
            </a:pPr>
            <a:r>
              <a:rPr lang="en-US" sz="2060" b="1" dirty="0" smtClean="0"/>
              <a:t>A </a:t>
            </a:r>
            <a:r>
              <a:rPr lang="en-US" sz="2060" b="1" dirty="0"/>
              <a:t>merger </a:t>
            </a:r>
            <a:r>
              <a:rPr lang="en-US" sz="2060" dirty="0"/>
              <a:t>between two firms may be unsuccessful due to a clash of cultures, so </a:t>
            </a:r>
            <a:r>
              <a:rPr lang="en-US" sz="2060" dirty="0" smtClean="0"/>
              <a:t>it may </a:t>
            </a:r>
            <a:r>
              <a:rPr lang="en-US" sz="2060" dirty="0"/>
              <a:t>be beneficial to demerge. In 2010 the Fosters Group, which produces </a:t>
            </a:r>
            <a:r>
              <a:rPr lang="en-US" sz="2060" dirty="0" smtClean="0"/>
              <a:t>beer, sold </a:t>
            </a:r>
            <a:r>
              <a:rPr lang="en-US" sz="2060" dirty="0"/>
              <a:t>off its </a:t>
            </a:r>
            <a:r>
              <a:rPr lang="en-US" sz="2060" dirty="0" smtClean="0"/>
              <a:t>less </a:t>
            </a:r>
            <a:r>
              <a:rPr lang="en-US" sz="2060" dirty="0"/>
              <a:t>profitable wine business as the merger had not brought </a:t>
            </a:r>
            <a:r>
              <a:rPr lang="en-US" sz="2060" dirty="0" smtClean="0"/>
              <a:t>about benefits </a:t>
            </a:r>
            <a:r>
              <a:rPr lang="en-US" sz="2060" dirty="0"/>
              <a:t>of economies of scale. The demerger allowed Fosters to focus on </a:t>
            </a:r>
            <a:r>
              <a:rPr lang="en-US" sz="2060" dirty="0" smtClean="0"/>
              <a:t>beer production </a:t>
            </a:r>
            <a:r>
              <a:rPr lang="en-US" sz="2060" dirty="0"/>
              <a:t>again.</a:t>
            </a:r>
          </a:p>
          <a:p>
            <a:pPr marL="720725" indent="-280988">
              <a:buClr>
                <a:schemeClr val="accent6">
                  <a:lumMod val="50000"/>
                </a:schemeClr>
              </a:buClr>
              <a:buFont typeface="Arial" panose="020B0604020202020204" pitchFamily="34" charset="0"/>
              <a:buChar char="•"/>
            </a:pPr>
            <a:r>
              <a:rPr lang="en-US" sz="2060" dirty="0" smtClean="0"/>
              <a:t>It </a:t>
            </a:r>
            <a:r>
              <a:rPr lang="en-US" sz="2060" dirty="0"/>
              <a:t>may be necessary to employ more employees for all the branches of the </a:t>
            </a:r>
            <a:r>
              <a:rPr lang="en-US" sz="2060" dirty="0" smtClean="0"/>
              <a:t>firm, or </a:t>
            </a:r>
            <a:r>
              <a:rPr lang="en-US" sz="2060" dirty="0"/>
              <a:t>a new factory may need to be built to accommodate the increased level </a:t>
            </a:r>
            <a:r>
              <a:rPr lang="en-US" sz="2060" dirty="0" smtClean="0"/>
              <a:t>of production</a:t>
            </a:r>
            <a:r>
              <a:rPr lang="en-US" sz="2060" dirty="0"/>
              <a:t>. This will add to total costs </a:t>
            </a:r>
            <a:r>
              <a:rPr lang="en-US" sz="2060" dirty="0" smtClean="0"/>
              <a:t>of production </a:t>
            </a:r>
            <a:r>
              <a:rPr lang="en-US" sz="2060" dirty="0"/>
              <a:t>and average costs </a:t>
            </a:r>
            <a:r>
              <a:rPr lang="en-US" sz="2060" dirty="0" smtClean="0"/>
              <a:t>of production </a:t>
            </a:r>
            <a:r>
              <a:rPr lang="en-US" sz="2060" dirty="0"/>
              <a:t>may rise.</a:t>
            </a:r>
          </a:p>
        </p:txBody>
      </p:sp>
      <p:sp>
        <p:nvSpPr>
          <p:cNvPr id="8" name="Title 2"/>
          <p:cNvSpPr>
            <a:spLocks noGrp="1"/>
          </p:cNvSpPr>
          <p:nvPr>
            <p:ph type="title"/>
          </p:nvPr>
        </p:nvSpPr>
        <p:spPr>
          <a:xfrm>
            <a:off x="70266" y="72008"/>
            <a:ext cx="7886110" cy="548680"/>
          </a:xfrm>
        </p:spPr>
        <p:txBody>
          <a:bodyPr>
            <a:noAutofit/>
          </a:bodyPr>
          <a:lstStyle/>
          <a:p>
            <a:r>
              <a:rPr lang="en-US" sz="4000" dirty="0" smtClean="0"/>
              <a:t>4.5 – Diseconomies of Scale</a:t>
            </a:r>
            <a:endParaRPr lang="en-US" sz="40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160</a:t>
            </a:r>
            <a:endParaRPr lang="en-GB" sz="1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10416314"/>
      </p:ext>
    </p:extLst>
  </p:cSld>
  <p:clrMapOvr>
    <a:masterClrMapping/>
  </p:clrMapOvr>
  <p:transition advClick="0"/>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19" y="1052736"/>
            <a:ext cx="8568953" cy="1994392"/>
          </a:xfrm>
          <a:prstGeom prst="rect">
            <a:avLst/>
          </a:prstGeom>
        </p:spPr>
        <p:txBody>
          <a:bodyPr wrap="square">
            <a:spAutoFit/>
          </a:bodyPr>
          <a:lstStyle/>
          <a:p>
            <a:pPr marL="280988" indent="-280988">
              <a:buClr>
                <a:schemeClr val="accent6">
                  <a:lumMod val="50000"/>
                </a:schemeClr>
              </a:buClr>
              <a:buFont typeface="Arial" panose="020B0604020202020204" pitchFamily="34" charset="0"/>
              <a:buChar char="•"/>
            </a:pPr>
            <a:r>
              <a:rPr lang="en-US" sz="2060" dirty="0"/>
              <a:t>Workers within a large organisation may find it difficult to </a:t>
            </a:r>
            <a:r>
              <a:rPr lang="en-US" sz="2060" dirty="0" smtClean="0"/>
              <a:t>feel part of a </a:t>
            </a:r>
            <a:r>
              <a:rPr lang="en-US" sz="2060" dirty="0"/>
              <a:t>large </a:t>
            </a:r>
            <a:r>
              <a:rPr lang="en-US" sz="2060" dirty="0" smtClean="0"/>
              <a:t>firm, so </a:t>
            </a:r>
            <a:r>
              <a:rPr lang="en-US" sz="2060" dirty="0"/>
              <a:t>this may lead to a lack of motivation and reduced productivity. Thus </a:t>
            </a:r>
            <a:r>
              <a:rPr lang="en-US" sz="2060" dirty="0" smtClean="0"/>
              <a:t>average costs will tend to rise</a:t>
            </a:r>
            <a:r>
              <a:rPr lang="en-US" sz="2060" dirty="0"/>
              <a:t>.</a:t>
            </a:r>
          </a:p>
          <a:p>
            <a:pPr marL="280988" indent="-280988">
              <a:buClr>
                <a:schemeClr val="accent6">
                  <a:lumMod val="50000"/>
                </a:schemeClr>
              </a:buClr>
              <a:buFont typeface="Arial" panose="020B0604020202020204" pitchFamily="34" charset="0"/>
              <a:buChar char="•"/>
            </a:pPr>
            <a:r>
              <a:rPr lang="en-US" sz="2060" dirty="0" smtClean="0"/>
              <a:t>The </a:t>
            </a:r>
            <a:r>
              <a:rPr lang="en-US" sz="2060" dirty="0"/>
              <a:t>business may become too diverse and start to operate in areas in which it </a:t>
            </a:r>
            <a:r>
              <a:rPr lang="en-US" sz="2060" dirty="0" smtClean="0"/>
              <a:t>has less </a:t>
            </a:r>
            <a:r>
              <a:rPr lang="en-US" sz="2060" dirty="0"/>
              <a:t>expertise. Reduced </a:t>
            </a:r>
            <a:r>
              <a:rPr lang="en-US" sz="2060" dirty="0" smtClean="0"/>
              <a:t>control </a:t>
            </a:r>
            <a:r>
              <a:rPr lang="en-US" sz="2060" dirty="0"/>
              <a:t>and co-ordination may cause costs to </a:t>
            </a:r>
            <a:r>
              <a:rPr lang="en-US" sz="2060" dirty="0" smtClean="0"/>
              <a:t>increase. Again</a:t>
            </a:r>
            <a:r>
              <a:rPr lang="en-US" sz="2060" dirty="0"/>
              <a:t>, this can lead firms to demerge.</a:t>
            </a:r>
          </a:p>
        </p:txBody>
      </p:sp>
      <p:sp>
        <p:nvSpPr>
          <p:cNvPr id="8" name="Title 2"/>
          <p:cNvSpPr>
            <a:spLocks noGrp="1"/>
          </p:cNvSpPr>
          <p:nvPr>
            <p:ph type="title"/>
          </p:nvPr>
        </p:nvSpPr>
        <p:spPr>
          <a:xfrm>
            <a:off x="70266" y="72008"/>
            <a:ext cx="7886110" cy="548680"/>
          </a:xfrm>
        </p:spPr>
        <p:txBody>
          <a:bodyPr>
            <a:noAutofit/>
          </a:bodyPr>
          <a:lstStyle/>
          <a:p>
            <a:r>
              <a:rPr lang="en-US" sz="4000" dirty="0" smtClean="0"/>
              <a:t>4.5 – Diseconomies of Scale</a:t>
            </a:r>
            <a:endParaRPr lang="en-US" sz="40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181</a:t>
            </a:r>
            <a:endParaRPr lang="en-GB" sz="10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a:srcRect l="27863" t="32281" r="18454" b="25391"/>
          <a:stretch/>
        </p:blipFill>
        <p:spPr>
          <a:xfrm>
            <a:off x="1043606" y="3068960"/>
            <a:ext cx="6984777" cy="3096344"/>
          </a:xfrm>
          <a:prstGeom prst="rect">
            <a:avLst/>
          </a:prstGeom>
        </p:spPr>
      </p:pic>
      <p:sp>
        <p:nvSpPr>
          <p:cNvPr id="3" name="Rectangle 2"/>
          <p:cNvSpPr/>
          <p:nvPr/>
        </p:nvSpPr>
        <p:spPr>
          <a:xfrm>
            <a:off x="323528" y="6237312"/>
            <a:ext cx="8347157" cy="400110"/>
          </a:xfrm>
          <a:prstGeom prst="rect">
            <a:avLst/>
          </a:prstGeom>
        </p:spPr>
        <p:txBody>
          <a:bodyPr wrap="none">
            <a:spAutoFit/>
          </a:bodyPr>
          <a:lstStyle/>
          <a:p>
            <a:r>
              <a:rPr lang="en-GB" sz="2000" b="1" dirty="0">
                <a:latin typeface="Arial" panose="020B0604020202020204" pitchFamily="34" charset="0"/>
                <a:cs typeface="Arial" panose="020B0604020202020204" pitchFamily="34" charset="0"/>
              </a:rPr>
              <a:t>Figure 14.4</a:t>
            </a:r>
            <a:r>
              <a:rPr lang="en-GB" sz="2000" dirty="0">
                <a:latin typeface="Arial" panose="020B0604020202020204" pitchFamily="34" charset="0"/>
                <a:cs typeface="Arial" panose="020B0604020202020204" pitchFamily="34" charset="0"/>
              </a:rPr>
              <a:t> </a:t>
            </a:r>
            <a:r>
              <a:rPr lang="en-GB" sz="2000" dirty="0" smtClean="0">
                <a:latin typeface="Arial" panose="020B0604020202020204" pitchFamily="34" charset="0"/>
                <a:cs typeface="Arial" panose="020B0604020202020204" pitchFamily="34" charset="0"/>
              </a:rPr>
              <a:t>– Economies and diseconomies of scale and average costs</a:t>
            </a:r>
            <a:endParaRPr lang="en-GB" sz="5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92522288"/>
      </p:ext>
    </p:extLst>
  </p:cSld>
  <p:clrMapOvr>
    <a:masterClrMapping/>
  </p:clrMapOvr>
  <p:transition advClick="0"/>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19" y="1052736"/>
            <a:ext cx="8568953" cy="4247317"/>
          </a:xfrm>
          <a:prstGeom prst="rect">
            <a:avLst/>
          </a:prstGeom>
        </p:spPr>
        <p:txBody>
          <a:bodyPr wrap="square">
            <a:spAutoFit/>
          </a:bodyPr>
          <a:lstStyle/>
          <a:p>
            <a:pPr>
              <a:buClr>
                <a:schemeClr val="accent6">
                  <a:lumMod val="50000"/>
                </a:schemeClr>
              </a:buClr>
            </a:pPr>
            <a:r>
              <a:rPr lang="en-US" sz="1750" b="1" dirty="0">
                <a:solidFill>
                  <a:srgbClr val="FF0000"/>
                </a:solidFill>
              </a:rPr>
              <a:t>Exam practice</a:t>
            </a:r>
          </a:p>
          <a:p>
            <a:pPr marL="354013" indent="-354013">
              <a:buClr>
                <a:schemeClr val="accent6">
                  <a:lumMod val="50000"/>
                </a:schemeClr>
              </a:buClr>
              <a:buFont typeface="Wingdings 3" panose="05040102010807070707" pitchFamily="18" charset="2"/>
              <a:buChar char=""/>
            </a:pPr>
            <a:r>
              <a:rPr lang="en-US" sz="1750" dirty="0">
                <a:solidFill>
                  <a:srgbClr val="FF0000"/>
                </a:solidFill>
              </a:rPr>
              <a:t>In 2010 two telecommunications companies, T-Mobile and Orange, merged </a:t>
            </a:r>
            <a:r>
              <a:rPr lang="en-US" sz="1750" dirty="0" smtClean="0">
                <a:solidFill>
                  <a:srgbClr val="FF0000"/>
                </a:solidFill>
              </a:rPr>
              <a:t>and became </a:t>
            </a:r>
            <a:r>
              <a:rPr lang="en-US" sz="1750" dirty="0">
                <a:solidFill>
                  <a:srgbClr val="FF0000"/>
                </a:solidFill>
              </a:rPr>
              <a:t>one firm. After the merger, customers of Orange and T-Mobile could </a:t>
            </a:r>
            <a:r>
              <a:rPr lang="en-US" sz="1750" dirty="0" smtClean="0">
                <a:solidFill>
                  <a:srgbClr val="FF0000"/>
                </a:solidFill>
              </a:rPr>
              <a:t>switch between </a:t>
            </a:r>
            <a:r>
              <a:rPr lang="en-US" sz="1750" dirty="0">
                <a:solidFill>
                  <a:srgbClr val="FF0000"/>
                </a:solidFill>
              </a:rPr>
              <a:t>networks and the combined firm was able to reduce the number of </a:t>
            </a:r>
            <a:r>
              <a:rPr lang="en-US" sz="1750" dirty="0" smtClean="0">
                <a:solidFill>
                  <a:srgbClr val="FF0000"/>
                </a:solidFill>
              </a:rPr>
              <a:t>aerial masts </a:t>
            </a:r>
            <a:r>
              <a:rPr lang="en-US" sz="1750" dirty="0">
                <a:solidFill>
                  <a:srgbClr val="FF0000"/>
                </a:solidFill>
              </a:rPr>
              <a:t>required and have an increased share of the market.</a:t>
            </a:r>
          </a:p>
          <a:p>
            <a:pPr marL="354013" indent="-354013">
              <a:buClr>
                <a:schemeClr val="accent6">
                  <a:lumMod val="50000"/>
                </a:schemeClr>
              </a:buClr>
              <a:buFont typeface="Wingdings 3" panose="05040102010807070707" pitchFamily="18" charset="2"/>
              <a:buChar char=""/>
            </a:pPr>
            <a:r>
              <a:rPr lang="en-US" sz="1750" dirty="0">
                <a:solidFill>
                  <a:srgbClr val="FF0000"/>
                </a:solidFill>
              </a:rPr>
              <a:t>The two brands are owned by a company called Everything Everywhere, which </a:t>
            </a:r>
            <a:r>
              <a:rPr lang="en-US" sz="1750" dirty="0" smtClean="0">
                <a:solidFill>
                  <a:srgbClr val="FF0000"/>
                </a:solidFill>
              </a:rPr>
              <a:t>in September </a:t>
            </a:r>
            <a:r>
              <a:rPr lang="en-US" sz="1750" dirty="0">
                <a:solidFill>
                  <a:srgbClr val="FF0000"/>
                </a:solidFill>
              </a:rPr>
              <a:t>2012 changed its name to EE. EE will provide 4G services to its customers </a:t>
            </a:r>
            <a:r>
              <a:rPr lang="en-US" sz="1750" dirty="0" smtClean="0">
                <a:solidFill>
                  <a:srgbClr val="FF0000"/>
                </a:solidFill>
              </a:rPr>
              <a:t>and T-Mobile </a:t>
            </a:r>
            <a:r>
              <a:rPr lang="en-US" sz="1750" dirty="0">
                <a:solidFill>
                  <a:srgbClr val="FF0000"/>
                </a:solidFill>
              </a:rPr>
              <a:t>and Orange will continue to serve their own segments of the market. </a:t>
            </a:r>
            <a:r>
              <a:rPr lang="en-US" sz="1750" dirty="0" smtClean="0">
                <a:solidFill>
                  <a:srgbClr val="FF0000"/>
                </a:solidFill>
              </a:rPr>
              <a:t>T-Mobile is </a:t>
            </a:r>
            <a:r>
              <a:rPr lang="en-US" sz="1750" dirty="0">
                <a:solidFill>
                  <a:srgbClr val="FF0000"/>
                </a:solidFill>
              </a:rPr>
              <a:t>considered to be a value-for-money brand and Orange a more premium brand.</a:t>
            </a:r>
          </a:p>
          <a:p>
            <a:pPr marL="354013" indent="-354013">
              <a:buClr>
                <a:schemeClr val="accent6">
                  <a:lumMod val="50000"/>
                </a:schemeClr>
              </a:buClr>
              <a:buFont typeface="+mj-lt"/>
              <a:buAutoNum type="arabicPeriod"/>
            </a:pPr>
            <a:r>
              <a:rPr lang="en-US" sz="1750" dirty="0" smtClean="0">
                <a:solidFill>
                  <a:srgbClr val="FF0000"/>
                </a:solidFill>
              </a:rPr>
              <a:t>Identify </a:t>
            </a:r>
            <a:r>
              <a:rPr lang="en-US" sz="1750" dirty="0">
                <a:solidFill>
                  <a:srgbClr val="FF0000"/>
                </a:solidFill>
              </a:rPr>
              <a:t>and explain three types of economies of scale which could </a:t>
            </a:r>
            <a:r>
              <a:rPr lang="en-US" sz="1750" dirty="0" smtClean="0">
                <a:solidFill>
                  <a:srgbClr val="FF0000"/>
                </a:solidFill>
              </a:rPr>
              <a:t>be achieved </a:t>
            </a:r>
            <a:r>
              <a:rPr lang="en-US" sz="1750" dirty="0">
                <a:solidFill>
                  <a:srgbClr val="FF0000"/>
                </a:solidFill>
              </a:rPr>
              <a:t>by the merger. (6)</a:t>
            </a:r>
          </a:p>
          <a:p>
            <a:pPr marL="354013" indent="-354013">
              <a:buClr>
                <a:schemeClr val="accent6">
                  <a:lumMod val="50000"/>
                </a:schemeClr>
              </a:buClr>
              <a:buFont typeface="+mj-lt"/>
              <a:buAutoNum type="arabicPeriod"/>
            </a:pPr>
            <a:r>
              <a:rPr lang="en-US" sz="1750" dirty="0" smtClean="0">
                <a:solidFill>
                  <a:srgbClr val="FF0000"/>
                </a:solidFill>
              </a:rPr>
              <a:t>Explain </a:t>
            </a:r>
            <a:r>
              <a:rPr lang="en-US" sz="1750" dirty="0">
                <a:solidFill>
                  <a:srgbClr val="FF0000"/>
                </a:solidFill>
              </a:rPr>
              <a:t>two diseconomies of scale which may arise in the future. (4)</a:t>
            </a:r>
          </a:p>
          <a:p>
            <a:pPr marL="439738" indent="-439738">
              <a:buClr>
                <a:schemeClr val="accent6">
                  <a:lumMod val="50000"/>
                </a:schemeClr>
              </a:buClr>
              <a:buFont typeface="+mj-lt"/>
              <a:buAutoNum type="arabicPeriod"/>
            </a:pPr>
            <a:r>
              <a:rPr lang="en-US" sz="1750" dirty="0">
                <a:solidFill>
                  <a:srgbClr val="FF0000"/>
                </a:solidFill>
              </a:rPr>
              <a:t>3 Discuss the advantages and disadvantages of the merger between the two</a:t>
            </a:r>
          </a:p>
          <a:p>
            <a:pPr marL="439738" indent="-439738">
              <a:buClr>
                <a:schemeClr val="accent6">
                  <a:lumMod val="50000"/>
                </a:schemeClr>
              </a:buClr>
              <a:buFont typeface="+mj-lt"/>
              <a:buAutoNum type="arabicPeriod"/>
            </a:pPr>
            <a:r>
              <a:rPr lang="en-US" sz="1750" dirty="0">
                <a:solidFill>
                  <a:srgbClr val="FF0000"/>
                </a:solidFill>
              </a:rPr>
              <a:t>telecommunication firms. [7]</a:t>
            </a:r>
          </a:p>
        </p:txBody>
      </p:sp>
      <p:sp>
        <p:nvSpPr>
          <p:cNvPr id="8" name="Title 2"/>
          <p:cNvSpPr>
            <a:spLocks noGrp="1"/>
          </p:cNvSpPr>
          <p:nvPr>
            <p:ph type="title"/>
          </p:nvPr>
        </p:nvSpPr>
        <p:spPr>
          <a:xfrm>
            <a:off x="70266" y="72008"/>
            <a:ext cx="7886110" cy="548680"/>
          </a:xfrm>
        </p:spPr>
        <p:txBody>
          <a:bodyPr>
            <a:noAutofit/>
          </a:bodyPr>
          <a:lstStyle/>
          <a:p>
            <a:r>
              <a:rPr lang="en-US" sz="4000" dirty="0" smtClean="0"/>
              <a:t>4.5 – Diseconomies of Scale</a:t>
            </a:r>
            <a:endParaRPr lang="en-US" sz="40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181</a:t>
            </a:r>
            <a:endParaRPr lang="en-GB" sz="1000" b="1" dirty="0">
              <a:latin typeface="Arial" panose="020B0604020202020204" pitchFamily="34" charset="0"/>
              <a:cs typeface="Arial" panose="020B0604020202020204" pitchFamily="34" charset="0"/>
            </a:endParaRPr>
          </a:p>
        </p:txBody>
      </p:sp>
      <p:sp>
        <p:nvSpPr>
          <p:cNvPr id="2" name="Rectangle 1"/>
          <p:cNvSpPr/>
          <p:nvPr/>
        </p:nvSpPr>
        <p:spPr>
          <a:xfrm>
            <a:off x="251519" y="4638035"/>
            <a:ext cx="8568953" cy="2031325"/>
          </a:xfrm>
          <a:prstGeom prst="rect">
            <a:avLst/>
          </a:prstGeom>
          <a:solidFill>
            <a:schemeClr val="accent5">
              <a:lumMod val="40000"/>
              <a:lumOff val="60000"/>
            </a:schemeClr>
          </a:solidFill>
          <a:ln w="57150">
            <a:solidFill>
              <a:srgbClr val="002060"/>
            </a:solidFill>
          </a:ln>
        </p:spPr>
        <p:txBody>
          <a:bodyPr wrap="square">
            <a:spAutoFit/>
          </a:bodyPr>
          <a:lstStyle/>
          <a:p>
            <a:r>
              <a:rPr lang="en-GB" sz="1750" b="1" dirty="0">
                <a:latin typeface="Arial" panose="020B0604020202020204" pitchFamily="34" charset="0"/>
                <a:cs typeface="Arial" panose="020B0604020202020204" pitchFamily="34" charset="0"/>
              </a:rPr>
              <a:t>Study tips</a:t>
            </a:r>
          </a:p>
          <a:p>
            <a:r>
              <a:rPr lang="en-GB" sz="1750" dirty="0">
                <a:latin typeface="Arial" panose="020B0604020202020204" pitchFamily="34" charset="0"/>
                <a:cs typeface="Arial" panose="020B0604020202020204" pitchFamily="34" charset="0"/>
              </a:rPr>
              <a:t>In the real </a:t>
            </a:r>
            <a:r>
              <a:rPr lang="en-GB" sz="1750" dirty="0" smtClean="0">
                <a:latin typeface="Arial" panose="020B0604020202020204" pitchFamily="34" charset="0"/>
                <a:cs typeface="Arial" panose="020B0604020202020204" pitchFamily="34" charset="0"/>
              </a:rPr>
              <a:t>world it </a:t>
            </a:r>
            <a:r>
              <a:rPr lang="en-GB" sz="1750" dirty="0">
                <a:latin typeface="Arial" panose="020B0604020202020204" pitchFamily="34" charset="0"/>
                <a:cs typeface="Arial" panose="020B0604020202020204" pitchFamily="34" charset="0"/>
              </a:rPr>
              <a:t>can be </a:t>
            </a:r>
            <a:r>
              <a:rPr lang="en-GB" sz="1750" dirty="0" smtClean="0">
                <a:latin typeface="Arial" panose="020B0604020202020204" pitchFamily="34" charset="0"/>
                <a:cs typeface="Arial" panose="020B0604020202020204" pitchFamily="34" charset="0"/>
              </a:rPr>
              <a:t>difficult for </a:t>
            </a:r>
            <a:r>
              <a:rPr lang="en-GB" sz="1750" dirty="0">
                <a:latin typeface="Arial" panose="020B0604020202020204" pitchFamily="34" charset="0"/>
                <a:cs typeface="Arial" panose="020B0604020202020204" pitchFamily="34" charset="0"/>
              </a:rPr>
              <a:t>firms </a:t>
            </a:r>
            <a:r>
              <a:rPr lang="en-GB" sz="1750" dirty="0" smtClean="0">
                <a:latin typeface="Arial" panose="020B0604020202020204" pitchFamily="34" charset="0"/>
                <a:cs typeface="Arial" panose="020B0604020202020204" pitchFamily="34" charset="0"/>
              </a:rPr>
              <a:t>to determine when they </a:t>
            </a:r>
            <a:r>
              <a:rPr lang="en-GB" sz="1750" dirty="0">
                <a:latin typeface="Arial" panose="020B0604020202020204" pitchFamily="34" charset="0"/>
                <a:cs typeface="Arial" panose="020B0604020202020204" pitchFamily="34" charset="0"/>
              </a:rPr>
              <a:t>have </a:t>
            </a:r>
            <a:r>
              <a:rPr lang="en-GB" sz="1750" dirty="0" smtClean="0">
                <a:latin typeface="Arial" panose="020B0604020202020204" pitchFamily="34" charset="0"/>
                <a:cs typeface="Arial" panose="020B0604020202020204" pitchFamily="34" charset="0"/>
              </a:rPr>
              <a:t>reached their lowest average cost and therefore their </a:t>
            </a:r>
            <a:r>
              <a:rPr lang="en-GB" sz="1750" dirty="0">
                <a:latin typeface="Arial" panose="020B0604020202020204" pitchFamily="34" charset="0"/>
                <a:cs typeface="Arial" panose="020B0604020202020204" pitchFamily="34" charset="0"/>
              </a:rPr>
              <a:t>ideal </a:t>
            </a:r>
            <a:r>
              <a:rPr lang="en-GB" sz="1750" dirty="0" smtClean="0">
                <a:latin typeface="Arial" panose="020B0604020202020204" pitchFamily="34" charset="0"/>
                <a:cs typeface="Arial" panose="020B0604020202020204" pitchFamily="34" charset="0"/>
              </a:rPr>
              <a:t>level of </a:t>
            </a:r>
            <a:r>
              <a:rPr lang="en-GB" sz="1750" dirty="0">
                <a:latin typeface="Arial" panose="020B0604020202020204" pitchFamily="34" charset="0"/>
                <a:cs typeface="Arial" panose="020B0604020202020204" pitchFamily="34" charset="0"/>
              </a:rPr>
              <a:t>production.</a:t>
            </a:r>
          </a:p>
          <a:p>
            <a:r>
              <a:rPr lang="en-GB" sz="1750" dirty="0">
                <a:latin typeface="Arial" panose="020B0604020202020204" pitchFamily="34" charset="0"/>
                <a:cs typeface="Arial" panose="020B0604020202020204" pitchFamily="34" charset="0"/>
              </a:rPr>
              <a:t>Many </a:t>
            </a:r>
            <a:r>
              <a:rPr lang="en-GB" sz="1750" dirty="0" smtClean="0">
                <a:latin typeface="Arial" panose="020B0604020202020204" pitchFamily="34" charset="0"/>
                <a:cs typeface="Arial" panose="020B0604020202020204" pitchFamily="34" charset="0"/>
              </a:rPr>
              <a:t>factors influence costs, and </a:t>
            </a:r>
            <a:r>
              <a:rPr lang="en-GB" sz="1750" dirty="0">
                <a:latin typeface="Arial" panose="020B0604020202020204" pitchFamily="34" charset="0"/>
                <a:cs typeface="Arial" panose="020B0604020202020204" pitchFamily="34" charset="0"/>
              </a:rPr>
              <a:t>firms </a:t>
            </a:r>
            <a:r>
              <a:rPr lang="en-GB" sz="1750" dirty="0" smtClean="0">
                <a:latin typeface="Arial" panose="020B0604020202020204" pitchFamily="34" charset="0"/>
                <a:cs typeface="Arial" panose="020B0604020202020204" pitchFamily="34" charset="0"/>
              </a:rPr>
              <a:t>operate in </a:t>
            </a:r>
            <a:r>
              <a:rPr lang="en-GB" sz="1750" dirty="0">
                <a:latin typeface="Arial" panose="020B0604020202020204" pitchFamily="34" charset="0"/>
                <a:cs typeface="Arial" panose="020B0604020202020204" pitchFamily="34" charset="0"/>
              </a:rPr>
              <a:t>a </a:t>
            </a:r>
            <a:r>
              <a:rPr lang="en-GB" sz="1750" dirty="0" smtClean="0">
                <a:latin typeface="Arial" panose="020B0604020202020204" pitchFamily="34" charset="0"/>
                <a:cs typeface="Arial" panose="020B0604020202020204" pitchFamily="34" charset="0"/>
              </a:rPr>
              <a:t>constantly changing</a:t>
            </a:r>
            <a:endParaRPr lang="en-GB" sz="1750" dirty="0">
              <a:latin typeface="Arial" panose="020B0604020202020204" pitchFamily="34" charset="0"/>
              <a:cs typeface="Arial" panose="020B0604020202020204" pitchFamily="34" charset="0"/>
            </a:endParaRPr>
          </a:p>
          <a:p>
            <a:r>
              <a:rPr lang="en-GB" sz="1750" dirty="0">
                <a:latin typeface="Arial" panose="020B0604020202020204" pitchFamily="34" charset="0"/>
                <a:cs typeface="Arial" panose="020B0604020202020204" pitchFamily="34" charset="0"/>
              </a:rPr>
              <a:t>environment</a:t>
            </a:r>
            <a:r>
              <a:rPr lang="en-GB" sz="1750" dirty="0" smtClean="0">
                <a:latin typeface="Arial" panose="020B0604020202020204" pitchFamily="34" charset="0"/>
                <a:cs typeface="Arial" panose="020B0604020202020204" pitchFamily="34" charset="0"/>
              </a:rPr>
              <a:t>. A firm's decision to </a:t>
            </a:r>
            <a:r>
              <a:rPr lang="en-GB" sz="1750" dirty="0">
                <a:latin typeface="Arial" panose="020B0604020202020204" pitchFamily="34" charset="0"/>
                <a:cs typeface="Arial" panose="020B0604020202020204" pitchFamily="34" charset="0"/>
              </a:rPr>
              <a:t>downsize </a:t>
            </a:r>
            <a:r>
              <a:rPr lang="en-GB" sz="1750" dirty="0" smtClean="0">
                <a:latin typeface="Arial" panose="020B0604020202020204" pitchFamily="34" charset="0"/>
                <a:cs typeface="Arial" panose="020B0604020202020204" pitchFamily="34" charset="0"/>
              </a:rPr>
              <a:t>or demerge from another firm may be based on non cost reasons, such as </a:t>
            </a:r>
            <a:r>
              <a:rPr lang="en-GB" sz="1750" dirty="0">
                <a:latin typeface="Arial" panose="020B0604020202020204" pitchFamily="34" charset="0"/>
                <a:cs typeface="Arial" panose="020B0604020202020204" pitchFamily="34" charset="0"/>
              </a:rPr>
              <a:t>difficulties </a:t>
            </a:r>
            <a:r>
              <a:rPr lang="en-GB" sz="1750" dirty="0" smtClean="0">
                <a:latin typeface="Arial" panose="020B0604020202020204" pitchFamily="34" charset="0"/>
                <a:cs typeface="Arial" panose="020B0604020202020204" pitchFamily="34" charset="0"/>
              </a:rPr>
              <a:t>in control </a:t>
            </a:r>
            <a:r>
              <a:rPr lang="en-GB" sz="1750" dirty="0">
                <a:latin typeface="Arial" panose="020B0604020202020204" pitchFamily="34" charset="0"/>
                <a:cs typeface="Arial" panose="020B0604020202020204" pitchFamily="34" charset="0"/>
              </a:rPr>
              <a:t>and </a:t>
            </a:r>
            <a:r>
              <a:rPr lang="en-GB" sz="1750" dirty="0" smtClean="0">
                <a:latin typeface="Arial" panose="020B0604020202020204" pitchFamily="34" charset="0"/>
                <a:cs typeface="Arial" panose="020B0604020202020204" pitchFamily="34" charset="0"/>
              </a:rPr>
              <a:t>coordination, high staff turnover or a loss of focus</a:t>
            </a:r>
            <a:r>
              <a:rPr lang="en-GB" sz="1750"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4237591698"/>
      </p:ext>
    </p:extLst>
  </p:cSld>
  <p:clrMapOvr>
    <a:masterClrMapping/>
  </p:clrMapOvr>
  <p:transition advClick="0"/>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19" y="1052736"/>
            <a:ext cx="8568953" cy="5632311"/>
          </a:xfrm>
          <a:prstGeom prst="rect">
            <a:avLst/>
          </a:prstGeom>
        </p:spPr>
        <p:txBody>
          <a:bodyPr wrap="square">
            <a:spAutoFit/>
          </a:bodyPr>
          <a:lstStyle/>
          <a:p>
            <a:pPr>
              <a:buClr>
                <a:schemeClr val="accent6">
                  <a:lumMod val="50000"/>
                </a:schemeClr>
              </a:buClr>
            </a:pPr>
            <a:r>
              <a:rPr lang="en-US" sz="2400" b="1" dirty="0">
                <a:solidFill>
                  <a:srgbClr val="FF0000"/>
                </a:solidFill>
              </a:rPr>
              <a:t>Chapter review </a:t>
            </a:r>
            <a:r>
              <a:rPr lang="en-US" sz="2400" b="1" dirty="0" smtClean="0">
                <a:solidFill>
                  <a:srgbClr val="FF0000"/>
                </a:solidFill>
              </a:rPr>
              <a:t>questions</a:t>
            </a:r>
            <a:endParaRPr lang="en-US" sz="2400" b="1" dirty="0">
              <a:solidFill>
                <a:srgbClr val="FF0000"/>
              </a:solidFill>
            </a:endParaRPr>
          </a:p>
          <a:p>
            <a:pPr marL="450850" indent="-450850">
              <a:buClr>
                <a:schemeClr val="accent6">
                  <a:lumMod val="50000"/>
                </a:schemeClr>
              </a:buClr>
              <a:buFont typeface="+mj-lt"/>
              <a:buAutoNum type="arabicPeriod"/>
            </a:pPr>
            <a:r>
              <a:rPr lang="en-US" sz="2400" dirty="0" smtClean="0">
                <a:solidFill>
                  <a:srgbClr val="FF0000"/>
                </a:solidFill>
              </a:rPr>
              <a:t>What </a:t>
            </a:r>
            <a:r>
              <a:rPr lang="en-US" sz="2400" dirty="0">
                <a:solidFill>
                  <a:srgbClr val="FF0000"/>
                </a:solidFill>
              </a:rPr>
              <a:t>are the two ways in which a firm can grow?</a:t>
            </a:r>
          </a:p>
          <a:p>
            <a:pPr marL="450850" indent="-450850">
              <a:buClr>
                <a:schemeClr val="accent6">
                  <a:lumMod val="50000"/>
                </a:schemeClr>
              </a:buClr>
              <a:buFont typeface="+mj-lt"/>
              <a:buAutoNum type="arabicPeriod"/>
            </a:pPr>
            <a:r>
              <a:rPr lang="en-US" sz="2400" dirty="0" smtClean="0">
                <a:solidFill>
                  <a:srgbClr val="FF0000"/>
                </a:solidFill>
              </a:rPr>
              <a:t>How </a:t>
            </a:r>
            <a:r>
              <a:rPr lang="en-US" sz="2400" dirty="0">
                <a:solidFill>
                  <a:srgbClr val="FF0000"/>
                </a:solidFill>
              </a:rPr>
              <a:t>can the size of a firm be determined?</a:t>
            </a:r>
          </a:p>
          <a:p>
            <a:pPr marL="450850" indent="-450850">
              <a:buClr>
                <a:schemeClr val="accent6">
                  <a:lumMod val="50000"/>
                </a:schemeClr>
              </a:buClr>
              <a:buFont typeface="+mj-lt"/>
              <a:buAutoNum type="arabicPeriod"/>
            </a:pPr>
            <a:r>
              <a:rPr lang="en-US" sz="2400" dirty="0" smtClean="0">
                <a:solidFill>
                  <a:srgbClr val="FF0000"/>
                </a:solidFill>
              </a:rPr>
              <a:t>Why </a:t>
            </a:r>
            <a:r>
              <a:rPr lang="en-US" sz="2400" dirty="0">
                <a:solidFill>
                  <a:srgbClr val="FF0000"/>
                </a:solidFill>
              </a:rPr>
              <a:t>do small firms co-exist beside large firms in all economies?</a:t>
            </a:r>
          </a:p>
          <a:p>
            <a:pPr marL="450850" indent="-450850">
              <a:buClr>
                <a:schemeClr val="accent6">
                  <a:lumMod val="50000"/>
                </a:schemeClr>
              </a:buClr>
              <a:buFont typeface="+mj-lt"/>
              <a:buAutoNum type="arabicPeriod"/>
            </a:pPr>
            <a:r>
              <a:rPr lang="en-US" sz="2400" dirty="0" smtClean="0">
                <a:solidFill>
                  <a:srgbClr val="FF0000"/>
                </a:solidFill>
              </a:rPr>
              <a:t>What </a:t>
            </a:r>
            <a:r>
              <a:rPr lang="en-US" sz="2400" dirty="0">
                <a:solidFill>
                  <a:srgbClr val="FF0000"/>
                </a:solidFill>
              </a:rPr>
              <a:t>are the six main types of internal economies of scale?</a:t>
            </a:r>
          </a:p>
          <a:p>
            <a:pPr marL="450850" indent="-450850">
              <a:buClr>
                <a:schemeClr val="accent6">
                  <a:lumMod val="50000"/>
                </a:schemeClr>
              </a:buClr>
              <a:buFont typeface="+mj-lt"/>
              <a:buAutoNum type="arabicPeriod"/>
            </a:pPr>
            <a:r>
              <a:rPr lang="en-US" sz="2400" dirty="0">
                <a:solidFill>
                  <a:srgbClr val="FF0000"/>
                </a:solidFill>
              </a:rPr>
              <a:t>What is meant by the term 'diseconomies of scale'?</a:t>
            </a:r>
          </a:p>
          <a:p>
            <a:pPr marL="450850" indent="-450850">
              <a:buClr>
                <a:schemeClr val="accent6">
                  <a:lumMod val="50000"/>
                </a:schemeClr>
              </a:buClr>
              <a:buFont typeface="+mj-lt"/>
              <a:buAutoNum type="arabicPeriod"/>
            </a:pPr>
            <a:r>
              <a:rPr lang="en-US" sz="2400" dirty="0">
                <a:solidFill>
                  <a:srgbClr val="FF0000"/>
                </a:solidFill>
              </a:rPr>
              <a:t>Which types of external economies of scale could be experienced by </a:t>
            </a:r>
            <a:r>
              <a:rPr lang="en-US" sz="2400" dirty="0" smtClean="0">
                <a:solidFill>
                  <a:srgbClr val="FF0000"/>
                </a:solidFill>
              </a:rPr>
              <a:t>several car </a:t>
            </a:r>
            <a:r>
              <a:rPr lang="en-US" sz="2400" dirty="0">
                <a:solidFill>
                  <a:srgbClr val="FF0000"/>
                </a:solidFill>
              </a:rPr>
              <a:t>manufacturers located in a region of a country?</a:t>
            </a:r>
          </a:p>
          <a:p>
            <a:pPr marL="450850" indent="-450850">
              <a:buClr>
                <a:schemeClr val="accent6">
                  <a:lumMod val="50000"/>
                </a:schemeClr>
              </a:buClr>
              <a:buFont typeface="+mj-lt"/>
              <a:buAutoNum type="arabicPeriod"/>
            </a:pPr>
            <a:r>
              <a:rPr lang="en-US" sz="2400" dirty="0" smtClean="0">
                <a:solidFill>
                  <a:srgbClr val="FF0000"/>
                </a:solidFill>
              </a:rPr>
              <a:t>What </a:t>
            </a:r>
            <a:r>
              <a:rPr lang="en-US" sz="2400" dirty="0">
                <a:solidFill>
                  <a:srgbClr val="FF0000"/>
                </a:solidFill>
              </a:rPr>
              <a:t>are the advantages and disadvantages of two supermarket chains merging?</a:t>
            </a:r>
          </a:p>
          <a:p>
            <a:pPr marL="450850" indent="-450850">
              <a:buClr>
                <a:schemeClr val="accent6">
                  <a:lumMod val="50000"/>
                </a:schemeClr>
              </a:buClr>
              <a:buFont typeface="+mj-lt"/>
              <a:buAutoNum type="arabicPeriod"/>
            </a:pPr>
            <a:r>
              <a:rPr lang="en-US" sz="2400" dirty="0" smtClean="0">
                <a:solidFill>
                  <a:srgbClr val="FF0000"/>
                </a:solidFill>
              </a:rPr>
              <a:t>What </a:t>
            </a:r>
            <a:r>
              <a:rPr lang="en-US" sz="2400" dirty="0">
                <a:solidFill>
                  <a:srgbClr val="FF0000"/>
                </a:solidFill>
              </a:rPr>
              <a:t>are the advantages and disadvantages of a film production </a:t>
            </a:r>
            <a:r>
              <a:rPr lang="en-US" sz="2400" dirty="0" smtClean="0">
                <a:solidFill>
                  <a:srgbClr val="FF0000"/>
                </a:solidFill>
              </a:rPr>
              <a:t>company merging </a:t>
            </a:r>
            <a:r>
              <a:rPr lang="en-US" sz="2400" dirty="0">
                <a:solidFill>
                  <a:srgbClr val="FF0000"/>
                </a:solidFill>
              </a:rPr>
              <a:t>with a chain of cinemas?</a:t>
            </a:r>
          </a:p>
        </p:txBody>
      </p:sp>
      <p:sp>
        <p:nvSpPr>
          <p:cNvPr id="8" name="Title 2"/>
          <p:cNvSpPr>
            <a:spLocks noGrp="1"/>
          </p:cNvSpPr>
          <p:nvPr>
            <p:ph type="title"/>
          </p:nvPr>
        </p:nvSpPr>
        <p:spPr>
          <a:xfrm>
            <a:off x="70266" y="72008"/>
            <a:ext cx="7886110" cy="548680"/>
          </a:xfrm>
        </p:spPr>
        <p:txBody>
          <a:bodyPr>
            <a:noAutofit/>
          </a:bodyPr>
          <a:lstStyle/>
          <a:p>
            <a:r>
              <a:rPr lang="en-US" sz="4000" dirty="0" smtClean="0"/>
              <a:t>4.5 – Diseconomies of Scale</a:t>
            </a:r>
            <a:endParaRPr lang="en-US" sz="40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181</a:t>
            </a:r>
            <a:endParaRPr lang="en-GB" sz="1000" b="1" dirty="0">
              <a:latin typeface="Arial" panose="020B0604020202020204" pitchFamily="34" charset="0"/>
              <a:cs typeface="Arial" panose="020B0604020202020204" pitchFamily="34" charset="0"/>
            </a:endParaRPr>
          </a:p>
        </p:txBody>
      </p:sp>
      <p:sp>
        <p:nvSpPr>
          <p:cNvPr id="3" name="TextBox 2">
            <a:hlinkClick r:id="rId3" action="ppaction://hlinkfile"/>
          </p:cNvPr>
          <p:cNvSpPr txBox="1"/>
          <p:nvPr/>
        </p:nvSpPr>
        <p:spPr>
          <a:xfrm>
            <a:off x="8316416" y="1052736"/>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042022173"/>
      </p:ext>
    </p:extLst>
  </p:cSld>
  <p:clrMapOvr>
    <a:masterClrMapping/>
  </p:clrMapOvr>
  <p:transition advClick="0"/>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19" y="1052736"/>
            <a:ext cx="8568953" cy="461665"/>
          </a:xfrm>
          <a:prstGeom prst="rect">
            <a:avLst/>
          </a:prstGeom>
        </p:spPr>
        <p:txBody>
          <a:bodyPr wrap="square">
            <a:spAutoFit/>
          </a:bodyPr>
          <a:lstStyle/>
          <a:p>
            <a:pPr marL="450850" indent="-450850">
              <a:buClr>
                <a:schemeClr val="accent6">
                  <a:lumMod val="50000"/>
                </a:schemeClr>
              </a:buClr>
              <a:buFont typeface="+mj-lt"/>
              <a:buAutoNum type="arabicPeriod"/>
            </a:pPr>
            <a:r>
              <a:rPr lang="en-US" sz="2400" dirty="0" smtClean="0">
                <a:solidFill>
                  <a:srgbClr val="FF0000"/>
                </a:solidFill>
              </a:rPr>
              <a:t>What</a:t>
            </a:r>
            <a:endParaRPr lang="en-US" sz="2400" dirty="0">
              <a:solidFill>
                <a:srgbClr val="FF0000"/>
              </a:solidFill>
            </a:endParaRPr>
          </a:p>
        </p:txBody>
      </p:sp>
      <p:sp>
        <p:nvSpPr>
          <p:cNvPr id="8" name="Title 2"/>
          <p:cNvSpPr>
            <a:spLocks noGrp="1"/>
          </p:cNvSpPr>
          <p:nvPr>
            <p:ph type="title"/>
          </p:nvPr>
        </p:nvSpPr>
        <p:spPr>
          <a:xfrm>
            <a:off x="70266" y="72008"/>
            <a:ext cx="7886110" cy="548680"/>
          </a:xfrm>
        </p:spPr>
        <p:txBody>
          <a:bodyPr>
            <a:noAutofit/>
          </a:bodyPr>
          <a:lstStyle/>
          <a:p>
            <a:r>
              <a:rPr lang="en-US" sz="4000" dirty="0" smtClean="0"/>
              <a:t>4 – Exam Questions</a:t>
            </a:r>
            <a:endParaRPr lang="en-US" sz="40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181</a:t>
            </a:r>
            <a:endParaRPr lang="en-GB" sz="1000" b="1" dirty="0">
              <a:latin typeface="Arial" panose="020B0604020202020204" pitchFamily="34" charset="0"/>
              <a:cs typeface="Arial" panose="020B0604020202020204" pitchFamily="34" charset="0"/>
            </a:endParaRPr>
          </a:p>
        </p:txBody>
      </p:sp>
      <p:sp>
        <p:nvSpPr>
          <p:cNvPr id="3" name="TextBox 2">
            <a:hlinkClick r:id="rId3" action="ppaction://hlinkfile"/>
          </p:cNvPr>
          <p:cNvSpPr txBox="1"/>
          <p:nvPr/>
        </p:nvSpPr>
        <p:spPr>
          <a:xfrm>
            <a:off x="8316416" y="1052736"/>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737434279"/>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2768" cy="369332"/>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dirty="0"/>
              <a:t>The </a:t>
            </a:r>
            <a:r>
              <a:rPr lang="en-US" dirty="0" smtClean="0"/>
              <a:t>disadvantages </a:t>
            </a:r>
            <a:r>
              <a:rPr lang="en-US" dirty="0"/>
              <a:t>of being a sole trader are detailed </a:t>
            </a:r>
            <a:r>
              <a:rPr lang="en-US" dirty="0" smtClean="0"/>
              <a:t>below.</a:t>
            </a:r>
            <a:endParaRPr lang="en-US" dirty="0"/>
          </a:p>
        </p:txBody>
      </p:sp>
      <p:sp>
        <p:nvSpPr>
          <p:cNvPr id="8" name="Title 2"/>
          <p:cNvSpPr>
            <a:spLocks noGrp="1"/>
          </p:cNvSpPr>
          <p:nvPr>
            <p:ph type="title"/>
          </p:nvPr>
        </p:nvSpPr>
        <p:spPr>
          <a:xfrm>
            <a:off x="70266" y="72008"/>
            <a:ext cx="8859452" cy="548680"/>
          </a:xfrm>
        </p:spPr>
        <p:txBody>
          <a:bodyPr>
            <a:noAutofit/>
          </a:bodyPr>
          <a:lstStyle/>
          <a:p>
            <a:r>
              <a:rPr lang="en-US" sz="3600" dirty="0" smtClean="0"/>
              <a:t>4.1 – Types of Business Organisation</a:t>
            </a:r>
            <a:endParaRPr lang="en-US" sz="3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111</a:t>
            </a:r>
            <a:endParaRPr lang="en-GB" sz="1000" b="1" dirty="0">
              <a:latin typeface="Arial" panose="020B0604020202020204" pitchFamily="34" charset="0"/>
              <a:cs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3545615998"/>
              </p:ext>
            </p:extLst>
          </p:nvPr>
        </p:nvGraphicFramePr>
        <p:xfrm>
          <a:off x="251520" y="1412776"/>
          <a:ext cx="8568952" cy="5281712"/>
        </p:xfrm>
        <a:graphic>
          <a:graphicData uri="http://schemas.openxmlformats.org/drawingml/2006/table">
            <a:tbl>
              <a:tblPr firstRow="1" bandRow="1">
                <a:tableStyleId>{5C22544A-7EE6-4342-B048-85BDC9FD1C3A}</a:tableStyleId>
              </a:tblPr>
              <a:tblGrid>
                <a:gridCol w="1800200"/>
                <a:gridCol w="6768752"/>
              </a:tblGrid>
              <a:tr h="374432">
                <a:tc>
                  <a:txBody>
                    <a:bodyPr/>
                    <a:lstStyle/>
                    <a:p>
                      <a:r>
                        <a:rPr lang="en-GB" sz="1400" dirty="0" smtClean="0">
                          <a:latin typeface="Arial" panose="020B0604020202020204" pitchFamily="34" charset="0"/>
                          <a:cs typeface="Arial" panose="020B0604020202020204" pitchFamily="34" charset="0"/>
                        </a:rPr>
                        <a:t>Disadvantages</a:t>
                      </a:r>
                      <a:endParaRPr lang="en-GB" sz="1400" dirty="0">
                        <a:latin typeface="Arial" panose="020B0604020202020204" pitchFamily="34" charset="0"/>
                        <a:cs typeface="Arial" panose="020B0604020202020204" pitchFamily="34" charset="0"/>
                      </a:endParaRPr>
                    </a:p>
                  </a:txBody>
                  <a:tcPr/>
                </a:tc>
                <a:tc>
                  <a:txBody>
                    <a:bodyPr/>
                    <a:lstStyle/>
                    <a:p>
                      <a:r>
                        <a:rPr lang="en-GB" sz="1400" dirty="0" smtClean="0">
                          <a:latin typeface="Arial" panose="020B0604020202020204" pitchFamily="34" charset="0"/>
                          <a:cs typeface="Arial" panose="020B0604020202020204" pitchFamily="34" charset="0"/>
                        </a:rPr>
                        <a:t>Explanation</a:t>
                      </a:r>
                      <a:endParaRPr lang="en-GB" sz="1400" dirty="0">
                        <a:latin typeface="Arial" panose="020B0604020202020204" pitchFamily="34" charset="0"/>
                        <a:cs typeface="Arial" panose="020B0604020202020204" pitchFamily="34" charset="0"/>
                      </a:endParaRPr>
                    </a:p>
                  </a:txBody>
                  <a:tcPr/>
                </a:tc>
              </a:tr>
              <a:tr h="370840">
                <a:tc>
                  <a:txBody>
                    <a:bodyPr/>
                    <a:lstStyle/>
                    <a:p>
                      <a:r>
                        <a:rPr kumimoji="0" lang="en-GB" sz="1400" b="0" i="0" u="none" strike="noStrike" kern="1200" baseline="0" dirty="0" smtClean="0">
                          <a:solidFill>
                            <a:schemeClr val="dk1"/>
                          </a:solidFill>
                          <a:latin typeface="Arial" panose="020B0604020202020204" pitchFamily="34" charset="0"/>
                          <a:ea typeface="+mn-ea"/>
                          <a:cs typeface="Arial" panose="020B0604020202020204" pitchFamily="34" charset="0"/>
                        </a:rPr>
                        <a:t>Bears all the risks</a:t>
                      </a:r>
                      <a:endParaRPr lang="en-GB" sz="1400" dirty="0">
                        <a:latin typeface="Arial" panose="020B0604020202020204" pitchFamily="34" charset="0"/>
                        <a:cs typeface="Arial" panose="020B0604020202020204" pitchFamily="34" charset="0"/>
                      </a:endParaRPr>
                    </a:p>
                  </a:txBody>
                  <a:tcPr/>
                </a:tc>
                <a:tc>
                  <a:txBody>
                    <a:bodyPr/>
                    <a:lstStyle/>
                    <a:p>
                      <a:r>
                        <a:rPr kumimoji="0" lang="en-GB" sz="1400" b="0" i="0" u="none" strike="noStrike" kern="1200" baseline="0" dirty="0" smtClean="0">
                          <a:solidFill>
                            <a:schemeClr val="dk1"/>
                          </a:solidFill>
                          <a:latin typeface="Arial" panose="020B0604020202020204" pitchFamily="34" charset="0"/>
                          <a:ea typeface="+mn-ea"/>
                          <a:cs typeface="Arial" panose="020B0604020202020204" pitchFamily="34" charset="0"/>
                        </a:rPr>
                        <a:t>There is no-one else to share the burden, problems, decision making or responsibilities</a:t>
                      </a:r>
                      <a:endParaRPr lang="en-GB" sz="1400" dirty="0">
                        <a:latin typeface="Arial" panose="020B0604020202020204" pitchFamily="34" charset="0"/>
                        <a:cs typeface="Arial" panose="020B0604020202020204" pitchFamily="34" charset="0"/>
                      </a:endParaRPr>
                    </a:p>
                  </a:txBody>
                  <a:tcPr/>
                </a:tc>
              </a:tr>
              <a:tr h="370840">
                <a:tc>
                  <a:txBody>
                    <a:bodyPr/>
                    <a:lstStyle/>
                    <a:p>
                      <a:r>
                        <a:rPr kumimoji="0" lang="en-GB" sz="1400" b="0" i="0" u="none" strike="noStrike" kern="1200" baseline="0" dirty="0" smtClean="0">
                          <a:solidFill>
                            <a:schemeClr val="dk1"/>
                          </a:solidFill>
                          <a:latin typeface="Arial" panose="020B0604020202020204" pitchFamily="34" charset="0"/>
                          <a:ea typeface="+mn-ea"/>
                          <a:cs typeface="Arial" panose="020B0604020202020204" pitchFamily="34" charset="0"/>
                        </a:rPr>
                        <a:t>Has added workload and pressures</a:t>
                      </a:r>
                      <a:endParaRPr lang="en-GB" sz="1400" dirty="0">
                        <a:latin typeface="Arial" panose="020B0604020202020204" pitchFamily="34" charset="0"/>
                        <a:cs typeface="Arial" panose="020B0604020202020204" pitchFamily="34" charset="0"/>
                      </a:endParaRPr>
                    </a:p>
                  </a:txBody>
                  <a:tcPr/>
                </a:tc>
                <a:tc>
                  <a:txBody>
                    <a:bodyPr/>
                    <a:lstStyle/>
                    <a:p>
                      <a:r>
                        <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As the only person in the business, the sole trader often has to work long </a:t>
                      </a:r>
                      <a:r>
                        <a:rPr kumimoji="0" lang="en-GB" sz="1400" b="0" i="0" u="none" strike="noStrike" kern="1200" baseline="0" dirty="0" smtClean="0">
                          <a:solidFill>
                            <a:schemeClr val="dk1"/>
                          </a:solidFill>
                          <a:latin typeface="Arial" panose="020B0604020202020204" pitchFamily="34" charset="0"/>
                          <a:ea typeface="+mn-ea"/>
                          <a:cs typeface="Arial" panose="020B0604020202020204" pitchFamily="34" charset="0"/>
                        </a:rPr>
                        <a:t>hours, especially during the early stages after the business has been set up.</a:t>
                      </a:r>
                      <a:endParaRPr lang="en-GB" sz="1400" dirty="0">
                        <a:latin typeface="Arial" panose="020B0604020202020204" pitchFamily="34" charset="0"/>
                        <a:cs typeface="Arial" panose="020B0604020202020204" pitchFamily="34" charset="0"/>
                      </a:endParaRPr>
                    </a:p>
                  </a:txBody>
                  <a:tcPr/>
                </a:tc>
              </a:tr>
              <a:tr h="370840">
                <a:tc>
                  <a:txBody>
                    <a:bodyPr/>
                    <a:lstStyle/>
                    <a:p>
                      <a:r>
                        <a:rPr kumimoji="0" lang="en-GB" sz="1400" b="0" i="0" u="none" strike="noStrike" kern="1200" baseline="0" dirty="0" smtClean="0">
                          <a:solidFill>
                            <a:schemeClr val="dk1"/>
                          </a:solidFill>
                          <a:latin typeface="Arial" panose="020B0604020202020204" pitchFamily="34" charset="0"/>
                          <a:ea typeface="+mn-ea"/>
                          <a:cs typeface="Arial" panose="020B0604020202020204" pitchFamily="34" charset="0"/>
                        </a:rPr>
                        <a:t>Limited specialisation</a:t>
                      </a:r>
                      <a:endParaRPr lang="en-GB" sz="1400" dirty="0">
                        <a:latin typeface="Arial" panose="020B0604020202020204" pitchFamily="34" charset="0"/>
                        <a:cs typeface="Arial" panose="020B0604020202020204" pitchFamily="34" charset="0"/>
                      </a:endParaRPr>
                    </a:p>
                  </a:txBody>
                  <a:tcPr/>
                </a:tc>
                <a:tc>
                  <a:txBody>
                    <a:bodyPr/>
                    <a:lstStyle/>
                    <a:p>
                      <a:r>
                        <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Unlike large companies, sole-trader cannot rely on the marketing, finance, production and human resource management expertise of </a:t>
                      </a:r>
                      <a:r>
                        <a:rPr kumimoji="0" lang="en-GB" sz="1400" b="0" i="0" u="none" strike="noStrike" kern="1200" baseline="0" dirty="0" smtClean="0">
                          <a:solidFill>
                            <a:schemeClr val="dk1"/>
                          </a:solidFill>
                          <a:latin typeface="Arial" panose="020B0604020202020204" pitchFamily="34" charset="0"/>
                          <a:ea typeface="+mn-ea"/>
                          <a:cs typeface="Arial" panose="020B0604020202020204" pitchFamily="34" charset="0"/>
                        </a:rPr>
                        <a:t>others. This limits the extent to which sole proprietors can benefit from large-scale specialisation and the division of labour.</a:t>
                      </a:r>
                      <a:endParaRPr lang="en-GB" sz="1400" dirty="0">
                        <a:latin typeface="Arial" panose="020B0604020202020204" pitchFamily="34" charset="0"/>
                        <a:cs typeface="Arial" panose="020B0604020202020204" pitchFamily="34" charset="0"/>
                      </a:endParaRPr>
                    </a:p>
                  </a:txBody>
                  <a:tcPr/>
                </a:tc>
              </a:tr>
              <a:tr h="370840">
                <a:tc>
                  <a:txBody>
                    <a:bodyPr/>
                    <a:lstStyle/>
                    <a:p>
                      <a:r>
                        <a:rPr kumimoji="0" lang="en-GB" sz="1400" b="0" i="0" u="none" strike="noStrike" kern="1200" baseline="0" dirty="0" smtClean="0">
                          <a:solidFill>
                            <a:schemeClr val="dk1"/>
                          </a:solidFill>
                          <a:latin typeface="Arial" panose="020B0604020202020204" pitchFamily="34" charset="0"/>
                          <a:ea typeface="+mn-ea"/>
                          <a:cs typeface="Arial" panose="020B0604020202020204" pitchFamily="34" charset="0"/>
                        </a:rPr>
                        <a:t>Limited access to sources of finance</a:t>
                      </a:r>
                      <a:endParaRPr lang="en-GB" sz="1400" dirty="0">
                        <a:latin typeface="Arial" panose="020B0604020202020204" pitchFamily="34" charset="0"/>
                        <a:cs typeface="Arial" panose="020B0604020202020204" pitchFamily="34" charset="0"/>
                      </a:endParaRPr>
                    </a:p>
                  </a:txBody>
                  <a:tcPr/>
                </a:tc>
                <a:tc>
                  <a:txBody>
                    <a:bodyPr/>
                    <a:lstStyle/>
                    <a:p>
                      <a:r>
                        <a:rPr kumimoji="0" lang="en-GB" sz="1400" b="0" i="0" u="none" strike="noStrike" kern="1200" baseline="0" dirty="0" smtClean="0">
                          <a:solidFill>
                            <a:schemeClr val="dk1"/>
                          </a:solidFill>
                          <a:latin typeface="Arial" panose="020B0604020202020204" pitchFamily="34" charset="0"/>
                          <a:ea typeface="+mn-ea"/>
                          <a:cs typeface="Arial" panose="020B0604020202020204" pitchFamily="34" charset="0"/>
                        </a:rPr>
                        <a:t>Being a small business, the sole proprietorship represents high risk. This limits the extent to which the sole-trader can raise finance from banks and other sources</a:t>
                      </a:r>
                      <a:endParaRPr lang="en-GB" sz="1400" dirty="0">
                        <a:latin typeface="Arial" panose="020B0604020202020204" pitchFamily="34" charset="0"/>
                        <a:cs typeface="Arial" panose="020B0604020202020204" pitchFamily="34" charset="0"/>
                      </a:endParaRPr>
                    </a:p>
                  </a:txBody>
                  <a:tcPr/>
                </a:tc>
              </a:tr>
              <a:tr h="370840">
                <a:tc>
                  <a:txBody>
                    <a:bodyPr/>
                    <a:lstStyle/>
                    <a:p>
                      <a:r>
                        <a:rPr kumimoji="0" lang="en-GB" sz="1400" b="0" i="0" u="none" strike="noStrike" kern="1200" baseline="0" dirty="0" smtClean="0">
                          <a:solidFill>
                            <a:schemeClr val="dk1"/>
                          </a:solidFill>
                          <a:latin typeface="Arial" panose="020B0604020202020204" pitchFamily="34" charset="0"/>
                          <a:ea typeface="+mn-ea"/>
                          <a:cs typeface="Arial" panose="020B0604020202020204" pitchFamily="34" charset="0"/>
                        </a:rPr>
                        <a:t>Lack of continuity</a:t>
                      </a:r>
                      <a:endParaRPr lang="en-GB" sz="1400" dirty="0">
                        <a:latin typeface="Arial" panose="020B0604020202020204" pitchFamily="34" charset="0"/>
                        <a:cs typeface="Arial" panose="020B0604020202020204" pitchFamily="34" charset="0"/>
                      </a:endParaRPr>
                    </a:p>
                  </a:txBody>
                  <a:tcPr/>
                </a:tc>
                <a:tc>
                  <a:txBody>
                    <a:bodyPr/>
                    <a:lstStyle/>
                    <a:p>
                      <a:r>
                        <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If the owner is sick or wishes to go on holiday. the business will struggle </a:t>
                      </a:r>
                      <a:r>
                        <a:rPr kumimoji="0" lang="en-GB" sz="1400" b="0" i="0" u="none" strike="noStrike" kern="1200" baseline="0" dirty="0" smtClean="0">
                          <a:solidFill>
                            <a:schemeClr val="dk1"/>
                          </a:solidFill>
                          <a:latin typeface="Arial" panose="020B0604020202020204" pitchFamily="34" charset="0"/>
                          <a:ea typeface="+mn-ea"/>
                          <a:cs typeface="Arial" panose="020B0604020202020204" pitchFamily="34" charset="0"/>
                        </a:rPr>
                        <a:t>to continue. If the owner dies, the business will cease to operate in its current legal form</a:t>
                      </a:r>
                      <a:endParaRPr lang="en-GB" sz="1400" dirty="0" smtClean="0">
                        <a:latin typeface="Arial" panose="020B0604020202020204" pitchFamily="34" charset="0"/>
                        <a:cs typeface="Arial" panose="020B0604020202020204" pitchFamily="34" charset="0"/>
                      </a:endParaRPr>
                    </a:p>
                  </a:txBody>
                  <a:tcPr/>
                </a:tc>
              </a:tr>
              <a:tr h="370840">
                <a:tc>
                  <a:txBody>
                    <a:bodyPr/>
                    <a:lstStyle/>
                    <a:p>
                      <a:r>
                        <a:rPr kumimoji="0" lang="en-GB" sz="1400" b="0" i="0" u="none" strike="noStrike" kern="1200" baseline="0" dirty="0" smtClean="0">
                          <a:solidFill>
                            <a:schemeClr val="dk1"/>
                          </a:solidFill>
                          <a:latin typeface="Arial" panose="020B0604020202020204" pitchFamily="34" charset="0"/>
                          <a:ea typeface="+mn-ea"/>
                          <a:cs typeface="Arial" panose="020B0604020202020204" pitchFamily="34" charset="0"/>
                        </a:rPr>
                        <a:t>Has restricted ability to exploit economies of scale.</a:t>
                      </a:r>
                      <a:endParaRPr lang="en-GB" sz="1400" dirty="0">
                        <a:latin typeface="Arial" panose="020B0604020202020204" pitchFamily="34" charset="0"/>
                        <a:cs typeface="Arial" panose="020B0604020202020204" pitchFamily="34" charset="0"/>
                      </a:endParaRPr>
                    </a:p>
                  </a:txBody>
                  <a:tcPr/>
                </a:tc>
                <a:tc>
                  <a:txBody>
                    <a:bodyPr/>
                    <a:lstStyle/>
                    <a:p>
                      <a:r>
                        <a:rPr kumimoji="0" lang="en-GB" sz="1400" b="0" i="0" u="none" strike="noStrike" kern="1200" baseline="0" dirty="0" smtClean="0">
                          <a:solidFill>
                            <a:schemeClr val="dk1"/>
                          </a:solidFill>
                          <a:latin typeface="Arial" panose="020B0604020202020204" pitchFamily="34" charset="0"/>
                          <a:ea typeface="+mn-ea"/>
                          <a:cs typeface="Arial" panose="020B0604020202020204" pitchFamily="34" charset="0"/>
                        </a:rPr>
                        <a:t>Large businesses are usually able to enjoy economies of scale</a:t>
                      </a:r>
                      <a:r>
                        <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 i.e. lower unit costs of production resulting from large-scale </a:t>
                      </a:r>
                      <a:r>
                        <a:rPr kumimoji="0" lang="en-GB" sz="1400" b="0" i="0" u="none" strike="noStrike" kern="1200" baseline="0" dirty="0" smtClean="0">
                          <a:solidFill>
                            <a:schemeClr val="dk1"/>
                          </a:solidFill>
                          <a:latin typeface="Arial" panose="020B0604020202020204" pitchFamily="34" charset="0"/>
                          <a:ea typeface="+mn-ea"/>
                          <a:cs typeface="Arial" panose="020B0604020202020204" pitchFamily="34" charset="0"/>
                        </a:rPr>
                        <a:t>operations. This means that sole-traders struggle to gain cost advantages and therefore have to charge higher prices for their products.</a:t>
                      </a:r>
                      <a:endParaRPr lang="en-GB" sz="1400" dirty="0">
                        <a:latin typeface="Arial" panose="020B0604020202020204" pitchFamily="34" charset="0"/>
                        <a:cs typeface="Arial" panose="020B0604020202020204" pitchFamily="34" charset="0"/>
                      </a:endParaRPr>
                    </a:p>
                  </a:txBody>
                  <a:tcPr/>
                </a:tc>
              </a:tr>
              <a:tr h="370840">
                <a:tc>
                  <a:txBody>
                    <a:bodyPr/>
                    <a:lstStyle/>
                    <a:p>
                      <a:r>
                        <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Has </a:t>
                      </a:r>
                      <a:r>
                        <a:rPr kumimoji="0" lang="en-US" sz="1400" b="1" i="0" u="none" strike="noStrike" kern="1200" baseline="0" dirty="0" smtClean="0">
                          <a:solidFill>
                            <a:srgbClr val="FF0000"/>
                          </a:solidFill>
                          <a:latin typeface="Arial" panose="020B0604020202020204" pitchFamily="34" charset="0"/>
                          <a:ea typeface="+mn-ea"/>
                          <a:cs typeface="Arial" panose="020B0604020202020204" pitchFamily="34" charset="0"/>
                        </a:rPr>
                        <a:t>unlimited liability</a:t>
                      </a:r>
                      <a:endParaRPr lang="en-GB" sz="1400" b="1" dirty="0">
                        <a:solidFill>
                          <a:srgbClr val="FF0000"/>
                        </a:solidFill>
                        <a:latin typeface="Arial" panose="020B0604020202020204" pitchFamily="34" charset="0"/>
                        <a:cs typeface="Arial" panose="020B0604020202020204" pitchFamily="34" charset="0"/>
                      </a:endParaRPr>
                    </a:p>
                  </a:txBody>
                  <a:tcPr/>
                </a:tc>
                <a:tc>
                  <a:txBody>
                    <a:bodyPr/>
                    <a:lstStyle/>
                    <a:p>
                      <a:r>
                        <a:rPr kumimoji="0" lang="en-GB" sz="1400" b="0" i="0" u="none" strike="noStrike" kern="1200" baseline="0" dirty="0" smtClean="0">
                          <a:solidFill>
                            <a:schemeClr val="dk1"/>
                          </a:solidFill>
                          <a:latin typeface="Arial" panose="020B0604020202020204" pitchFamily="34" charset="0"/>
                          <a:ea typeface="+mn-ea"/>
                          <a:cs typeface="Arial" panose="020B0604020202020204" pitchFamily="34" charset="0"/>
                        </a:rPr>
                        <a:t>This means that if the business goes into debt and makes a loss, the sole trader is personally liable for repaying the debts, even if this means personal belongings have to be sold to do so. This is because there is no </a:t>
                      </a:r>
                      <a:r>
                        <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legal difference between the owner {the sole trader} and the business </a:t>
                      </a:r>
                      <a:r>
                        <a:rPr kumimoji="0" lang="en-GB" sz="1400" b="0" i="0" u="none" strike="noStrike" kern="1200" baseline="0" dirty="0" smtClean="0">
                          <a:solidFill>
                            <a:schemeClr val="dk1"/>
                          </a:solidFill>
                          <a:latin typeface="Arial" panose="020B0604020202020204" pitchFamily="34" charset="0"/>
                          <a:ea typeface="+mn-ea"/>
                          <a:cs typeface="Arial" panose="020B0604020202020204" pitchFamily="34" charset="0"/>
                        </a:rPr>
                        <a:t>itself (the sole proprietorship)</a:t>
                      </a:r>
                      <a:endParaRPr lang="en-GB" sz="14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434499815"/>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496944" cy="5410712"/>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160" dirty="0"/>
              <a:t>A </a:t>
            </a:r>
            <a:r>
              <a:rPr lang="en-US" sz="2160" b="1" dirty="0">
                <a:solidFill>
                  <a:srgbClr val="FF0000"/>
                </a:solidFill>
              </a:rPr>
              <a:t>partnership</a:t>
            </a:r>
            <a:r>
              <a:rPr lang="en-US" sz="2160" dirty="0">
                <a:solidFill>
                  <a:srgbClr val="FF0000"/>
                </a:solidFill>
              </a:rPr>
              <a:t> </a:t>
            </a:r>
            <a:r>
              <a:rPr lang="en-US" sz="2160" dirty="0"/>
              <a:t>is a business organisation owned by more than one person. In </a:t>
            </a:r>
            <a:r>
              <a:rPr lang="en-US" sz="2160" dirty="0" smtClean="0"/>
              <a:t>an ordinary </a:t>
            </a:r>
            <a:r>
              <a:rPr lang="en-US" sz="2160" dirty="0"/>
              <a:t>partnership, there are between 2 and 20 owners, known as </a:t>
            </a:r>
            <a:r>
              <a:rPr lang="en-US" sz="2160" dirty="0" smtClean="0"/>
              <a:t>partners </a:t>
            </a:r>
            <a:r>
              <a:rPr lang="en-US" sz="2160" dirty="0"/>
              <a:t>(</a:t>
            </a:r>
            <a:r>
              <a:rPr lang="en-US" sz="2160" dirty="0" smtClean="0"/>
              <a:t>the co-owners </a:t>
            </a:r>
            <a:r>
              <a:rPr lang="en-US" sz="2160" dirty="0"/>
              <a:t>of the partnership). At least one of these partners will </a:t>
            </a:r>
            <a:r>
              <a:rPr lang="en-US" sz="2160" dirty="0" smtClean="0"/>
              <a:t>have unlimited liability</a:t>
            </a:r>
            <a:r>
              <a:rPr lang="en-US" sz="2160" dirty="0"/>
              <a:t>, although it is usual practice for all the partners to share responsibility for </a:t>
            </a:r>
            <a:r>
              <a:rPr lang="en-US" sz="2160" dirty="0" smtClean="0"/>
              <a:t>any losses </a:t>
            </a:r>
            <a:r>
              <a:rPr lang="en-US" sz="2160" dirty="0"/>
              <a:t>made by the business. The </a:t>
            </a:r>
            <a:r>
              <a:rPr lang="en-US" sz="2160" dirty="0" smtClean="0"/>
              <a:t>government does </a:t>
            </a:r>
            <a:r>
              <a:rPr lang="en-US" sz="2160" dirty="0"/>
              <a:t>allow some businesses, such as </a:t>
            </a:r>
            <a:r>
              <a:rPr lang="en-US" sz="2160" dirty="0" smtClean="0"/>
              <a:t>law and </a:t>
            </a:r>
            <a:r>
              <a:rPr lang="en-US" sz="2160" dirty="0"/>
              <a:t>accountancy firms and health clinics, to operate with more than 20 partners.</a:t>
            </a:r>
          </a:p>
          <a:p>
            <a:pPr marL="342900" indent="-342900">
              <a:buClr>
                <a:srgbClr val="00B050"/>
              </a:buClr>
              <a:buFont typeface="Wingdings 3" panose="05040102010807070707" pitchFamily="18" charset="2"/>
              <a:buChar char=""/>
            </a:pPr>
            <a:r>
              <a:rPr lang="en-US" sz="2160" dirty="0" smtClean="0"/>
              <a:t>It </a:t>
            </a:r>
            <a:r>
              <a:rPr lang="en-US" sz="2160" dirty="0"/>
              <a:t>is possible for a partnership to have a sleeping partner (or silent partner) </a:t>
            </a:r>
            <a:r>
              <a:rPr lang="en-US" sz="2160" dirty="0" smtClean="0"/>
              <a:t>who invests </a:t>
            </a:r>
            <a:r>
              <a:rPr lang="en-US" sz="2160" dirty="0"/>
              <a:t>money in the partnership </a:t>
            </a:r>
            <a:r>
              <a:rPr lang="en-US" sz="2160" dirty="0" smtClean="0"/>
              <a:t>but does </a:t>
            </a:r>
            <a:r>
              <a:rPr lang="en-US" sz="2160" dirty="0"/>
              <a:t>not rake part in the daily management of </a:t>
            </a:r>
            <a:r>
              <a:rPr lang="en-US" sz="2160" dirty="0" smtClean="0"/>
              <a:t>the business</a:t>
            </a:r>
            <a:r>
              <a:rPr lang="en-US" sz="2160" dirty="0"/>
              <a:t>. It may also be possible for a partnership to be a limited liability </a:t>
            </a:r>
            <a:r>
              <a:rPr lang="en-US" sz="2160" dirty="0" smtClean="0"/>
              <a:t>partnership </a:t>
            </a:r>
            <a:r>
              <a:rPr lang="en-US" sz="2160" b="1" dirty="0" smtClean="0"/>
              <a:t>(</a:t>
            </a:r>
            <a:r>
              <a:rPr lang="en-US" sz="2160" b="1" dirty="0" smtClean="0">
                <a:solidFill>
                  <a:srgbClr val="FF0000"/>
                </a:solidFill>
              </a:rPr>
              <a:t>LLP</a:t>
            </a:r>
            <a:r>
              <a:rPr lang="en-US" sz="2160" b="1" dirty="0"/>
              <a:t>)</a:t>
            </a:r>
            <a:r>
              <a:rPr lang="en-US" sz="2160" dirty="0"/>
              <a:t> where the partners have limited liability and the partnership has a legal </a:t>
            </a:r>
            <a:r>
              <a:rPr lang="en-US" sz="2160" dirty="0" smtClean="0"/>
              <a:t>identity separate </a:t>
            </a:r>
            <a:r>
              <a:rPr lang="en-US" sz="2160" dirty="0"/>
              <a:t>from its owners. An example is KPMG, an </a:t>
            </a:r>
            <a:r>
              <a:rPr lang="en-US" sz="2160" dirty="0" smtClean="0"/>
              <a:t>accountancy </a:t>
            </a:r>
            <a:r>
              <a:rPr lang="en-US" sz="2160" dirty="0"/>
              <a:t>firm </a:t>
            </a:r>
            <a:r>
              <a:rPr lang="en-US" sz="2160" dirty="0" smtClean="0"/>
              <a:t>that operates globally</a:t>
            </a:r>
            <a:r>
              <a:rPr lang="en-US" sz="2160" dirty="0"/>
              <a:t>. The rules governing this </a:t>
            </a:r>
            <a:r>
              <a:rPr lang="en-US" sz="2160" dirty="0" smtClean="0"/>
              <a:t>type </a:t>
            </a:r>
            <a:r>
              <a:rPr lang="en-US" sz="2160" dirty="0"/>
              <a:t>of partnership vary between countries</a:t>
            </a:r>
            <a:r>
              <a:rPr lang="en-US" sz="2160" dirty="0" smtClean="0"/>
              <a:t>.</a:t>
            </a:r>
            <a:endParaRPr lang="en-US" sz="2160" dirty="0"/>
          </a:p>
        </p:txBody>
      </p:sp>
      <p:sp>
        <p:nvSpPr>
          <p:cNvPr id="8" name="Title 2"/>
          <p:cNvSpPr>
            <a:spLocks noGrp="1"/>
          </p:cNvSpPr>
          <p:nvPr>
            <p:ph type="title"/>
          </p:nvPr>
        </p:nvSpPr>
        <p:spPr>
          <a:xfrm>
            <a:off x="70266" y="72008"/>
            <a:ext cx="8859452" cy="548680"/>
          </a:xfrm>
        </p:spPr>
        <p:txBody>
          <a:bodyPr>
            <a:noAutofit/>
          </a:bodyPr>
          <a:lstStyle/>
          <a:p>
            <a:r>
              <a:rPr lang="en-US" sz="3600" dirty="0" smtClean="0"/>
              <a:t>4.1 – Types of Business Organisation</a:t>
            </a:r>
            <a:endParaRPr lang="en-US" sz="3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112</a:t>
            </a:r>
            <a:endParaRPr lang="en-GB" sz="1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76305849"/>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4422591"/>
            <a:ext cx="8496944" cy="2246769"/>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000" dirty="0" smtClean="0"/>
              <a:t>To </a:t>
            </a:r>
            <a:r>
              <a:rPr lang="en-US" sz="2000" dirty="0"/>
              <a:t>prevent potential misunderstandings and conflict, most partnerships </a:t>
            </a:r>
            <a:r>
              <a:rPr lang="en-US" sz="2000" dirty="0" smtClean="0"/>
              <a:t>draw up </a:t>
            </a:r>
            <a:r>
              <a:rPr lang="en-US" sz="2000" dirty="0"/>
              <a:t>a legal contract </a:t>
            </a:r>
            <a:r>
              <a:rPr lang="en-US" sz="2000" dirty="0" smtClean="0"/>
              <a:t>between </a:t>
            </a:r>
            <a:r>
              <a:rPr lang="en-US" sz="2000" dirty="0"/>
              <a:t>the partners, known as a deed of partnership. </a:t>
            </a:r>
            <a:endParaRPr lang="en-US" sz="2000" dirty="0" smtClean="0"/>
          </a:p>
          <a:p>
            <a:pPr marL="342900" indent="-342900">
              <a:buClr>
                <a:srgbClr val="00B050"/>
              </a:buClr>
              <a:buFont typeface="Wingdings 3" panose="05040102010807070707" pitchFamily="18" charset="2"/>
              <a:buChar char=""/>
            </a:pPr>
            <a:r>
              <a:rPr lang="en-US" sz="2000" dirty="0" smtClean="0"/>
              <a:t>The contents of this </a:t>
            </a:r>
            <a:r>
              <a:rPr lang="en-US" sz="2000" dirty="0"/>
              <a:t>agreement include the names of all partners, the amount of </a:t>
            </a:r>
            <a:r>
              <a:rPr lang="en-US" sz="2000" dirty="0" smtClean="0"/>
              <a:t>capital invested </a:t>
            </a:r>
            <a:r>
              <a:rPr lang="en-US" sz="2000" dirty="0"/>
              <a:t>by each partner, their responsibilities, voting rights, arrangements </a:t>
            </a:r>
            <a:r>
              <a:rPr lang="en-US" sz="2000" dirty="0" smtClean="0"/>
              <a:t>for dismissing </a:t>
            </a:r>
            <a:r>
              <a:rPr lang="en-US" sz="2000" dirty="0"/>
              <a:t>a partner or approving a new partner, and how profits are to be </a:t>
            </a:r>
            <a:r>
              <a:rPr lang="en-US" sz="2000" dirty="0" smtClean="0"/>
              <a:t>shared between </a:t>
            </a:r>
            <a:r>
              <a:rPr lang="en-US" sz="2000" dirty="0"/>
              <a:t>the owners.</a:t>
            </a:r>
          </a:p>
        </p:txBody>
      </p:sp>
      <p:sp>
        <p:nvSpPr>
          <p:cNvPr id="8" name="Title 2"/>
          <p:cNvSpPr>
            <a:spLocks noGrp="1"/>
          </p:cNvSpPr>
          <p:nvPr>
            <p:ph type="title"/>
          </p:nvPr>
        </p:nvSpPr>
        <p:spPr>
          <a:xfrm>
            <a:off x="70266" y="72008"/>
            <a:ext cx="8859452" cy="548680"/>
          </a:xfrm>
        </p:spPr>
        <p:txBody>
          <a:bodyPr>
            <a:noAutofit/>
          </a:bodyPr>
          <a:lstStyle/>
          <a:p>
            <a:r>
              <a:rPr lang="en-US" sz="3600" dirty="0" smtClean="0"/>
              <a:t>4.1 – Types of Business Organisation</a:t>
            </a:r>
            <a:endParaRPr lang="en-US" sz="3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112</a:t>
            </a:r>
            <a:endParaRPr lang="en-GB" sz="1000" b="1" dirty="0">
              <a:latin typeface="Arial" panose="020B0604020202020204" pitchFamily="34" charset="0"/>
              <a:cs typeface="Arial" panose="020B0604020202020204" pitchFamily="34" charset="0"/>
            </a:endParaRPr>
          </a:p>
        </p:txBody>
      </p:sp>
      <p:pic>
        <p:nvPicPr>
          <p:cNvPr id="2050" name="Picture 2" descr="Image result for kpmg"/>
          <p:cNvPicPr>
            <a:picLocks noChangeAspect="1" noChangeArrowheads="1"/>
          </p:cNvPicPr>
          <p:nvPr/>
        </p:nvPicPr>
        <p:blipFill rotWithShape="1">
          <a:blip r:embed="rId3">
            <a:extLst>
              <a:ext uri="{28A0092B-C50C-407E-A947-70E740481C1C}">
                <a14:useLocalDpi xmlns:a14="http://schemas.microsoft.com/office/drawing/2010/main" val="0"/>
              </a:ext>
            </a:extLst>
          </a:blip>
          <a:srcRect l="3780" r="4183"/>
          <a:stretch/>
        </p:blipFill>
        <p:spPr bwMode="auto">
          <a:xfrm>
            <a:off x="323528" y="1088841"/>
            <a:ext cx="4752528" cy="301215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partnershi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36096" y="1183904"/>
            <a:ext cx="3312368" cy="2918238"/>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229269" y="4077072"/>
            <a:ext cx="6151043" cy="400110"/>
          </a:xfrm>
          <a:prstGeom prst="rect">
            <a:avLst/>
          </a:prstGeom>
        </p:spPr>
        <p:txBody>
          <a:bodyPr wrap="none">
            <a:spAutoFit/>
          </a:bodyPr>
          <a:lstStyle/>
          <a:p>
            <a:r>
              <a:rPr lang="en-GB" sz="2000" dirty="0" smtClean="0">
                <a:latin typeface="Arial" panose="020B0604020202020204" pitchFamily="34" charset="0"/>
                <a:cs typeface="Arial" panose="020B0604020202020204" pitchFamily="34" charset="0"/>
              </a:rPr>
              <a:t>Examples of businesses that are run as partnerships</a:t>
            </a:r>
            <a:endParaRPr lang="en-GB" sz="5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94162460"/>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570756"/>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780" dirty="0"/>
              <a:t>The advantages of partnerships are as follows:</a:t>
            </a:r>
          </a:p>
          <a:p>
            <a:pPr marL="627063" indent="-258763">
              <a:buClr>
                <a:srgbClr val="00B050"/>
              </a:buClr>
              <a:buFont typeface="Arial" panose="020B0604020202020204" pitchFamily="34" charset="0"/>
              <a:buChar char="•"/>
            </a:pPr>
            <a:r>
              <a:rPr lang="en-US" sz="1780" dirty="0" smtClean="0"/>
              <a:t>As </a:t>
            </a:r>
            <a:r>
              <a:rPr lang="en-US" sz="1780" dirty="0"/>
              <a:t>there are up to 20 owners, a partnership is usually able to raise far more </a:t>
            </a:r>
            <a:r>
              <a:rPr lang="en-US" sz="1780" dirty="0" smtClean="0"/>
              <a:t>capital than </a:t>
            </a:r>
            <a:r>
              <a:rPr lang="en-US" sz="1780" dirty="0"/>
              <a:t>a sole trader.</a:t>
            </a:r>
          </a:p>
          <a:p>
            <a:pPr marL="627063" indent="-258763">
              <a:buClr>
                <a:srgbClr val="00B050"/>
              </a:buClr>
              <a:buFont typeface="Arial" panose="020B0604020202020204" pitchFamily="34" charset="0"/>
              <a:buChar char="•"/>
            </a:pPr>
            <a:r>
              <a:rPr lang="en-US" sz="1780" dirty="0" smtClean="0"/>
              <a:t>Similarly</a:t>
            </a:r>
            <a:r>
              <a:rPr lang="en-US" sz="1780" dirty="0"/>
              <a:t>, as there are more owners, the business can benefit from having </a:t>
            </a:r>
            <a:r>
              <a:rPr lang="en-US" sz="1780" dirty="0" smtClean="0"/>
              <a:t>more ideas </a:t>
            </a:r>
            <a:r>
              <a:rPr lang="en-US" sz="1780" dirty="0"/>
              <a:t>and expertise. Most partnerships can therefore benefit from specialisation </a:t>
            </a:r>
            <a:r>
              <a:rPr lang="en-US" sz="1780" dirty="0" smtClean="0"/>
              <a:t>and division of labour</a:t>
            </a:r>
            <a:r>
              <a:rPr lang="en-US" sz="1780" dirty="0"/>
              <a:t>.</a:t>
            </a:r>
          </a:p>
          <a:p>
            <a:pPr marL="627063" indent="-258763">
              <a:buClr>
                <a:srgbClr val="00B050"/>
              </a:buClr>
              <a:buFont typeface="Arial" panose="020B0604020202020204" pitchFamily="34" charset="0"/>
              <a:buChar char="•"/>
            </a:pPr>
            <a:r>
              <a:rPr lang="en-US" sz="1780" dirty="0" smtClean="0"/>
              <a:t>Like </a:t>
            </a:r>
            <a:r>
              <a:rPr lang="en-US" sz="1780" dirty="0"/>
              <a:t>sole traders, the business </a:t>
            </a:r>
            <a:r>
              <a:rPr lang="en-US" sz="1780" dirty="0" smtClean="0"/>
              <a:t>affairs </a:t>
            </a:r>
            <a:r>
              <a:rPr lang="en-US" sz="1780" dirty="0"/>
              <a:t>of partnerships are kept confidential. </a:t>
            </a:r>
            <a:r>
              <a:rPr lang="en-US" sz="1780" dirty="0" smtClean="0"/>
              <a:t>Again, only </a:t>
            </a:r>
            <a:r>
              <a:rPr lang="en-US" sz="1780" dirty="0"/>
              <a:t>the tax authorities need to know about the financial position of the </a:t>
            </a:r>
            <a:r>
              <a:rPr lang="en-US" sz="1780" dirty="0" smtClean="0"/>
              <a:t>business. This </a:t>
            </a:r>
            <a:r>
              <a:rPr lang="en-US" sz="1780" dirty="0"/>
              <a:t>makes the partnership an appropriate </a:t>
            </a:r>
            <a:r>
              <a:rPr lang="en-US" sz="1780" dirty="0" smtClean="0"/>
              <a:t>form </a:t>
            </a:r>
            <a:r>
              <a:rPr lang="en-US" sz="1780" dirty="0"/>
              <a:t>of organisation for businesses </a:t>
            </a:r>
            <a:r>
              <a:rPr lang="en-US" sz="1780" dirty="0" smtClean="0"/>
              <a:t>such as </a:t>
            </a:r>
            <a:r>
              <a:rPr lang="en-US" sz="1780" dirty="0"/>
              <a:t>private health care providers, </a:t>
            </a:r>
            <a:r>
              <a:rPr lang="en-US" sz="1780" dirty="0" smtClean="0"/>
              <a:t>accountancy </a:t>
            </a:r>
            <a:r>
              <a:rPr lang="en-US" sz="1780" dirty="0"/>
              <a:t>firms and law firms, as they need </a:t>
            </a:r>
            <a:r>
              <a:rPr lang="en-US" sz="1780" dirty="0" smtClean="0"/>
              <a:t>to keep </a:t>
            </a:r>
            <a:r>
              <a:rPr lang="en-US" sz="1780" dirty="0"/>
              <a:t>their business affairs confidential.</a:t>
            </a:r>
          </a:p>
          <a:p>
            <a:pPr marL="627063" indent="-258763">
              <a:buClr>
                <a:srgbClr val="00B050"/>
              </a:buClr>
              <a:buFont typeface="Arial" panose="020B0604020202020204" pitchFamily="34" charset="0"/>
              <a:buChar char="•"/>
            </a:pPr>
            <a:r>
              <a:rPr lang="en-US" sz="1780" dirty="0" smtClean="0"/>
              <a:t>As </a:t>
            </a:r>
            <a:r>
              <a:rPr lang="en-US" sz="1780" dirty="0"/>
              <a:t>partnerships tend to be small businesses, there tend to be good </a:t>
            </a:r>
            <a:r>
              <a:rPr lang="en-US" sz="1780" dirty="0" smtClean="0"/>
              <a:t>working relationships </a:t>
            </a:r>
            <a:r>
              <a:rPr lang="en-US" sz="1780" dirty="0"/>
              <a:t>with both colleagues and customers. One </a:t>
            </a:r>
            <a:r>
              <a:rPr lang="en-US" sz="1780" dirty="0" smtClean="0"/>
              <a:t>of the </a:t>
            </a:r>
            <a:r>
              <a:rPr lang="en-US" sz="1780" dirty="0"/>
              <a:t>potential </a:t>
            </a:r>
            <a:r>
              <a:rPr lang="en-US" sz="1780" dirty="0" smtClean="0"/>
              <a:t>drawbacks of </a:t>
            </a:r>
            <a:r>
              <a:rPr lang="en-US" sz="1780" dirty="0"/>
              <a:t>being a large organisation is the lack of clear communication between </a:t>
            </a:r>
            <a:r>
              <a:rPr lang="en-US" sz="1780" dirty="0" smtClean="0"/>
              <a:t>staff, because </a:t>
            </a:r>
            <a:r>
              <a:rPr lang="en-US" sz="1780" dirty="0"/>
              <a:t>there are simply too many of them (</a:t>
            </a:r>
            <a:r>
              <a:rPr lang="en-US" sz="1780" dirty="0" smtClean="0"/>
              <a:t>see </a:t>
            </a:r>
            <a:r>
              <a:rPr lang="en-US" sz="1780" dirty="0"/>
              <a:t>Chapter </a:t>
            </a:r>
            <a:r>
              <a:rPr lang="en-US" sz="1780" dirty="0" smtClean="0"/>
              <a:t>14).</a:t>
            </a:r>
          </a:p>
          <a:p>
            <a:pPr marL="627063" indent="-258763">
              <a:buClr>
                <a:srgbClr val="00B050"/>
              </a:buClr>
              <a:buFont typeface="Arial" panose="020B0604020202020204" pitchFamily="34" charset="0"/>
              <a:buChar char="•"/>
            </a:pPr>
            <a:r>
              <a:rPr lang="en-US" sz="1780" dirty="0"/>
              <a:t>There is more </a:t>
            </a:r>
            <a:r>
              <a:rPr lang="en-US" sz="1780" dirty="0" smtClean="0"/>
              <a:t>continuity </a:t>
            </a:r>
            <a:r>
              <a:rPr lang="en-US" sz="1780" dirty="0"/>
              <a:t>than for the sole trader, as the </a:t>
            </a:r>
            <a:r>
              <a:rPr lang="en-US" sz="1780" dirty="0" smtClean="0"/>
              <a:t>partnership </a:t>
            </a:r>
            <a:r>
              <a:rPr lang="en-US" sz="1780" dirty="0"/>
              <a:t>can remain </a:t>
            </a:r>
            <a:r>
              <a:rPr lang="en-US" sz="1780" dirty="0" smtClean="0"/>
              <a:t>in business </a:t>
            </a:r>
            <a:r>
              <a:rPr lang="en-US" sz="1780" dirty="0"/>
              <a:t>if a </a:t>
            </a:r>
            <a:r>
              <a:rPr lang="en-US" sz="1780" dirty="0" smtClean="0"/>
              <a:t>partner </a:t>
            </a:r>
            <a:r>
              <a:rPr lang="en-US" sz="1780" dirty="0"/>
              <a:t>is ill or goes on holiday.</a:t>
            </a:r>
          </a:p>
          <a:p>
            <a:pPr marL="627063" indent="-258763">
              <a:buClr>
                <a:srgbClr val="00B050"/>
              </a:buClr>
              <a:buFont typeface="Arial" panose="020B0604020202020204" pitchFamily="34" charset="0"/>
              <a:buChar char="•"/>
            </a:pPr>
            <a:r>
              <a:rPr lang="en-US" sz="1780" dirty="0" smtClean="0"/>
              <a:t>In </a:t>
            </a:r>
            <a:r>
              <a:rPr lang="en-US" sz="1780" dirty="0"/>
              <a:t>some cases, additional finance can be raised from silent partners. These </a:t>
            </a:r>
            <a:r>
              <a:rPr lang="en-US" sz="1780" dirty="0" smtClean="0"/>
              <a:t>partners simply </a:t>
            </a:r>
            <a:r>
              <a:rPr lang="en-US" sz="1780" dirty="0"/>
              <a:t>invest in the business without raking an active role in the running </a:t>
            </a:r>
            <a:r>
              <a:rPr lang="en-US" sz="1780" dirty="0" smtClean="0"/>
              <a:t>of it.</a:t>
            </a:r>
            <a:endParaRPr lang="en-US" sz="1780" dirty="0"/>
          </a:p>
        </p:txBody>
      </p:sp>
      <p:sp>
        <p:nvSpPr>
          <p:cNvPr id="8" name="Title 2"/>
          <p:cNvSpPr>
            <a:spLocks noGrp="1"/>
          </p:cNvSpPr>
          <p:nvPr>
            <p:ph type="title"/>
          </p:nvPr>
        </p:nvSpPr>
        <p:spPr>
          <a:xfrm>
            <a:off x="70266" y="72008"/>
            <a:ext cx="8859452" cy="548680"/>
          </a:xfrm>
        </p:spPr>
        <p:txBody>
          <a:bodyPr>
            <a:noAutofit/>
          </a:bodyPr>
          <a:lstStyle/>
          <a:p>
            <a:r>
              <a:rPr lang="en-US" sz="3600" dirty="0" smtClean="0"/>
              <a:t>4.1 – Types of Business Organisation</a:t>
            </a:r>
            <a:endParaRPr lang="en-US" sz="3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112</a:t>
            </a:r>
            <a:endParaRPr lang="en-GB" sz="1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74788904"/>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3191485"/>
            <a:ext cx="8568952" cy="3477875"/>
          </a:xfrm>
          <a:prstGeom prst="rect">
            <a:avLst/>
          </a:prstGeom>
        </p:spPr>
        <p:txBody>
          <a:bodyPr wrap="square">
            <a:spAutoFit/>
          </a:bodyPr>
          <a:lstStyle/>
          <a:p>
            <a:pPr marL="355600" indent="-342900">
              <a:buClr>
                <a:srgbClr val="00B050"/>
              </a:buClr>
              <a:buFont typeface="Wingdings 3" panose="05040102010807070707" pitchFamily="18" charset="2"/>
              <a:buChar char=""/>
            </a:pPr>
            <a:r>
              <a:rPr lang="en-US" sz="2000" dirty="0" smtClean="0"/>
              <a:t>The </a:t>
            </a:r>
            <a:r>
              <a:rPr lang="en-US" sz="2000" dirty="0"/>
              <a:t>disadvantages </a:t>
            </a:r>
            <a:r>
              <a:rPr lang="en-US" sz="2000" dirty="0" smtClean="0"/>
              <a:t>of partnerships </a:t>
            </a:r>
            <a:r>
              <a:rPr lang="en-US" sz="2000" dirty="0"/>
              <a:t>include the following:</a:t>
            </a:r>
          </a:p>
          <a:p>
            <a:pPr marL="711200" indent="-342900">
              <a:buClr>
                <a:srgbClr val="00B050"/>
              </a:buClr>
              <a:buFont typeface="Arial" panose="020B0604020202020204" pitchFamily="34" charset="0"/>
              <a:buChar char="•"/>
            </a:pPr>
            <a:r>
              <a:rPr lang="en-US" sz="2000" dirty="0" smtClean="0"/>
              <a:t>As </a:t>
            </a:r>
            <a:r>
              <a:rPr lang="en-US" sz="2000" dirty="0"/>
              <a:t>there is more than one owner, there might be disagreements and </a:t>
            </a:r>
            <a:r>
              <a:rPr lang="en-US" sz="2000" dirty="0" smtClean="0"/>
              <a:t>conflict between </a:t>
            </a:r>
            <a:r>
              <a:rPr lang="en-US" sz="2000" dirty="0"/>
              <a:t>the owners. This can undoubtedly harm the running </a:t>
            </a:r>
            <a:r>
              <a:rPr lang="en-US" sz="2000" dirty="0" smtClean="0"/>
              <a:t>of the partnership</a:t>
            </a:r>
            <a:r>
              <a:rPr lang="en-US" sz="2000" dirty="0"/>
              <a:t>.</a:t>
            </a:r>
          </a:p>
          <a:p>
            <a:pPr marL="711200" indent="-342900">
              <a:buClr>
                <a:srgbClr val="00B050"/>
              </a:buClr>
              <a:buFont typeface="Arial" panose="020B0604020202020204" pitchFamily="34" charset="0"/>
              <a:buChar char="•"/>
            </a:pPr>
            <a:r>
              <a:rPr lang="en-US" sz="2000" dirty="0" smtClean="0"/>
              <a:t>Although </a:t>
            </a:r>
            <a:r>
              <a:rPr lang="en-US" sz="2000" dirty="0"/>
              <a:t>the business can operate on a larger scale than a sole trader, any </a:t>
            </a:r>
            <a:r>
              <a:rPr lang="en-US" sz="2000" dirty="0" smtClean="0"/>
              <a:t>profits made </a:t>
            </a:r>
            <a:r>
              <a:rPr lang="en-US" sz="2000" dirty="0"/>
              <a:t>must be shared between all the owners.</a:t>
            </a:r>
          </a:p>
          <a:p>
            <a:pPr marL="711200" indent="-342900">
              <a:buClr>
                <a:srgbClr val="00B050"/>
              </a:buClr>
              <a:buFont typeface="Arial" panose="020B0604020202020204" pitchFamily="34" charset="0"/>
              <a:buChar char="•"/>
            </a:pPr>
            <a:r>
              <a:rPr lang="en-US" sz="2000" dirty="0" smtClean="0"/>
              <a:t>In </a:t>
            </a:r>
            <a:r>
              <a:rPr lang="en-US" sz="2000" dirty="0"/>
              <a:t>most cases, the partners have unlimited liability. Although it is possible </a:t>
            </a:r>
            <a:r>
              <a:rPr lang="en-US" sz="2000" dirty="0" smtClean="0"/>
              <a:t>to have </a:t>
            </a:r>
            <a:r>
              <a:rPr lang="en-US" sz="2000" dirty="0"/>
              <a:t>limited liability </a:t>
            </a:r>
            <a:r>
              <a:rPr lang="en-US" sz="2000" dirty="0" smtClean="0"/>
              <a:t>partnerships</a:t>
            </a:r>
            <a:r>
              <a:rPr lang="en-US" sz="2000" dirty="0"/>
              <a:t>, limited liability usually applies only to </a:t>
            </a:r>
            <a:r>
              <a:rPr lang="en-US" sz="2000" dirty="0" smtClean="0"/>
              <a:t>sleeping partners</a:t>
            </a:r>
            <a:r>
              <a:rPr lang="en-US" sz="2000" dirty="0"/>
              <a:t>, as they </a:t>
            </a:r>
            <a:r>
              <a:rPr lang="en-US" sz="2000" dirty="0" smtClean="0"/>
              <a:t>are </a:t>
            </a:r>
            <a:r>
              <a:rPr lang="en-US" sz="2000" dirty="0"/>
              <a:t>nor directly </a:t>
            </a:r>
            <a:r>
              <a:rPr lang="en-US" sz="2000" dirty="0" smtClean="0"/>
              <a:t>involved </a:t>
            </a:r>
            <a:r>
              <a:rPr lang="en-US" sz="2000" dirty="0"/>
              <a:t>in the daily running of the </a:t>
            </a:r>
            <a:r>
              <a:rPr lang="en-US" sz="2000" dirty="0" smtClean="0"/>
              <a:t>partnership and </a:t>
            </a:r>
            <a:r>
              <a:rPr lang="en-US" sz="2000" dirty="0"/>
              <a:t>so are nor personally liable for any debts incurred.</a:t>
            </a:r>
          </a:p>
        </p:txBody>
      </p:sp>
      <p:sp>
        <p:nvSpPr>
          <p:cNvPr id="8" name="Title 2"/>
          <p:cNvSpPr>
            <a:spLocks noGrp="1"/>
          </p:cNvSpPr>
          <p:nvPr>
            <p:ph type="title"/>
          </p:nvPr>
        </p:nvSpPr>
        <p:spPr>
          <a:xfrm>
            <a:off x="70266" y="72008"/>
            <a:ext cx="8859452" cy="548680"/>
          </a:xfrm>
        </p:spPr>
        <p:txBody>
          <a:bodyPr>
            <a:noAutofit/>
          </a:bodyPr>
          <a:lstStyle/>
          <a:p>
            <a:r>
              <a:rPr lang="en-US" sz="3600" dirty="0" smtClean="0"/>
              <a:t>4.1 – Types of Business Organisation</a:t>
            </a:r>
            <a:endParaRPr lang="en-US" sz="3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112</a:t>
            </a:r>
            <a:endParaRPr lang="en-GB" sz="1000" b="1" dirty="0">
              <a:latin typeface="Arial" panose="020B0604020202020204" pitchFamily="34" charset="0"/>
              <a:cs typeface="Arial" panose="020B0604020202020204" pitchFamily="34" charset="0"/>
            </a:endParaRPr>
          </a:p>
        </p:txBody>
      </p:sp>
      <p:pic>
        <p:nvPicPr>
          <p:cNvPr id="6148" name="Picture 4" descr="Image result for list of world's biggest business partnerships"/>
          <p:cNvPicPr>
            <a:picLocks noChangeAspect="1" noChangeArrowheads="1"/>
          </p:cNvPicPr>
          <p:nvPr/>
        </p:nvPicPr>
        <p:blipFill rotWithShape="1">
          <a:blip r:embed="rId3">
            <a:extLst>
              <a:ext uri="{28A0092B-C50C-407E-A947-70E740481C1C}">
                <a14:useLocalDpi xmlns:a14="http://schemas.microsoft.com/office/drawing/2010/main" val="0"/>
              </a:ext>
            </a:extLst>
          </a:blip>
          <a:srcRect l="5129" t="10256" r="7692"/>
          <a:stretch/>
        </p:blipFill>
        <p:spPr bwMode="auto">
          <a:xfrm>
            <a:off x="251519" y="1052736"/>
            <a:ext cx="2728075" cy="2106234"/>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Image result for gates and allen"/>
          <p:cNvPicPr>
            <a:picLocks noChangeAspect="1" noChangeArrowheads="1"/>
          </p:cNvPicPr>
          <p:nvPr/>
        </p:nvPicPr>
        <p:blipFill rotWithShape="1">
          <a:blip r:embed="rId4">
            <a:extLst>
              <a:ext uri="{28A0092B-C50C-407E-A947-70E740481C1C}">
                <a14:useLocalDpi xmlns:a14="http://schemas.microsoft.com/office/drawing/2010/main" val="0"/>
              </a:ext>
            </a:extLst>
          </a:blip>
          <a:srcRect t="6097" b="7223"/>
          <a:stretch/>
        </p:blipFill>
        <p:spPr bwMode="auto">
          <a:xfrm>
            <a:off x="3168250" y="1052737"/>
            <a:ext cx="2699894" cy="2106233"/>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Image result for google early days"/>
          <p:cNvPicPr>
            <a:picLocks noChangeAspect="1" noChangeArrowheads="1"/>
          </p:cNvPicPr>
          <p:nvPr/>
        </p:nvPicPr>
        <p:blipFill rotWithShape="1">
          <a:blip r:embed="rId5">
            <a:extLst>
              <a:ext uri="{28A0092B-C50C-407E-A947-70E740481C1C}">
                <a14:useLocalDpi xmlns:a14="http://schemas.microsoft.com/office/drawing/2010/main" val="0"/>
              </a:ext>
            </a:extLst>
          </a:blip>
          <a:srcRect l="20268" t="2959" r="18924" b="20347"/>
          <a:stretch/>
        </p:blipFill>
        <p:spPr bwMode="auto">
          <a:xfrm>
            <a:off x="6012160" y="1052736"/>
            <a:ext cx="2783239" cy="21062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7553069"/>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103253"/>
            <a:ext cx="8568952" cy="5847755"/>
          </a:xfrm>
          <a:prstGeom prst="rect">
            <a:avLst/>
          </a:prstGeom>
        </p:spPr>
        <p:txBody>
          <a:bodyPr wrap="square">
            <a:spAutoFit/>
          </a:bodyPr>
          <a:lstStyle/>
          <a:p>
            <a:pPr marL="355600" indent="-342900">
              <a:buClr>
                <a:srgbClr val="00B050"/>
              </a:buClr>
              <a:buFont typeface="Wingdings 3" panose="05040102010807070707" pitchFamily="18" charset="2"/>
              <a:buChar char=""/>
            </a:pPr>
            <a:r>
              <a:rPr lang="en-US" sz="2140" dirty="0"/>
              <a:t>Limited liability companies </a:t>
            </a:r>
            <a:r>
              <a:rPr lang="en-US" sz="2140" dirty="0" smtClean="0"/>
              <a:t>are </a:t>
            </a:r>
            <a:r>
              <a:rPr lang="en-US" sz="2140" dirty="0"/>
              <a:t>owned by shareholders. The owners </a:t>
            </a:r>
            <a:r>
              <a:rPr lang="en-US" sz="2140" dirty="0" smtClean="0"/>
              <a:t>have </a:t>
            </a:r>
            <a:r>
              <a:rPr lang="en-US" sz="2140" dirty="0"/>
              <a:t>the </a:t>
            </a:r>
            <a:r>
              <a:rPr lang="en-US" sz="2140" dirty="0" smtClean="0"/>
              <a:t>benefit of </a:t>
            </a:r>
            <a:r>
              <a:rPr lang="en-US" sz="2140" dirty="0"/>
              <a:t>limited liability, which means </a:t>
            </a:r>
            <a:r>
              <a:rPr lang="en-US" sz="2140" dirty="0" smtClean="0"/>
              <a:t>that </a:t>
            </a:r>
            <a:r>
              <a:rPr lang="en-US" sz="2140" dirty="0"/>
              <a:t>in the event of the company going </a:t>
            </a:r>
            <a:r>
              <a:rPr lang="en-US" sz="2140" dirty="0" smtClean="0"/>
              <a:t>bankrupt they </a:t>
            </a:r>
            <a:r>
              <a:rPr lang="en-US" sz="2140" dirty="0"/>
              <a:t>would not lose more than the amount they had invested in the company </a:t>
            </a:r>
            <a:r>
              <a:rPr lang="en-US" sz="2140" dirty="0" smtClean="0"/>
              <a:t>– they cannot </a:t>
            </a:r>
            <a:r>
              <a:rPr lang="en-US" sz="2140" dirty="0"/>
              <a:t>be forced to sell their personal belongings to repay the debts of the company.</a:t>
            </a:r>
          </a:p>
          <a:p>
            <a:pPr marL="355600" indent="-342900">
              <a:buClr>
                <a:srgbClr val="00B050"/>
              </a:buClr>
              <a:buFont typeface="Wingdings 3" panose="05040102010807070707" pitchFamily="18" charset="2"/>
              <a:buChar char=""/>
            </a:pPr>
            <a:r>
              <a:rPr lang="en-US" sz="2140" dirty="0"/>
              <a:t>In legal terms, there is a divorce of ownership and control, since the </a:t>
            </a:r>
            <a:r>
              <a:rPr lang="en-US" sz="2140" dirty="0" smtClean="0"/>
              <a:t>owners (shareholders</a:t>
            </a:r>
            <a:r>
              <a:rPr lang="en-US" sz="2140" dirty="0"/>
              <a:t>) are treated as separate legal entities from those who control and run </a:t>
            </a:r>
            <a:r>
              <a:rPr lang="en-US" sz="2140" dirty="0" smtClean="0"/>
              <a:t>the business </a:t>
            </a:r>
            <a:r>
              <a:rPr lang="en-US" sz="2140" dirty="0"/>
              <a:t>(the directors and managers).</a:t>
            </a:r>
          </a:p>
          <a:p>
            <a:pPr marL="355600" indent="-342900">
              <a:buClr>
                <a:srgbClr val="00B050"/>
              </a:buClr>
              <a:buFont typeface="Wingdings 3" panose="05040102010807070707" pitchFamily="18" charset="2"/>
              <a:buChar char=""/>
            </a:pPr>
            <a:r>
              <a:rPr lang="en-US" sz="2140" dirty="0"/>
              <a:t>Limited liability companies can raise finance by selling shares. However, a </a:t>
            </a:r>
            <a:r>
              <a:rPr lang="en-US" sz="2140" dirty="0" smtClean="0"/>
              <a:t>private limited </a:t>
            </a:r>
            <a:r>
              <a:rPr lang="en-US" sz="2140" dirty="0"/>
              <a:t>company cannot sell shares to the general public whereas a public </a:t>
            </a:r>
            <a:r>
              <a:rPr lang="en-US" sz="2140" dirty="0" smtClean="0"/>
              <a:t>limited company </a:t>
            </a:r>
            <a:r>
              <a:rPr lang="en-US" sz="2140" dirty="0"/>
              <a:t>can raise finance in this way. When a firm becomes a public </a:t>
            </a:r>
            <a:r>
              <a:rPr lang="en-US" sz="2140" dirty="0" smtClean="0"/>
              <a:t>limited company </a:t>
            </a:r>
            <a:r>
              <a:rPr lang="en-US" sz="2140" dirty="0"/>
              <a:t>it offers shares to the general public in an Initial Public Offering (IPO) </a:t>
            </a:r>
            <a:r>
              <a:rPr lang="en-US" sz="2140" dirty="0" smtClean="0"/>
              <a:t>on a </a:t>
            </a:r>
            <a:r>
              <a:rPr lang="en-US" sz="2140" dirty="0"/>
              <a:t>stock exchange. To attract </a:t>
            </a:r>
            <a:r>
              <a:rPr lang="en-US" sz="2140" dirty="0" smtClean="0"/>
              <a:t>investors </a:t>
            </a:r>
            <a:r>
              <a:rPr lang="en-US" sz="2140" dirty="0"/>
              <a:t>the firm will </a:t>
            </a:r>
            <a:r>
              <a:rPr lang="en-US" sz="2140" dirty="0" err="1"/>
              <a:t>publicise</a:t>
            </a:r>
            <a:r>
              <a:rPr lang="en-US" sz="2140" dirty="0"/>
              <a:t> the IPO in </a:t>
            </a:r>
            <a:r>
              <a:rPr lang="en-US" sz="2140" dirty="0" smtClean="0"/>
              <a:t>newspapers and </a:t>
            </a:r>
            <a:r>
              <a:rPr lang="en-US" sz="2140" dirty="0"/>
              <a:t>on media websites</a:t>
            </a:r>
            <a:r>
              <a:rPr lang="en-US" sz="2140" dirty="0" smtClean="0"/>
              <a:t>.</a:t>
            </a:r>
            <a:endParaRPr lang="en-US" sz="2140" dirty="0"/>
          </a:p>
        </p:txBody>
      </p:sp>
      <p:sp>
        <p:nvSpPr>
          <p:cNvPr id="8" name="Title 2"/>
          <p:cNvSpPr>
            <a:spLocks noGrp="1"/>
          </p:cNvSpPr>
          <p:nvPr>
            <p:ph type="title"/>
          </p:nvPr>
        </p:nvSpPr>
        <p:spPr>
          <a:xfrm>
            <a:off x="70266" y="72008"/>
            <a:ext cx="8859452" cy="548680"/>
          </a:xfrm>
        </p:spPr>
        <p:txBody>
          <a:bodyPr>
            <a:noAutofit/>
          </a:bodyPr>
          <a:lstStyle/>
          <a:p>
            <a:r>
              <a:rPr lang="en-US" sz="3600" dirty="0" smtClean="0"/>
              <a:t>4.1 – Types - Limited Liability Companies</a:t>
            </a:r>
            <a:endParaRPr lang="en-US" sz="3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113</a:t>
            </a:r>
            <a:endParaRPr lang="en-GB" sz="1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78295125"/>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4000" dirty="0" smtClean="0"/>
              <a:t>Course Specification</a:t>
            </a:r>
            <a:endParaRPr lang="en-GB" sz="4000" dirty="0"/>
          </a:p>
        </p:txBody>
      </p:sp>
      <p:graphicFrame>
        <p:nvGraphicFramePr>
          <p:cNvPr id="2" name="Table 1"/>
          <p:cNvGraphicFramePr>
            <a:graphicFrameLocks noGrp="1"/>
          </p:cNvGraphicFramePr>
          <p:nvPr>
            <p:extLst>
              <p:ext uri="{D42A27DB-BD31-4B8C-83A1-F6EECF244321}">
                <p14:modId xmlns:p14="http://schemas.microsoft.com/office/powerpoint/2010/main" val="2127972850"/>
              </p:ext>
            </p:extLst>
          </p:nvPr>
        </p:nvGraphicFramePr>
        <p:xfrm>
          <a:off x="251520" y="1086239"/>
          <a:ext cx="8568952" cy="5541264"/>
        </p:xfrm>
        <a:graphic>
          <a:graphicData uri="http://schemas.openxmlformats.org/drawingml/2006/table">
            <a:tbl>
              <a:tblPr firstRow="1" bandRow="1">
                <a:tableStyleId>{5C22544A-7EE6-4342-B048-85BDC9FD1C3A}</a:tableStyleId>
              </a:tblPr>
              <a:tblGrid>
                <a:gridCol w="2808312"/>
                <a:gridCol w="5760640"/>
              </a:tblGrid>
              <a:tr h="244305">
                <a:tc>
                  <a:txBody>
                    <a:bodyPr/>
                    <a:lstStyle/>
                    <a:p>
                      <a:r>
                        <a:rPr lang="en-GB" sz="1290" dirty="0" smtClean="0">
                          <a:latin typeface="Arial" panose="020B0604020202020204" pitchFamily="34" charset="0"/>
                          <a:cs typeface="Arial" panose="020B0604020202020204" pitchFamily="34" charset="0"/>
                        </a:rPr>
                        <a:t>Section</a:t>
                      </a:r>
                      <a:endParaRPr lang="en-GB" sz="1290" dirty="0">
                        <a:latin typeface="Arial" panose="020B0604020202020204" pitchFamily="34" charset="0"/>
                        <a:cs typeface="Arial" panose="020B0604020202020204" pitchFamily="34" charset="0"/>
                      </a:endParaRPr>
                    </a:p>
                  </a:txBody>
                  <a:tcPr/>
                </a:tc>
                <a:tc>
                  <a:txBody>
                    <a:bodyPr/>
                    <a:lstStyle/>
                    <a:p>
                      <a:r>
                        <a:rPr lang="en-GB" sz="1290" dirty="0" smtClean="0">
                          <a:latin typeface="Arial" panose="020B0604020202020204" pitchFamily="34" charset="0"/>
                          <a:cs typeface="Arial" panose="020B0604020202020204" pitchFamily="34" charset="0"/>
                        </a:rPr>
                        <a:t>Topics</a:t>
                      </a:r>
                      <a:endParaRPr lang="en-GB" sz="1290" dirty="0">
                        <a:latin typeface="Arial" panose="020B0604020202020204" pitchFamily="34" charset="0"/>
                        <a:cs typeface="Arial" panose="020B0604020202020204" pitchFamily="34" charset="0"/>
                      </a:endParaRPr>
                    </a:p>
                  </a:txBody>
                  <a:tcPr/>
                </a:tc>
              </a:tr>
              <a:tr h="244305">
                <a:tc>
                  <a:txBody>
                    <a:bodyPr/>
                    <a:lstStyle/>
                    <a:p>
                      <a:pPr marL="228600" indent="-228600">
                        <a:buFont typeface="+mj-lt"/>
                        <a:buAutoNum type="arabicPeriod"/>
                      </a:pPr>
                      <a:r>
                        <a:rPr lang="en-US" sz="1290" dirty="0" smtClean="0">
                          <a:latin typeface="Arial" panose="020B0604020202020204" pitchFamily="34" charset="0"/>
                          <a:cs typeface="Arial" panose="020B0604020202020204" pitchFamily="34" charset="0"/>
                        </a:rPr>
                        <a:t>Basic economic problem: choice and the allocation of resources</a:t>
                      </a:r>
                      <a:endParaRPr lang="en-GB" sz="1290" dirty="0">
                        <a:latin typeface="Arial" panose="020B0604020202020204" pitchFamily="34" charset="0"/>
                        <a:cs typeface="Arial" panose="020B0604020202020204" pitchFamily="34" charset="0"/>
                      </a:endParaRPr>
                    </a:p>
                  </a:txBody>
                  <a:tcPr/>
                </a:tc>
                <a:tc>
                  <a:txBody>
                    <a:bodyPr/>
                    <a:lstStyle/>
                    <a:p>
                      <a:r>
                        <a:rPr lang="en-US" sz="1290" dirty="0" smtClean="0">
                          <a:latin typeface="Arial" panose="020B0604020202020204" pitchFamily="34" charset="0"/>
                          <a:cs typeface="Arial" panose="020B0604020202020204" pitchFamily="34" charset="0"/>
                        </a:rPr>
                        <a:t>• economic problem • factors of production • opportunity cost </a:t>
                      </a:r>
                      <a:br>
                        <a:rPr lang="en-US" sz="1290" dirty="0" smtClean="0">
                          <a:latin typeface="Arial" panose="020B0604020202020204" pitchFamily="34" charset="0"/>
                          <a:cs typeface="Arial" panose="020B0604020202020204" pitchFamily="34" charset="0"/>
                        </a:rPr>
                      </a:br>
                      <a:r>
                        <a:rPr lang="en-US" sz="1290" dirty="0" smtClean="0">
                          <a:latin typeface="Arial" panose="020B0604020202020204" pitchFamily="34" charset="0"/>
                          <a:cs typeface="Arial" panose="020B0604020202020204" pitchFamily="34" charset="0"/>
                        </a:rPr>
                        <a:t>• resource allocation • choice • production possibility curves.</a:t>
                      </a:r>
                      <a:endParaRPr lang="en-GB" sz="1290" dirty="0">
                        <a:latin typeface="Arial" panose="020B0604020202020204" pitchFamily="34" charset="0"/>
                        <a:cs typeface="Arial" panose="020B0604020202020204" pitchFamily="34" charset="0"/>
                      </a:endParaRPr>
                    </a:p>
                  </a:txBody>
                  <a:tcPr/>
                </a:tc>
              </a:tr>
              <a:tr h="244305">
                <a:tc>
                  <a:txBody>
                    <a:bodyPr/>
                    <a:lstStyle/>
                    <a:p>
                      <a:pPr marL="228600" indent="-228600">
                        <a:buFont typeface="+mj-lt"/>
                        <a:buAutoNum type="arabicPeriod" startAt="2"/>
                      </a:pPr>
                      <a:r>
                        <a:rPr lang="en-US" sz="1290" dirty="0" smtClean="0">
                          <a:latin typeface="Arial" panose="020B0604020202020204" pitchFamily="34" charset="0"/>
                          <a:cs typeface="Arial" panose="020B0604020202020204" pitchFamily="34" charset="0"/>
                        </a:rPr>
                        <a:t>The allocation of resources: how the market works; market failure</a:t>
                      </a:r>
                      <a:endParaRPr lang="en-GB" sz="1290" dirty="0">
                        <a:latin typeface="Arial" panose="020B0604020202020204" pitchFamily="34" charset="0"/>
                        <a:cs typeface="Arial" panose="020B0604020202020204" pitchFamily="34" charset="0"/>
                      </a:endParaRPr>
                    </a:p>
                  </a:txBody>
                  <a:tcPr>
                    <a:solidFill>
                      <a:srgbClr val="FFC000"/>
                    </a:solidFill>
                  </a:tcPr>
                </a:tc>
                <a:tc>
                  <a:txBody>
                    <a:bodyPr/>
                    <a:lstStyle/>
                    <a:p>
                      <a:r>
                        <a:rPr lang="en-US" sz="1290" dirty="0" smtClean="0">
                          <a:latin typeface="Arial" panose="020B0604020202020204" pitchFamily="34" charset="0"/>
                          <a:cs typeface="Arial" panose="020B0604020202020204" pitchFamily="34" charset="0"/>
                        </a:rPr>
                        <a:t>• market and mixed economic systems • demand and supply analysis </a:t>
                      </a:r>
                      <a:br>
                        <a:rPr lang="en-US" sz="1290" dirty="0" smtClean="0">
                          <a:latin typeface="Arial" panose="020B0604020202020204" pitchFamily="34" charset="0"/>
                          <a:cs typeface="Arial" panose="020B0604020202020204" pitchFamily="34" charset="0"/>
                        </a:rPr>
                      </a:br>
                      <a:r>
                        <a:rPr lang="en-US" sz="1290" dirty="0" smtClean="0">
                          <a:latin typeface="Arial" panose="020B0604020202020204" pitchFamily="34" charset="0"/>
                          <a:cs typeface="Arial" panose="020B0604020202020204" pitchFamily="34" charset="0"/>
                        </a:rPr>
                        <a:t>• price elasticity • market failure • social and private costs and benefits</a:t>
                      </a:r>
                      <a:endParaRPr lang="en-GB" sz="1290" dirty="0">
                        <a:latin typeface="Arial" panose="020B0604020202020204" pitchFamily="34" charset="0"/>
                        <a:cs typeface="Arial" panose="020B0604020202020204" pitchFamily="34" charset="0"/>
                      </a:endParaRPr>
                    </a:p>
                  </a:txBody>
                  <a:tcPr>
                    <a:solidFill>
                      <a:srgbClr val="FFC000"/>
                    </a:solidFill>
                  </a:tcPr>
                </a:tc>
              </a:tr>
              <a:tr h="244305">
                <a:tc>
                  <a:txBody>
                    <a:bodyPr/>
                    <a:lstStyle/>
                    <a:p>
                      <a:pPr marL="228600" indent="-228600">
                        <a:buFont typeface="+mj-lt"/>
                        <a:buAutoNum type="arabicPeriod" startAt="3"/>
                      </a:pPr>
                      <a:r>
                        <a:rPr lang="en-US" sz="1290" dirty="0" smtClean="0">
                          <a:latin typeface="Arial" panose="020B0604020202020204" pitchFamily="34" charset="0"/>
                          <a:cs typeface="Arial" panose="020B0604020202020204" pitchFamily="34" charset="0"/>
                        </a:rPr>
                        <a:t>The individual as producer, consumer and borrower</a:t>
                      </a:r>
                      <a:endParaRPr lang="en-GB" sz="1290" dirty="0">
                        <a:latin typeface="Arial" panose="020B0604020202020204" pitchFamily="34" charset="0"/>
                        <a:cs typeface="Arial" panose="020B0604020202020204" pitchFamily="34" charset="0"/>
                      </a:endParaRPr>
                    </a:p>
                  </a:txBody>
                  <a:tcPr/>
                </a:tc>
                <a:tc>
                  <a:txBody>
                    <a:bodyPr/>
                    <a:lstStyle/>
                    <a:p>
                      <a:r>
                        <a:rPr lang="en-US" sz="1290" dirty="0" smtClean="0">
                          <a:latin typeface="Arial" panose="020B0604020202020204" pitchFamily="34" charset="0"/>
                          <a:cs typeface="Arial" panose="020B0604020202020204" pitchFamily="34" charset="0"/>
                        </a:rPr>
                        <a:t>• functions of money • exchange • central banks, stock exchanges and commercial banks </a:t>
                      </a:r>
                      <a:br>
                        <a:rPr lang="en-US" sz="1290" dirty="0" smtClean="0">
                          <a:latin typeface="Arial" panose="020B0604020202020204" pitchFamily="34" charset="0"/>
                          <a:cs typeface="Arial" panose="020B0604020202020204" pitchFamily="34" charset="0"/>
                        </a:rPr>
                      </a:br>
                      <a:r>
                        <a:rPr lang="en-US" sz="1290" dirty="0" smtClean="0">
                          <a:latin typeface="Arial" panose="020B0604020202020204" pitchFamily="34" charset="0"/>
                          <a:cs typeface="Arial" panose="020B0604020202020204" pitchFamily="34" charset="0"/>
                        </a:rPr>
                        <a:t>• labour market • motives for spending, saving and borrowing.</a:t>
                      </a:r>
                      <a:endParaRPr lang="en-GB" sz="1290" dirty="0">
                        <a:latin typeface="Arial" panose="020B0604020202020204" pitchFamily="34" charset="0"/>
                        <a:cs typeface="Arial" panose="020B0604020202020204" pitchFamily="34" charset="0"/>
                      </a:endParaRPr>
                    </a:p>
                  </a:txBody>
                  <a:tcPr/>
                </a:tc>
              </a:tr>
              <a:tr h="244305">
                <a:tc>
                  <a:txBody>
                    <a:bodyPr/>
                    <a:lstStyle/>
                    <a:p>
                      <a:pPr marL="228600" indent="-228600">
                        <a:buFont typeface="+mj-lt"/>
                        <a:buAutoNum type="arabicPeriod" startAt="4"/>
                      </a:pPr>
                      <a:r>
                        <a:rPr lang="en-US" sz="1290" dirty="0" smtClean="0">
                          <a:latin typeface="Arial" panose="020B0604020202020204" pitchFamily="34" charset="0"/>
                          <a:cs typeface="Arial" panose="020B0604020202020204" pitchFamily="34" charset="0"/>
                        </a:rPr>
                        <a:t>The private firm as producer and employer</a:t>
                      </a:r>
                      <a:endParaRPr lang="en-GB" sz="1290" dirty="0">
                        <a:latin typeface="Arial" panose="020B0604020202020204" pitchFamily="34" charset="0"/>
                        <a:cs typeface="Arial" panose="020B0604020202020204" pitchFamily="34" charset="0"/>
                      </a:endParaRPr>
                    </a:p>
                  </a:txBody>
                  <a:tcPr/>
                </a:tc>
                <a:tc>
                  <a:txBody>
                    <a:bodyPr/>
                    <a:lstStyle/>
                    <a:p>
                      <a:r>
                        <a:rPr lang="en-US" sz="1290" dirty="0" smtClean="0">
                          <a:latin typeface="Arial" panose="020B0604020202020204" pitchFamily="34" charset="0"/>
                          <a:cs typeface="Arial" panose="020B0604020202020204" pitchFamily="34" charset="0"/>
                        </a:rPr>
                        <a:t>• types and sizes of business organisation • demand for factors of production • costs and revenue • profit </a:t>
                      </a:r>
                      <a:r>
                        <a:rPr lang="en-US" sz="1290" dirty="0" err="1" smtClean="0">
                          <a:latin typeface="Arial" panose="020B0604020202020204" pitchFamily="34" charset="0"/>
                          <a:cs typeface="Arial" panose="020B0604020202020204" pitchFamily="34" charset="0"/>
                        </a:rPr>
                        <a:t>maximisation</a:t>
                      </a:r>
                      <a:r>
                        <a:rPr lang="en-US" sz="1290" dirty="0" smtClean="0">
                          <a:latin typeface="Arial" panose="020B0604020202020204" pitchFamily="34" charset="0"/>
                          <a:cs typeface="Arial" panose="020B0604020202020204" pitchFamily="34" charset="0"/>
                        </a:rPr>
                        <a:t> and other business goals • perfect competition • monopoly • advantages and disadvantages of increased scale.</a:t>
                      </a:r>
                      <a:endParaRPr lang="en-GB" sz="1290" dirty="0">
                        <a:latin typeface="Arial" panose="020B0604020202020204" pitchFamily="34" charset="0"/>
                        <a:cs typeface="Arial" panose="020B0604020202020204" pitchFamily="34" charset="0"/>
                      </a:endParaRPr>
                    </a:p>
                  </a:txBody>
                  <a:tcPr/>
                </a:tc>
              </a:tr>
              <a:tr h="244305">
                <a:tc>
                  <a:txBody>
                    <a:bodyPr/>
                    <a:lstStyle/>
                    <a:p>
                      <a:pPr marL="228600" indent="-228600">
                        <a:buFont typeface="+mj-lt"/>
                        <a:buAutoNum type="arabicPeriod" startAt="5"/>
                      </a:pPr>
                      <a:r>
                        <a:rPr lang="en-US" sz="1290" dirty="0" smtClean="0">
                          <a:latin typeface="Arial" panose="020B0604020202020204" pitchFamily="34" charset="0"/>
                          <a:cs typeface="Arial" panose="020B0604020202020204" pitchFamily="34" charset="0"/>
                        </a:rPr>
                        <a:t>Role of government in economy</a:t>
                      </a:r>
                      <a:endParaRPr lang="en-GB" sz="1290" dirty="0">
                        <a:latin typeface="Arial" panose="020B0604020202020204" pitchFamily="34" charset="0"/>
                        <a:cs typeface="Arial" panose="020B0604020202020204" pitchFamily="34" charset="0"/>
                      </a:endParaRPr>
                    </a:p>
                  </a:txBody>
                  <a:tcPr/>
                </a:tc>
                <a:tc>
                  <a:txBody>
                    <a:bodyPr/>
                    <a:lstStyle/>
                    <a:p>
                      <a:r>
                        <a:rPr lang="en-US" sz="1290" dirty="0" smtClean="0">
                          <a:latin typeface="Arial" panose="020B0604020202020204" pitchFamily="34" charset="0"/>
                          <a:cs typeface="Arial" panose="020B0604020202020204" pitchFamily="34" charset="0"/>
                        </a:rPr>
                        <a:t>• government as a producer and an employer • aims of government economic policy • fiscal, monetary and supply-side policies </a:t>
                      </a:r>
                      <a:br>
                        <a:rPr lang="en-US" sz="1290" dirty="0" smtClean="0">
                          <a:latin typeface="Arial" panose="020B0604020202020204" pitchFamily="34" charset="0"/>
                          <a:cs typeface="Arial" panose="020B0604020202020204" pitchFamily="34" charset="0"/>
                        </a:rPr>
                      </a:br>
                      <a:r>
                        <a:rPr lang="en-US" sz="1290" dirty="0" smtClean="0">
                          <a:latin typeface="Arial" panose="020B0604020202020204" pitchFamily="34" charset="0"/>
                          <a:cs typeface="Arial" panose="020B0604020202020204" pitchFamily="34" charset="0"/>
                        </a:rPr>
                        <a:t>• types of taxation • possible policy conflicts • government’s influence on private producers.</a:t>
                      </a:r>
                      <a:endParaRPr lang="en-GB" sz="1290" dirty="0">
                        <a:latin typeface="Arial" panose="020B0604020202020204" pitchFamily="34" charset="0"/>
                        <a:cs typeface="Arial" panose="020B0604020202020204" pitchFamily="34" charset="0"/>
                      </a:endParaRPr>
                    </a:p>
                  </a:txBody>
                  <a:tcPr/>
                </a:tc>
              </a:tr>
              <a:tr h="244305">
                <a:tc>
                  <a:txBody>
                    <a:bodyPr/>
                    <a:lstStyle/>
                    <a:p>
                      <a:pPr marL="228600" indent="-228600">
                        <a:buFont typeface="+mj-lt"/>
                        <a:buAutoNum type="arabicPeriod" startAt="6"/>
                      </a:pPr>
                      <a:r>
                        <a:rPr lang="en-GB" sz="1290" dirty="0" smtClean="0">
                          <a:latin typeface="Arial" panose="020B0604020202020204" pitchFamily="34" charset="0"/>
                          <a:cs typeface="Arial" panose="020B0604020202020204" pitchFamily="34" charset="0"/>
                        </a:rPr>
                        <a:t>Economic indicators</a:t>
                      </a:r>
                      <a:endParaRPr lang="en-GB" sz="1290" dirty="0">
                        <a:latin typeface="Arial" panose="020B0604020202020204" pitchFamily="34" charset="0"/>
                        <a:cs typeface="Arial" panose="020B0604020202020204" pitchFamily="34" charset="0"/>
                      </a:endParaRPr>
                    </a:p>
                  </a:txBody>
                  <a:tcPr/>
                </a:tc>
                <a:tc>
                  <a:txBody>
                    <a:bodyPr/>
                    <a:lstStyle/>
                    <a:p>
                      <a:r>
                        <a:rPr lang="en-US" sz="1290" dirty="0" smtClean="0">
                          <a:latin typeface="Arial" panose="020B0604020202020204" pitchFamily="34" charset="0"/>
                          <a:cs typeface="Arial" panose="020B0604020202020204" pitchFamily="34" charset="0"/>
                        </a:rPr>
                        <a:t>• price indices • inflation and deflation • employment and unemployment • GDP, economic growth and recession </a:t>
                      </a:r>
                      <a:br>
                        <a:rPr lang="en-US" sz="1290" dirty="0" smtClean="0">
                          <a:latin typeface="Arial" panose="020B0604020202020204" pitchFamily="34" charset="0"/>
                          <a:cs typeface="Arial" panose="020B0604020202020204" pitchFamily="34" charset="0"/>
                        </a:rPr>
                      </a:br>
                      <a:r>
                        <a:rPr lang="en-US" sz="1290" dirty="0" smtClean="0">
                          <a:latin typeface="Arial" panose="020B0604020202020204" pitchFamily="34" charset="0"/>
                          <a:cs typeface="Arial" panose="020B0604020202020204" pitchFamily="34" charset="0"/>
                        </a:rPr>
                        <a:t>• GDP and other measures of living standards.</a:t>
                      </a:r>
                      <a:endParaRPr lang="en-GB" sz="1290" dirty="0">
                        <a:latin typeface="Arial" panose="020B0604020202020204" pitchFamily="34" charset="0"/>
                        <a:cs typeface="Arial" panose="020B0604020202020204" pitchFamily="34" charset="0"/>
                      </a:endParaRPr>
                    </a:p>
                  </a:txBody>
                  <a:tcPr/>
                </a:tc>
              </a:tr>
              <a:tr h="244305">
                <a:tc>
                  <a:txBody>
                    <a:bodyPr/>
                    <a:lstStyle/>
                    <a:p>
                      <a:pPr marL="228600" indent="-228600">
                        <a:buFont typeface="+mj-lt"/>
                        <a:buAutoNum type="arabicPeriod" startAt="7"/>
                      </a:pPr>
                      <a:r>
                        <a:rPr lang="en-US" sz="1290" dirty="0" smtClean="0">
                          <a:latin typeface="Arial" panose="020B0604020202020204" pitchFamily="34" charset="0"/>
                          <a:cs typeface="Arial" panose="020B0604020202020204" pitchFamily="34" charset="0"/>
                        </a:rPr>
                        <a:t>Developed and developing economies: trends in production, population and living standards</a:t>
                      </a:r>
                      <a:endParaRPr lang="en-GB" sz="1290" dirty="0">
                        <a:latin typeface="Arial" panose="020B0604020202020204" pitchFamily="34" charset="0"/>
                        <a:cs typeface="Arial" panose="020B0604020202020204" pitchFamily="34" charset="0"/>
                      </a:endParaRPr>
                    </a:p>
                  </a:txBody>
                  <a:tcPr/>
                </a:tc>
                <a:tc>
                  <a:txBody>
                    <a:bodyPr/>
                    <a:lstStyle/>
                    <a:p>
                      <a:r>
                        <a:rPr lang="en-US" sz="1290" dirty="0" smtClean="0">
                          <a:latin typeface="Arial" panose="020B0604020202020204" pitchFamily="34" charset="0"/>
                          <a:cs typeface="Arial" panose="020B0604020202020204" pitchFamily="34" charset="0"/>
                        </a:rPr>
                        <a:t>• developed and developing countries • absolute and relative poverty • alleviating poverty • population growth • differences in living standards.</a:t>
                      </a:r>
                      <a:endParaRPr lang="en-GB" sz="1290" dirty="0">
                        <a:latin typeface="Arial" panose="020B0604020202020204" pitchFamily="34" charset="0"/>
                        <a:cs typeface="Arial" panose="020B0604020202020204" pitchFamily="34" charset="0"/>
                      </a:endParaRPr>
                    </a:p>
                  </a:txBody>
                  <a:tcPr/>
                </a:tc>
              </a:tr>
              <a:tr h="244305">
                <a:tc>
                  <a:txBody>
                    <a:bodyPr/>
                    <a:lstStyle/>
                    <a:p>
                      <a:pPr marL="228600" indent="-228600">
                        <a:buFont typeface="+mj-lt"/>
                        <a:buAutoNum type="arabicPeriod" startAt="8"/>
                      </a:pPr>
                      <a:r>
                        <a:rPr lang="en-GB" sz="1290" dirty="0" smtClean="0">
                          <a:latin typeface="Arial" panose="020B0604020202020204" pitchFamily="34" charset="0"/>
                          <a:cs typeface="Arial" panose="020B0604020202020204" pitchFamily="34" charset="0"/>
                        </a:rPr>
                        <a:t>International aspects</a:t>
                      </a:r>
                      <a:endParaRPr lang="en-GB" sz="1290" dirty="0">
                        <a:latin typeface="Arial" panose="020B0604020202020204" pitchFamily="34" charset="0"/>
                        <a:cs typeface="Arial" panose="020B0604020202020204" pitchFamily="34" charset="0"/>
                      </a:endParaRPr>
                    </a:p>
                  </a:txBody>
                  <a:tcPr/>
                </a:tc>
                <a:tc>
                  <a:txBody>
                    <a:bodyPr/>
                    <a:lstStyle/>
                    <a:p>
                      <a:r>
                        <a:rPr lang="en-US" sz="1290" dirty="0" smtClean="0">
                          <a:latin typeface="Arial" panose="020B0604020202020204" pitchFamily="34" charset="0"/>
                          <a:cs typeface="Arial" panose="020B0604020202020204" pitchFamily="34" charset="0"/>
                        </a:rPr>
                        <a:t>• specialisation • current account of the balance of payments • current account deficits and surpluses </a:t>
                      </a:r>
                      <a:br>
                        <a:rPr lang="en-US" sz="1290" dirty="0" smtClean="0">
                          <a:latin typeface="Arial" panose="020B0604020202020204" pitchFamily="34" charset="0"/>
                          <a:cs typeface="Arial" panose="020B0604020202020204" pitchFamily="34" charset="0"/>
                        </a:rPr>
                      </a:br>
                      <a:r>
                        <a:rPr lang="en-US" sz="1290" dirty="0" smtClean="0">
                          <a:latin typeface="Arial" panose="020B0604020202020204" pitchFamily="34" charset="0"/>
                          <a:cs typeface="Arial" panose="020B0604020202020204" pitchFamily="34" charset="0"/>
                        </a:rPr>
                        <a:t>• exchange rate fluctuations • protectionism and free trade.</a:t>
                      </a:r>
                      <a:endParaRPr lang="en-GB" sz="129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724594730"/>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103253"/>
            <a:ext cx="8568952" cy="1631216"/>
          </a:xfrm>
          <a:prstGeom prst="rect">
            <a:avLst/>
          </a:prstGeom>
        </p:spPr>
        <p:txBody>
          <a:bodyPr wrap="square">
            <a:spAutoFit/>
          </a:bodyPr>
          <a:lstStyle/>
          <a:p>
            <a:pPr marL="355600" indent="-342900">
              <a:buClr>
                <a:srgbClr val="00B050"/>
              </a:buClr>
              <a:buFont typeface="Wingdings 3" panose="05040102010807070707" pitchFamily="18" charset="2"/>
              <a:buChar char=""/>
            </a:pPr>
            <a:r>
              <a:rPr lang="en-US" sz="2000" dirty="0"/>
              <a:t>Table 10.3 outlines the key differences between public and private </a:t>
            </a:r>
            <a:r>
              <a:rPr lang="en-US" sz="2000" dirty="0" smtClean="0"/>
              <a:t>limited companies</a:t>
            </a:r>
            <a:r>
              <a:rPr lang="en-US" sz="2000" dirty="0"/>
              <a:t>. Examples </a:t>
            </a:r>
            <a:r>
              <a:rPr lang="en-US" sz="2000" dirty="0" smtClean="0"/>
              <a:t>of private </a:t>
            </a:r>
            <a:r>
              <a:rPr lang="en-US" sz="2000" dirty="0"/>
              <a:t>limited companies are IKEA, Mars, Ernst </a:t>
            </a:r>
            <a:r>
              <a:rPr lang="en-US" sz="2000" dirty="0" smtClean="0"/>
              <a:t>&amp; Young</a:t>
            </a:r>
            <a:r>
              <a:rPr lang="en-US" sz="2000" dirty="0"/>
              <a:t>, LEGO, </a:t>
            </a:r>
            <a:r>
              <a:rPr lang="en-US" sz="2000" dirty="0" smtClean="0"/>
              <a:t>Rolex</a:t>
            </a:r>
            <a:r>
              <a:rPr lang="en-US" sz="2000" dirty="0"/>
              <a:t>, Toys R Us and </a:t>
            </a:r>
            <a:r>
              <a:rPr lang="en-US" sz="2000" dirty="0" smtClean="0"/>
              <a:t>the </a:t>
            </a:r>
            <a:r>
              <a:rPr lang="en-US" sz="2000" dirty="0"/>
              <a:t>Virgin Group. Examples of </a:t>
            </a:r>
            <a:r>
              <a:rPr lang="en-US" sz="2000" dirty="0" smtClean="0"/>
              <a:t>public limited </a:t>
            </a:r>
            <a:r>
              <a:rPr lang="en-US" sz="2000" dirty="0"/>
              <a:t>companies are </a:t>
            </a:r>
            <a:r>
              <a:rPr lang="en-US" sz="2000" dirty="0" smtClean="0"/>
              <a:t>Walmart, </a:t>
            </a:r>
            <a:r>
              <a:rPr lang="en-US" sz="2000" dirty="0"/>
              <a:t>Toyota, Samsung, Apple and the Walt </a:t>
            </a:r>
            <a:r>
              <a:rPr lang="en-US" sz="2000" dirty="0" smtClean="0"/>
              <a:t>Disney Company</a:t>
            </a:r>
            <a:r>
              <a:rPr lang="en-US" sz="2000" dirty="0"/>
              <a:t>.</a:t>
            </a:r>
          </a:p>
        </p:txBody>
      </p:sp>
      <p:sp>
        <p:nvSpPr>
          <p:cNvPr id="8" name="Title 2"/>
          <p:cNvSpPr>
            <a:spLocks noGrp="1"/>
          </p:cNvSpPr>
          <p:nvPr>
            <p:ph type="title"/>
          </p:nvPr>
        </p:nvSpPr>
        <p:spPr>
          <a:xfrm>
            <a:off x="70266" y="72008"/>
            <a:ext cx="8859452" cy="548680"/>
          </a:xfrm>
        </p:spPr>
        <p:txBody>
          <a:bodyPr>
            <a:noAutofit/>
          </a:bodyPr>
          <a:lstStyle/>
          <a:p>
            <a:r>
              <a:rPr lang="en-US" sz="3600" dirty="0" smtClean="0"/>
              <a:t>4.1 – Types - Limited Liability Companies</a:t>
            </a:r>
            <a:endParaRPr lang="en-US" sz="3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113</a:t>
            </a:r>
            <a:endParaRPr lang="en-GB" sz="1000" b="1" dirty="0">
              <a:latin typeface="Arial" panose="020B0604020202020204" pitchFamily="34" charset="0"/>
              <a:cs typeface="Arial" panose="020B0604020202020204" pitchFamily="34" charset="0"/>
            </a:endParaRPr>
          </a:p>
        </p:txBody>
      </p:sp>
      <p:pic>
        <p:nvPicPr>
          <p:cNvPr id="8194" name="Picture 2" descr="Image result for lego compan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2843360"/>
            <a:ext cx="3096344" cy="2058798"/>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Image result for ikea company"/>
          <p:cNvPicPr>
            <a:picLocks noChangeAspect="1" noChangeArrowheads="1"/>
          </p:cNvPicPr>
          <p:nvPr/>
        </p:nvPicPr>
        <p:blipFill rotWithShape="1">
          <a:blip r:embed="rId4">
            <a:extLst>
              <a:ext uri="{28A0092B-C50C-407E-A947-70E740481C1C}">
                <a14:useLocalDpi xmlns:a14="http://schemas.microsoft.com/office/drawing/2010/main" val="0"/>
              </a:ext>
            </a:extLst>
          </a:blip>
          <a:srcRect b="12447"/>
          <a:stretch/>
        </p:blipFill>
        <p:spPr bwMode="auto">
          <a:xfrm>
            <a:off x="2051720" y="3284984"/>
            <a:ext cx="2988960" cy="1962688"/>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Image result for walmart company"/>
          <p:cNvPicPr>
            <a:picLocks noChangeAspect="1" noChangeArrowheads="1"/>
          </p:cNvPicPr>
          <p:nvPr/>
        </p:nvPicPr>
        <p:blipFill rotWithShape="1">
          <a:blip r:embed="rId5">
            <a:extLst>
              <a:ext uri="{28A0092B-C50C-407E-A947-70E740481C1C}">
                <a14:useLocalDpi xmlns:a14="http://schemas.microsoft.com/office/drawing/2010/main" val="0"/>
              </a:ext>
            </a:extLst>
          </a:blip>
          <a:srcRect t="5783" b="13405"/>
          <a:stretch/>
        </p:blipFill>
        <p:spPr bwMode="auto">
          <a:xfrm>
            <a:off x="3720887" y="3789040"/>
            <a:ext cx="2795329" cy="1964331"/>
          </a:xfrm>
          <a:prstGeom prst="rect">
            <a:avLst/>
          </a:prstGeom>
          <a:noFill/>
          <a:extLst>
            <a:ext uri="{909E8E84-426E-40DD-AFC4-6F175D3DCCD1}">
              <a14:hiddenFill xmlns:a14="http://schemas.microsoft.com/office/drawing/2010/main">
                <a:solidFill>
                  <a:srgbClr val="FFFFFF"/>
                </a:solidFill>
              </a14:hiddenFill>
            </a:ext>
          </a:extLst>
        </p:spPr>
      </p:pic>
      <p:pic>
        <p:nvPicPr>
          <p:cNvPr id="8200" name="Picture 8" descr="Image result for apple stor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7951" b="5110"/>
          <a:stretch/>
        </p:blipFill>
        <p:spPr bwMode="auto">
          <a:xfrm>
            <a:off x="5156100" y="4471691"/>
            <a:ext cx="3667513" cy="212566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51520" y="6165304"/>
            <a:ext cx="4770858" cy="415498"/>
          </a:xfrm>
          <a:prstGeom prst="rect">
            <a:avLst/>
          </a:prstGeom>
        </p:spPr>
        <p:txBody>
          <a:bodyPr wrap="none">
            <a:spAutoFit/>
          </a:bodyPr>
          <a:lstStyle/>
          <a:p>
            <a:r>
              <a:rPr lang="en-GB" sz="2100" dirty="0" smtClean="0">
                <a:latin typeface="Arial" panose="020B0604020202020204" pitchFamily="34" charset="0"/>
              </a:rPr>
              <a:t>Examples of private limited companies</a:t>
            </a:r>
            <a:endParaRPr lang="en-GB" sz="2100" dirty="0"/>
          </a:p>
        </p:txBody>
      </p:sp>
    </p:spTree>
    <p:extLst>
      <p:ext uri="{BB962C8B-B14F-4D97-AF65-F5344CB8AC3E}">
        <p14:creationId xmlns:p14="http://schemas.microsoft.com/office/powerpoint/2010/main" val="2924276874"/>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103253"/>
            <a:ext cx="8568952" cy="1938992"/>
          </a:xfrm>
          <a:prstGeom prst="rect">
            <a:avLst/>
          </a:prstGeom>
          <a:solidFill>
            <a:schemeClr val="accent5">
              <a:lumMod val="40000"/>
              <a:lumOff val="60000"/>
            </a:schemeClr>
          </a:solidFill>
          <a:ln w="76200">
            <a:solidFill>
              <a:srgbClr val="002060"/>
            </a:solidFill>
          </a:ln>
        </p:spPr>
        <p:txBody>
          <a:bodyPr wrap="square">
            <a:spAutoFit/>
          </a:bodyPr>
          <a:lstStyle/>
          <a:p>
            <a:pPr marL="12700">
              <a:buClr>
                <a:srgbClr val="00B050"/>
              </a:buClr>
            </a:pPr>
            <a:r>
              <a:rPr lang="en-US" sz="2000" b="1" dirty="0"/>
              <a:t>Study tips</a:t>
            </a:r>
          </a:p>
          <a:p>
            <a:pPr marL="355600" indent="-342900">
              <a:buClr>
                <a:schemeClr val="accent6">
                  <a:lumMod val="50000"/>
                </a:schemeClr>
              </a:buClr>
              <a:buFont typeface="Wingdings 3" panose="05040102010807070707" pitchFamily="18" charset="2"/>
              <a:buChar char=""/>
            </a:pPr>
            <a:r>
              <a:rPr lang="en-US" sz="2000" dirty="0"/>
              <a:t>Do not use </a:t>
            </a:r>
            <a:r>
              <a:rPr lang="en-US" sz="2000" dirty="0" smtClean="0"/>
              <a:t>the term 'company‘ when referring to </a:t>
            </a:r>
            <a:r>
              <a:rPr lang="en-US" sz="2000" dirty="0"/>
              <a:t>a sole </a:t>
            </a:r>
            <a:r>
              <a:rPr lang="en-US" sz="2000" dirty="0" smtClean="0"/>
              <a:t>trader or partnership. These are businesses whereas companies are owned </a:t>
            </a:r>
            <a:r>
              <a:rPr lang="en-US" sz="2000" dirty="0"/>
              <a:t>by </a:t>
            </a:r>
            <a:r>
              <a:rPr lang="en-US" sz="2000" dirty="0" smtClean="0"/>
              <a:t>their shareholders</a:t>
            </a:r>
            <a:r>
              <a:rPr lang="en-US" sz="2000" dirty="0"/>
              <a:t>.</a:t>
            </a:r>
          </a:p>
          <a:p>
            <a:pPr marL="355600" indent="-342900">
              <a:buClr>
                <a:schemeClr val="accent6">
                  <a:lumMod val="50000"/>
                </a:schemeClr>
              </a:buClr>
              <a:buFont typeface="Wingdings 3" panose="05040102010807070707" pitchFamily="18" charset="2"/>
              <a:buChar char=""/>
            </a:pPr>
            <a:r>
              <a:rPr lang="en-US" sz="2000" dirty="0"/>
              <a:t>There are </a:t>
            </a:r>
            <a:r>
              <a:rPr lang="en-US" sz="2000" dirty="0" smtClean="0"/>
              <a:t>two types </a:t>
            </a:r>
            <a:r>
              <a:rPr lang="en-US" sz="2000" dirty="0"/>
              <a:t>of </a:t>
            </a:r>
            <a:r>
              <a:rPr lang="en-US" sz="2000" dirty="0" smtClean="0"/>
              <a:t>company - </a:t>
            </a:r>
            <a:r>
              <a:rPr lang="en-US" sz="2000" dirty="0"/>
              <a:t>private </a:t>
            </a:r>
            <a:r>
              <a:rPr lang="en-US" sz="2000" dirty="0" smtClean="0"/>
              <a:t>limited companies and public limited companies</a:t>
            </a:r>
            <a:r>
              <a:rPr lang="en-US" sz="2000" dirty="0"/>
              <a:t>.</a:t>
            </a:r>
          </a:p>
        </p:txBody>
      </p:sp>
      <p:sp>
        <p:nvSpPr>
          <p:cNvPr id="8" name="Title 2"/>
          <p:cNvSpPr>
            <a:spLocks noGrp="1"/>
          </p:cNvSpPr>
          <p:nvPr>
            <p:ph type="title"/>
          </p:nvPr>
        </p:nvSpPr>
        <p:spPr>
          <a:xfrm>
            <a:off x="70266" y="72008"/>
            <a:ext cx="8859452" cy="548680"/>
          </a:xfrm>
        </p:spPr>
        <p:txBody>
          <a:bodyPr>
            <a:noAutofit/>
          </a:bodyPr>
          <a:lstStyle/>
          <a:p>
            <a:r>
              <a:rPr lang="en-US" sz="3600" dirty="0" smtClean="0"/>
              <a:t>4.1 – Types - Limited Liability Companies</a:t>
            </a:r>
            <a:endParaRPr lang="en-US" sz="3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114</a:t>
            </a:r>
            <a:endParaRPr lang="en-GB" sz="1000" b="1" dirty="0">
              <a:latin typeface="Arial" panose="020B0604020202020204" pitchFamily="34" charset="0"/>
              <a:cs typeface="Arial" panose="020B0604020202020204" pitchFamily="34" charset="0"/>
            </a:endParaRPr>
          </a:p>
        </p:txBody>
      </p:sp>
      <p:sp>
        <p:nvSpPr>
          <p:cNvPr id="3" name="Rectangle 2"/>
          <p:cNvSpPr/>
          <p:nvPr/>
        </p:nvSpPr>
        <p:spPr>
          <a:xfrm>
            <a:off x="4139952" y="3198168"/>
            <a:ext cx="4680520" cy="3416320"/>
          </a:xfrm>
          <a:prstGeom prst="rect">
            <a:avLst/>
          </a:prstGeom>
        </p:spPr>
        <p:txBody>
          <a:bodyPr wrap="square">
            <a:spAutoFit/>
          </a:bodyPr>
          <a:lstStyle/>
          <a:p>
            <a:r>
              <a:rPr lang="en-US" sz="2400" b="1" dirty="0" smtClean="0">
                <a:solidFill>
                  <a:srgbClr val="002060"/>
                </a:solidFill>
                <a:latin typeface="Times New Roman" panose="02020603050405020304" pitchFamily="18" charset="0"/>
              </a:rPr>
              <a:t>Case Study – Google floats on the NASDAQ</a:t>
            </a:r>
          </a:p>
          <a:p>
            <a:r>
              <a:rPr lang="en-US" sz="2400" dirty="0" smtClean="0">
                <a:solidFill>
                  <a:srgbClr val="002060"/>
                </a:solidFill>
                <a:latin typeface="Times New Roman" panose="02020603050405020304" pitchFamily="18" charset="0"/>
              </a:rPr>
              <a:t>On </a:t>
            </a:r>
            <a:r>
              <a:rPr lang="en-US" sz="2400" dirty="0">
                <a:solidFill>
                  <a:srgbClr val="002060"/>
                </a:solidFill>
                <a:latin typeface="Times New Roman" panose="02020603050405020304" pitchFamily="18" charset="0"/>
              </a:rPr>
              <a:t>19 August 2004 Google Inc. became a public limited company through an IPO. Prior </a:t>
            </a:r>
            <a:r>
              <a:rPr lang="en-US" sz="2400" dirty="0" smtClean="0">
                <a:solidFill>
                  <a:srgbClr val="002060"/>
                </a:solidFill>
                <a:latin typeface="Times New Roman" panose="02020603050405020304" pitchFamily="18" charset="0"/>
              </a:rPr>
              <a:t>to the </a:t>
            </a:r>
            <a:r>
              <a:rPr lang="en-US" sz="2400" dirty="0">
                <a:solidFill>
                  <a:srgbClr val="002060"/>
                </a:solidFill>
                <a:latin typeface="Times New Roman" panose="02020603050405020304" pitchFamily="18" charset="0"/>
              </a:rPr>
              <a:t>firm's flotation on the NASDAQ stock market, its shares were valued at </a:t>
            </a:r>
            <a:r>
              <a:rPr lang="en-US" sz="2400" dirty="0" smtClean="0">
                <a:solidFill>
                  <a:srgbClr val="002060"/>
                </a:solidFill>
                <a:latin typeface="Times New Roman" panose="02020603050405020304" pitchFamily="18" charset="0"/>
              </a:rPr>
              <a:t>$55 </a:t>
            </a:r>
            <a:r>
              <a:rPr lang="en-US" sz="2400" dirty="0">
                <a:solidFill>
                  <a:srgbClr val="002060"/>
                </a:solidFill>
                <a:latin typeface="Times New Roman" panose="02020603050405020304" pitchFamily="18" charset="0"/>
              </a:rPr>
              <a:t>each. </a:t>
            </a:r>
            <a:r>
              <a:rPr lang="en-US" sz="2400" dirty="0" smtClean="0">
                <a:solidFill>
                  <a:srgbClr val="002060"/>
                </a:solidFill>
                <a:latin typeface="Times New Roman" panose="02020603050405020304" pitchFamily="18" charset="0"/>
              </a:rPr>
              <a:t>In </a:t>
            </a:r>
            <a:r>
              <a:rPr lang="en-GB" sz="2400" dirty="0" smtClean="0">
                <a:solidFill>
                  <a:srgbClr val="002060"/>
                </a:solidFill>
                <a:latin typeface="Times New Roman" panose="02020603050405020304" pitchFamily="18" charset="0"/>
              </a:rPr>
              <a:t>2013 the shares traded for over $800</a:t>
            </a:r>
            <a:r>
              <a:rPr lang="en-GB" sz="2400" dirty="0">
                <a:solidFill>
                  <a:srgbClr val="002060"/>
                </a:solidFill>
                <a:latin typeface="Times New Roman" panose="02020603050405020304" pitchFamily="18" charset="0"/>
              </a:rPr>
              <a:t>.</a:t>
            </a:r>
            <a:endParaRPr lang="en-GB" sz="6000" dirty="0">
              <a:solidFill>
                <a:srgbClr val="002060"/>
              </a:solidFill>
            </a:endParaRPr>
          </a:p>
        </p:txBody>
      </p:sp>
      <p:pic>
        <p:nvPicPr>
          <p:cNvPr id="8202" name="Picture 10" descr="Image result for google on nasdaq"/>
          <p:cNvPicPr>
            <a:picLocks noChangeAspect="1" noChangeArrowheads="1"/>
          </p:cNvPicPr>
          <p:nvPr/>
        </p:nvPicPr>
        <p:blipFill rotWithShape="1">
          <a:blip r:embed="rId3">
            <a:extLst>
              <a:ext uri="{28A0092B-C50C-407E-A947-70E740481C1C}">
                <a14:useLocalDpi xmlns:a14="http://schemas.microsoft.com/office/drawing/2010/main" val="0"/>
              </a:ext>
            </a:extLst>
          </a:blip>
          <a:srcRect l="23950" r="10436"/>
          <a:stretch/>
        </p:blipFill>
        <p:spPr bwMode="auto">
          <a:xfrm>
            <a:off x="251520" y="3212562"/>
            <a:ext cx="3816424" cy="32703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8945673"/>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586145"/>
          </a:xfrm>
          <a:prstGeom prst="rect">
            <a:avLst/>
          </a:prstGeom>
        </p:spPr>
        <p:txBody>
          <a:bodyPr wrap="square">
            <a:spAutoFit/>
          </a:bodyPr>
          <a:lstStyle/>
          <a:p>
            <a:pPr marL="355600" indent="-342900">
              <a:buClr>
                <a:schemeClr val="accent6">
                  <a:lumMod val="50000"/>
                </a:schemeClr>
              </a:buClr>
              <a:buFont typeface="Wingdings 3" panose="05040102010807070707" pitchFamily="18" charset="2"/>
              <a:buChar char=""/>
            </a:pPr>
            <a:r>
              <a:rPr lang="en-US" sz="2100" dirty="0"/>
              <a:t>All limited liability companies must be registered with a </a:t>
            </a:r>
            <a:r>
              <a:rPr lang="en-US" sz="2100" dirty="0" smtClean="0"/>
              <a:t>government </a:t>
            </a:r>
            <a:r>
              <a:rPr lang="en-US" sz="2100" dirty="0"/>
              <a:t>agency </a:t>
            </a:r>
            <a:r>
              <a:rPr lang="en-US" sz="2100" dirty="0" smtClean="0"/>
              <a:t>that keeps </a:t>
            </a:r>
            <a:r>
              <a:rPr lang="en-US" sz="2100" dirty="0"/>
              <a:t>records of all public limited and private limited companies in the country. </a:t>
            </a:r>
            <a:r>
              <a:rPr lang="en-US" sz="2100" dirty="0" smtClean="0"/>
              <a:t>In the </a:t>
            </a:r>
            <a:r>
              <a:rPr lang="en-US" sz="2100" dirty="0"/>
              <a:t>UK, for example, the agency is called the Registrar of Companies, and to set up </a:t>
            </a:r>
            <a:r>
              <a:rPr lang="en-US" sz="2100" dirty="0" smtClean="0"/>
              <a:t>a limited </a:t>
            </a:r>
            <a:r>
              <a:rPr lang="en-US" sz="2100" dirty="0"/>
              <a:t>liability company, the owners must submit two important documents:</a:t>
            </a:r>
          </a:p>
          <a:p>
            <a:pPr marL="723900" indent="-342900">
              <a:buClr>
                <a:schemeClr val="accent6">
                  <a:lumMod val="50000"/>
                </a:schemeClr>
              </a:buClr>
              <a:buFont typeface="Arial" panose="020B0604020202020204" pitchFamily="34" charset="0"/>
              <a:buChar char="•"/>
            </a:pPr>
            <a:r>
              <a:rPr lang="en-US" sz="2100" dirty="0" smtClean="0"/>
              <a:t>The </a:t>
            </a:r>
            <a:r>
              <a:rPr lang="en-US" sz="2100" b="1" dirty="0">
                <a:solidFill>
                  <a:srgbClr val="FF0000"/>
                </a:solidFill>
              </a:rPr>
              <a:t>Memorandum of Association </a:t>
            </a:r>
            <a:r>
              <a:rPr lang="en-US" sz="2100" dirty="0"/>
              <a:t>- a document that records the </a:t>
            </a:r>
            <a:r>
              <a:rPr lang="en-US" sz="2100" dirty="0" smtClean="0"/>
              <a:t>name, registered </a:t>
            </a:r>
            <a:r>
              <a:rPr lang="en-US" sz="2100" dirty="0"/>
              <a:t>business address, amount of share capital and outline of the </a:t>
            </a:r>
            <a:r>
              <a:rPr lang="en-US" sz="2100" dirty="0" smtClean="0"/>
              <a:t>company's operations </a:t>
            </a:r>
            <a:r>
              <a:rPr lang="en-US" sz="2100" dirty="0"/>
              <a:t>(what it </a:t>
            </a:r>
            <a:r>
              <a:rPr lang="en-US" sz="2100" dirty="0" smtClean="0"/>
              <a:t>does</a:t>
            </a:r>
            <a:r>
              <a:rPr lang="en-US" sz="2100" dirty="0"/>
              <a:t>).</a:t>
            </a:r>
          </a:p>
          <a:p>
            <a:pPr marL="723900" indent="-342900">
              <a:buClr>
                <a:schemeClr val="accent6">
                  <a:lumMod val="50000"/>
                </a:schemeClr>
              </a:buClr>
              <a:buFont typeface="Arial" panose="020B0604020202020204" pitchFamily="34" charset="0"/>
              <a:buChar char="•"/>
            </a:pPr>
            <a:r>
              <a:rPr lang="en-US" sz="2100" dirty="0" smtClean="0"/>
              <a:t>The </a:t>
            </a:r>
            <a:r>
              <a:rPr lang="en-US" sz="2100" b="1" dirty="0">
                <a:solidFill>
                  <a:srgbClr val="FF0000"/>
                </a:solidFill>
              </a:rPr>
              <a:t>Articles of Association</a:t>
            </a:r>
            <a:r>
              <a:rPr lang="en-US" sz="2100" dirty="0"/>
              <a:t> - a lengthier document that contains information about:</a:t>
            </a:r>
          </a:p>
          <a:p>
            <a:pPr marL="1069975" indent="-342900">
              <a:buClr>
                <a:schemeClr val="accent6">
                  <a:lumMod val="50000"/>
                </a:schemeClr>
              </a:buClr>
              <a:buFont typeface="Courier New" panose="02070309020205020404" pitchFamily="49" charset="0"/>
              <a:buChar char="o"/>
            </a:pPr>
            <a:r>
              <a:rPr lang="en-US" sz="2100" dirty="0" smtClean="0"/>
              <a:t>the </a:t>
            </a:r>
            <a:r>
              <a:rPr lang="en-US" sz="2100" dirty="0"/>
              <a:t>details and duties of the directors of the company</a:t>
            </a:r>
          </a:p>
          <a:p>
            <a:pPr marL="1069975" indent="-342900">
              <a:buClr>
                <a:schemeClr val="accent6">
                  <a:lumMod val="50000"/>
                </a:schemeClr>
              </a:buClr>
              <a:buFont typeface="Courier New" panose="02070309020205020404" pitchFamily="49" charset="0"/>
              <a:buChar char="o"/>
            </a:pPr>
            <a:r>
              <a:rPr lang="en-US" sz="2100" dirty="0" smtClean="0"/>
              <a:t>shareholders</a:t>
            </a:r>
            <a:r>
              <a:rPr lang="en-US" sz="2100" dirty="0"/>
              <a:t>' voting rights</a:t>
            </a:r>
          </a:p>
          <a:p>
            <a:pPr marL="1069975" indent="-342900">
              <a:buClr>
                <a:schemeClr val="accent6">
                  <a:lumMod val="50000"/>
                </a:schemeClr>
              </a:buClr>
              <a:buFont typeface="Courier New" panose="02070309020205020404" pitchFamily="49" charset="0"/>
              <a:buChar char="o"/>
            </a:pPr>
            <a:r>
              <a:rPr lang="en-US" sz="2100" dirty="0" smtClean="0"/>
              <a:t>the </a:t>
            </a:r>
            <a:r>
              <a:rPr lang="en-US" sz="2100" dirty="0"/>
              <a:t>transferability of shares</a:t>
            </a:r>
          </a:p>
          <a:p>
            <a:pPr marL="1069975" indent="-342900">
              <a:buClr>
                <a:schemeClr val="accent6">
                  <a:lumMod val="50000"/>
                </a:schemeClr>
              </a:buClr>
              <a:buFont typeface="Courier New" panose="02070309020205020404" pitchFamily="49" charset="0"/>
              <a:buChar char="o"/>
            </a:pPr>
            <a:r>
              <a:rPr lang="en-US" sz="2100" dirty="0" smtClean="0"/>
              <a:t>details </a:t>
            </a:r>
            <a:r>
              <a:rPr lang="en-US" sz="2100" dirty="0"/>
              <a:t>and procedures for the company's Annual General Meeting</a:t>
            </a:r>
          </a:p>
          <a:p>
            <a:pPr marL="1069975" indent="-342900">
              <a:buClr>
                <a:schemeClr val="accent6">
                  <a:lumMod val="50000"/>
                </a:schemeClr>
              </a:buClr>
              <a:buFont typeface="Courier New" panose="02070309020205020404" pitchFamily="49" charset="0"/>
              <a:buChar char="o"/>
            </a:pPr>
            <a:r>
              <a:rPr lang="en-US" sz="2100" dirty="0" smtClean="0"/>
              <a:t>how </a:t>
            </a:r>
            <a:r>
              <a:rPr lang="en-US" sz="2100" dirty="0"/>
              <a:t>profits are to be distributed (dividend policy)</a:t>
            </a:r>
          </a:p>
          <a:p>
            <a:pPr marL="1069975" indent="-342900">
              <a:buClr>
                <a:schemeClr val="accent6">
                  <a:lumMod val="50000"/>
                </a:schemeClr>
              </a:buClr>
              <a:buFont typeface="Courier New" panose="02070309020205020404" pitchFamily="49" charset="0"/>
              <a:buChar char="o"/>
            </a:pPr>
            <a:r>
              <a:rPr lang="en-US" sz="2100" dirty="0" smtClean="0"/>
              <a:t>procedures </a:t>
            </a:r>
            <a:r>
              <a:rPr lang="en-US" sz="2100" dirty="0"/>
              <a:t>for winding up (closing) the company</a:t>
            </a:r>
            <a:r>
              <a:rPr lang="en-US" sz="2100" dirty="0" smtClean="0"/>
              <a:t>.</a:t>
            </a:r>
            <a:endParaRPr lang="en-US" sz="2100" dirty="0"/>
          </a:p>
        </p:txBody>
      </p:sp>
      <p:sp>
        <p:nvSpPr>
          <p:cNvPr id="8" name="Title 2"/>
          <p:cNvSpPr>
            <a:spLocks noGrp="1"/>
          </p:cNvSpPr>
          <p:nvPr>
            <p:ph type="title"/>
          </p:nvPr>
        </p:nvSpPr>
        <p:spPr>
          <a:xfrm>
            <a:off x="70266" y="72008"/>
            <a:ext cx="8859452" cy="548680"/>
          </a:xfrm>
        </p:spPr>
        <p:txBody>
          <a:bodyPr>
            <a:noAutofit/>
          </a:bodyPr>
          <a:lstStyle/>
          <a:p>
            <a:r>
              <a:rPr lang="en-US" sz="3600" dirty="0" smtClean="0"/>
              <a:t>4.1 – Types - Limited Liability Companies</a:t>
            </a:r>
            <a:endParaRPr lang="en-US" sz="3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113</a:t>
            </a:r>
            <a:endParaRPr lang="en-GB" sz="1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63906551"/>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103253"/>
            <a:ext cx="6552728" cy="5401479"/>
          </a:xfrm>
          <a:prstGeom prst="rect">
            <a:avLst/>
          </a:prstGeom>
        </p:spPr>
        <p:txBody>
          <a:bodyPr wrap="square">
            <a:spAutoFit/>
          </a:bodyPr>
          <a:lstStyle/>
          <a:p>
            <a:pPr marL="449263" indent="-436563">
              <a:buClr>
                <a:schemeClr val="accent6">
                  <a:lumMod val="50000"/>
                </a:schemeClr>
              </a:buClr>
              <a:buFont typeface="Wingdings 3" panose="05040102010807070707" pitchFamily="18" charset="2"/>
              <a:buChar char=""/>
            </a:pPr>
            <a:r>
              <a:rPr lang="en-US" sz="2300" dirty="0" smtClean="0"/>
              <a:t>Once </a:t>
            </a:r>
            <a:r>
              <a:rPr lang="en-US" sz="2300" dirty="0"/>
              <a:t>the Registrar of Companies (or equivalent) is satisfied with the </a:t>
            </a:r>
            <a:r>
              <a:rPr lang="en-US" sz="2300" dirty="0" smtClean="0"/>
              <a:t>paperwork</a:t>
            </a:r>
            <a:r>
              <a:rPr lang="en-US" sz="2300" dirty="0"/>
              <a:t>, </a:t>
            </a:r>
            <a:r>
              <a:rPr lang="en-US" sz="2300" dirty="0" smtClean="0"/>
              <a:t>a </a:t>
            </a:r>
            <a:r>
              <a:rPr lang="en-US" sz="2300" b="1" dirty="0" smtClean="0">
                <a:solidFill>
                  <a:srgbClr val="FF0000"/>
                </a:solidFill>
              </a:rPr>
              <a:t>Certificate </a:t>
            </a:r>
            <a:r>
              <a:rPr lang="en-US" sz="2300" b="1" dirty="0">
                <a:solidFill>
                  <a:srgbClr val="FF0000"/>
                </a:solidFill>
              </a:rPr>
              <a:t>of Incorporation </a:t>
            </a:r>
            <a:r>
              <a:rPr lang="en-US" sz="2300" dirty="0"/>
              <a:t>is issued to the limited liability company so that it </a:t>
            </a:r>
            <a:r>
              <a:rPr lang="en-US" sz="2300" dirty="0" smtClean="0"/>
              <a:t>can start trading</a:t>
            </a:r>
            <a:r>
              <a:rPr lang="en-US" sz="2300" dirty="0"/>
              <a:t>.</a:t>
            </a:r>
          </a:p>
          <a:p>
            <a:pPr marL="449263" indent="-436563">
              <a:buClr>
                <a:schemeClr val="accent6">
                  <a:lumMod val="50000"/>
                </a:schemeClr>
              </a:buClr>
              <a:buFont typeface="Wingdings 3" panose="05040102010807070707" pitchFamily="18" charset="2"/>
              <a:buChar char=""/>
            </a:pPr>
            <a:r>
              <a:rPr lang="en-US" sz="2300" dirty="0"/>
              <a:t>The shareholders elect a </a:t>
            </a:r>
            <a:r>
              <a:rPr lang="en-US" sz="2300" b="1" dirty="0">
                <a:solidFill>
                  <a:srgbClr val="FF0000"/>
                </a:solidFill>
              </a:rPr>
              <a:t>Board of Directors</a:t>
            </a:r>
            <a:r>
              <a:rPr lang="en-US" sz="2300" dirty="0"/>
              <a:t> (BOD) to represent their </a:t>
            </a:r>
            <a:r>
              <a:rPr lang="en-US" sz="2300" dirty="0" smtClean="0"/>
              <a:t>interests. The </a:t>
            </a:r>
            <a:r>
              <a:rPr lang="en-US" sz="2300" dirty="0"/>
              <a:t>BOD is in charge of the </a:t>
            </a:r>
            <a:r>
              <a:rPr lang="en-US" sz="2300" dirty="0" smtClean="0"/>
              <a:t>strategic </a:t>
            </a:r>
            <a:r>
              <a:rPr lang="en-US" sz="2300" dirty="0"/>
              <a:t>management of the company on behalf of </a:t>
            </a:r>
            <a:r>
              <a:rPr lang="en-US" sz="2300" dirty="0" smtClean="0"/>
              <a:t>its shareholders</a:t>
            </a:r>
            <a:r>
              <a:rPr lang="en-US" sz="2300" dirty="0"/>
              <a:t>. </a:t>
            </a:r>
            <a:endParaRPr lang="en-US" sz="2300" dirty="0" smtClean="0"/>
          </a:p>
          <a:p>
            <a:pPr marL="449263" indent="-436563">
              <a:buClr>
                <a:schemeClr val="accent6">
                  <a:lumMod val="50000"/>
                </a:schemeClr>
              </a:buClr>
              <a:buFont typeface="Wingdings 3" panose="05040102010807070707" pitchFamily="18" charset="2"/>
              <a:buChar char=""/>
            </a:pPr>
            <a:r>
              <a:rPr lang="en-US" sz="2300" dirty="0" smtClean="0"/>
              <a:t>The </a:t>
            </a:r>
            <a:r>
              <a:rPr lang="en-US" sz="2300" dirty="0"/>
              <a:t>top director on the BOD is known as the </a:t>
            </a:r>
            <a:r>
              <a:rPr lang="en-US" sz="2300" b="1" dirty="0">
                <a:solidFill>
                  <a:srgbClr val="FF0000"/>
                </a:solidFill>
              </a:rPr>
              <a:t>Managing Director</a:t>
            </a:r>
            <a:r>
              <a:rPr lang="en-US" sz="2300" dirty="0"/>
              <a:t> (MD) </a:t>
            </a:r>
            <a:r>
              <a:rPr lang="en-US" sz="2300" dirty="0" smtClean="0"/>
              <a:t>or </a:t>
            </a:r>
            <a:r>
              <a:rPr lang="en-US" sz="2300" b="1" dirty="0" smtClean="0">
                <a:solidFill>
                  <a:srgbClr val="FF0000"/>
                </a:solidFill>
              </a:rPr>
              <a:t>Chief </a:t>
            </a:r>
            <a:r>
              <a:rPr lang="en-US" sz="2300" b="1" dirty="0">
                <a:solidFill>
                  <a:srgbClr val="FF0000"/>
                </a:solidFill>
              </a:rPr>
              <a:t>Executive Officer</a:t>
            </a:r>
            <a:r>
              <a:rPr lang="en-US" sz="2300" dirty="0"/>
              <a:t> (CEO), who oversees the operations of the company. It is at </a:t>
            </a:r>
            <a:r>
              <a:rPr lang="en-US" sz="2300" dirty="0" smtClean="0"/>
              <a:t>the Annual </a:t>
            </a:r>
            <a:r>
              <a:rPr lang="en-US" sz="2300" dirty="0"/>
              <a:t>General Meeting that shareholders vote in the BOD to represent their interests.</a:t>
            </a:r>
          </a:p>
        </p:txBody>
      </p:sp>
      <p:sp>
        <p:nvSpPr>
          <p:cNvPr id="8" name="Title 2"/>
          <p:cNvSpPr>
            <a:spLocks noGrp="1"/>
          </p:cNvSpPr>
          <p:nvPr>
            <p:ph type="title"/>
          </p:nvPr>
        </p:nvSpPr>
        <p:spPr>
          <a:xfrm>
            <a:off x="70266" y="72008"/>
            <a:ext cx="8859452" cy="548680"/>
          </a:xfrm>
        </p:spPr>
        <p:txBody>
          <a:bodyPr>
            <a:noAutofit/>
          </a:bodyPr>
          <a:lstStyle/>
          <a:p>
            <a:r>
              <a:rPr lang="en-US" sz="3600" dirty="0" smtClean="0"/>
              <a:t>4.1 – Types - Limited Liability Companies</a:t>
            </a:r>
            <a:endParaRPr lang="en-US" sz="3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113</a:t>
            </a:r>
            <a:endParaRPr lang="en-GB" sz="1000" b="1" dirty="0">
              <a:latin typeface="Arial" panose="020B0604020202020204" pitchFamily="34" charset="0"/>
              <a:cs typeface="Arial" panose="020B0604020202020204"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3116576625"/>
              </p:ext>
            </p:extLst>
          </p:nvPr>
        </p:nvGraphicFramePr>
        <p:xfrm>
          <a:off x="6948264" y="1052736"/>
          <a:ext cx="1872208" cy="562315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872208"/>
              </a:tblGrid>
              <a:tr h="365354">
                <a:tc>
                  <a:txBody>
                    <a:bodyPr/>
                    <a:lstStyle/>
                    <a:p>
                      <a:pPr>
                        <a:spcAft>
                          <a:spcPts val="0"/>
                        </a:spcAft>
                      </a:pPr>
                      <a:endParaRPr lang="en-GB" sz="16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79262">
                <a:tc>
                  <a:txBody>
                    <a:bodyPr/>
                    <a:lstStyle/>
                    <a:p>
                      <a:pPr marL="177800" indent="-177800" algn="l">
                        <a:spcAft>
                          <a:spcPts val="600"/>
                        </a:spcAft>
                        <a:buFontTx/>
                        <a:buBlip>
                          <a:blip r:embed="rId3"/>
                        </a:buBlip>
                      </a:pPr>
                      <a:r>
                        <a:rPr lang="en-GB" sz="1600" baseline="0" dirty="0" smtClean="0">
                          <a:solidFill>
                            <a:srgbClr val="FF0000"/>
                          </a:solidFill>
                          <a:effectLst/>
                          <a:latin typeface="Arial" pitchFamily="34" charset="0"/>
                          <a:ea typeface="Times New Roman"/>
                          <a:cs typeface="Arial" pitchFamily="34" charset="0"/>
                        </a:rPr>
                        <a:t>Who is to blame if there is limited liability</a:t>
                      </a:r>
                    </a:p>
                    <a:p>
                      <a:pPr marL="177800" indent="-177800" algn="l">
                        <a:spcAft>
                          <a:spcPts val="600"/>
                        </a:spcAft>
                        <a:buFontTx/>
                        <a:buBlip>
                          <a:blip r:embed="rId3"/>
                        </a:buBlip>
                      </a:pPr>
                      <a:r>
                        <a:rPr lang="en-GB" sz="1600" baseline="0" dirty="0" smtClean="0">
                          <a:solidFill>
                            <a:schemeClr val="tx1"/>
                          </a:solidFill>
                          <a:effectLst/>
                          <a:latin typeface="Arial" pitchFamily="34" charset="0"/>
                          <a:ea typeface="Times New Roman"/>
                          <a:cs typeface="Arial" pitchFamily="34" charset="0"/>
                        </a:rPr>
                        <a:t>How much can a company be sued for</a:t>
                      </a:r>
                    </a:p>
                    <a:p>
                      <a:pPr marL="177800" indent="-177800" algn="l">
                        <a:spcAft>
                          <a:spcPts val="600"/>
                        </a:spcAft>
                        <a:buFontTx/>
                        <a:buBlip>
                          <a:blip r:embed="rId3"/>
                        </a:buBlip>
                      </a:pPr>
                      <a:r>
                        <a:rPr lang="en-GB" sz="1600" baseline="0" dirty="0" smtClean="0">
                          <a:solidFill>
                            <a:srgbClr val="FF0000"/>
                          </a:solidFill>
                          <a:effectLst/>
                          <a:latin typeface="Arial" pitchFamily="34" charset="0"/>
                          <a:ea typeface="Times New Roman"/>
                          <a:cs typeface="Arial" pitchFamily="34" charset="0"/>
                        </a:rPr>
                        <a:t>How much control does the CEO have in a LLP</a:t>
                      </a:r>
                    </a:p>
                    <a:p>
                      <a:pPr marL="177800" indent="-177800" algn="l">
                        <a:spcAft>
                          <a:spcPts val="600"/>
                        </a:spcAft>
                        <a:buFontTx/>
                        <a:buBlip>
                          <a:blip r:embed="rId3"/>
                        </a:buBlip>
                      </a:pPr>
                      <a:r>
                        <a:rPr lang="en-GB" sz="1600" baseline="0" dirty="0" smtClean="0">
                          <a:solidFill>
                            <a:schemeClr val="tx1"/>
                          </a:solidFill>
                          <a:effectLst/>
                          <a:latin typeface="Arial" pitchFamily="34" charset="0"/>
                          <a:ea typeface="Times New Roman"/>
                          <a:cs typeface="Arial" pitchFamily="34" charset="0"/>
                        </a:rPr>
                        <a:t>How do I become a CEO</a:t>
                      </a:r>
                    </a:p>
                    <a:p>
                      <a:pPr marL="177800" indent="-177800" algn="l">
                        <a:spcAft>
                          <a:spcPts val="600"/>
                        </a:spcAft>
                        <a:buFontTx/>
                        <a:buBlip>
                          <a:blip r:embed="rId3"/>
                        </a:buBlip>
                      </a:pPr>
                      <a:r>
                        <a:rPr lang="en-US" sz="1600" baseline="0" dirty="0" smtClean="0">
                          <a:solidFill>
                            <a:srgbClr val="FF0000"/>
                          </a:solidFill>
                          <a:effectLst/>
                          <a:latin typeface="Arial" pitchFamily="34" charset="0"/>
                          <a:ea typeface="Times New Roman"/>
                          <a:cs typeface="Arial" pitchFamily="34" charset="0"/>
                        </a:rPr>
                        <a:t>How can a LLP become a sole trader</a:t>
                      </a:r>
                    </a:p>
                    <a:p>
                      <a:pPr marL="177800" indent="-177800" algn="l">
                        <a:spcAft>
                          <a:spcPts val="600"/>
                        </a:spcAft>
                        <a:buFontTx/>
                        <a:buBlip>
                          <a:blip r:embed="rId3"/>
                        </a:buBlip>
                      </a:pPr>
                      <a:r>
                        <a:rPr lang="en-US" sz="1600" baseline="0" dirty="0" smtClean="0">
                          <a:solidFill>
                            <a:schemeClr val="tx1"/>
                          </a:solidFill>
                          <a:effectLst/>
                          <a:latin typeface="Arial" pitchFamily="34" charset="0"/>
                          <a:ea typeface="Times New Roman"/>
                          <a:cs typeface="Arial" pitchFamily="34" charset="0"/>
                        </a:rPr>
                        <a:t>Famous CEO’s include Jeffrey Skilling, Richard Fuld, and John </a:t>
                      </a:r>
                      <a:r>
                        <a:rPr lang="en-US" sz="1600" baseline="0" dirty="0" err="1" smtClean="0">
                          <a:solidFill>
                            <a:schemeClr val="tx1"/>
                          </a:solidFill>
                          <a:effectLst/>
                          <a:latin typeface="Arial" pitchFamily="34" charset="0"/>
                          <a:ea typeface="Times New Roman"/>
                          <a:cs typeface="Arial" pitchFamily="34" charset="0"/>
                        </a:rPr>
                        <a:t>Sculley</a:t>
                      </a:r>
                      <a:r>
                        <a:rPr lang="en-US" sz="1600" baseline="0" dirty="0" smtClean="0">
                          <a:solidFill>
                            <a:schemeClr val="tx1"/>
                          </a:solidFill>
                          <a:effectLst/>
                          <a:latin typeface="Arial" pitchFamily="34" charset="0"/>
                          <a:ea typeface="Times New Roman"/>
                          <a:cs typeface="Arial" pitchFamily="34" charset="0"/>
                        </a:rPr>
                        <a:t>.</a:t>
                      </a:r>
                      <a:endParaRPr lang="en-GB" sz="16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6"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020272" y="1082133"/>
            <a:ext cx="1692188" cy="3306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9365698"/>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400110"/>
          </a:xfrm>
          <a:prstGeom prst="rect">
            <a:avLst/>
          </a:prstGeom>
        </p:spPr>
        <p:txBody>
          <a:bodyPr wrap="square">
            <a:spAutoFit/>
          </a:bodyPr>
          <a:lstStyle/>
          <a:p>
            <a:pPr marL="12700">
              <a:buClr>
                <a:schemeClr val="accent6">
                  <a:lumMod val="50000"/>
                </a:schemeClr>
              </a:buClr>
            </a:pPr>
            <a:r>
              <a:rPr lang="en-US" sz="2000" b="1" dirty="0"/>
              <a:t>Table </a:t>
            </a:r>
            <a:r>
              <a:rPr lang="en-US" sz="2000" b="1" dirty="0" smtClean="0"/>
              <a:t>10.3</a:t>
            </a:r>
            <a:r>
              <a:rPr lang="en-US" sz="2000" dirty="0" smtClean="0"/>
              <a:t> - </a:t>
            </a:r>
            <a:r>
              <a:rPr lang="en-US" sz="2000" dirty="0"/>
              <a:t>Differences between </a:t>
            </a:r>
            <a:r>
              <a:rPr lang="en-US" sz="2000" dirty="0" smtClean="0"/>
              <a:t>UK private </a:t>
            </a:r>
            <a:r>
              <a:rPr lang="en-US" sz="2000" dirty="0"/>
              <a:t>and public limited </a:t>
            </a:r>
            <a:r>
              <a:rPr lang="en-US" sz="2000" dirty="0" smtClean="0"/>
              <a:t>companies</a:t>
            </a:r>
            <a:endParaRPr lang="en-US" sz="2000" dirty="0"/>
          </a:p>
        </p:txBody>
      </p:sp>
      <p:sp>
        <p:nvSpPr>
          <p:cNvPr id="8" name="Title 2"/>
          <p:cNvSpPr>
            <a:spLocks noGrp="1"/>
          </p:cNvSpPr>
          <p:nvPr>
            <p:ph type="title"/>
          </p:nvPr>
        </p:nvSpPr>
        <p:spPr>
          <a:xfrm>
            <a:off x="70266" y="72008"/>
            <a:ext cx="8859452" cy="548680"/>
          </a:xfrm>
        </p:spPr>
        <p:txBody>
          <a:bodyPr>
            <a:noAutofit/>
          </a:bodyPr>
          <a:lstStyle/>
          <a:p>
            <a:r>
              <a:rPr lang="en-US" sz="3600" dirty="0" smtClean="0"/>
              <a:t>4.1 – Types - Limited Liability Companies</a:t>
            </a:r>
            <a:endParaRPr lang="en-US" sz="3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113</a:t>
            </a:r>
            <a:endParaRPr lang="en-GB" sz="1000"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2464079883"/>
              </p:ext>
            </p:extLst>
          </p:nvPr>
        </p:nvGraphicFramePr>
        <p:xfrm>
          <a:off x="251520" y="1491064"/>
          <a:ext cx="8568951" cy="5034280"/>
        </p:xfrm>
        <a:graphic>
          <a:graphicData uri="http://schemas.openxmlformats.org/drawingml/2006/table">
            <a:tbl>
              <a:tblPr firstRow="1" bandRow="1">
                <a:tableStyleId>{5C22544A-7EE6-4342-B048-85BDC9FD1C3A}</a:tableStyleId>
              </a:tblPr>
              <a:tblGrid>
                <a:gridCol w="1728192"/>
                <a:gridCol w="3312368"/>
                <a:gridCol w="3528391"/>
              </a:tblGrid>
              <a:tr h="370840">
                <a:tc>
                  <a:txBody>
                    <a:bodyPr/>
                    <a:lstStyle/>
                    <a:p>
                      <a:endParaRPr lang="en-GB" sz="1500" dirty="0">
                        <a:latin typeface="Arial" panose="020B0604020202020204" pitchFamily="34" charset="0"/>
                        <a:cs typeface="Arial" panose="020B0604020202020204" pitchFamily="34" charset="0"/>
                      </a:endParaRPr>
                    </a:p>
                  </a:txBody>
                  <a:tcPr/>
                </a:tc>
                <a:tc>
                  <a:txBody>
                    <a:bodyPr/>
                    <a:lstStyle/>
                    <a:p>
                      <a:r>
                        <a:rPr kumimoji="0" lang="en-GB" sz="1500" b="1" i="0" u="none" strike="noStrike" kern="1200" baseline="0" dirty="0" smtClean="0">
                          <a:solidFill>
                            <a:schemeClr val="lt1"/>
                          </a:solidFill>
                          <a:latin typeface="Arial" panose="020B0604020202020204" pitchFamily="34" charset="0"/>
                          <a:ea typeface="+mn-ea"/>
                          <a:cs typeface="Arial" panose="020B0604020202020204" pitchFamily="34" charset="0"/>
                        </a:rPr>
                        <a:t>Private limited company</a:t>
                      </a:r>
                      <a:endParaRPr lang="en-GB" sz="1500" b="1" dirty="0">
                        <a:latin typeface="Arial" panose="020B0604020202020204" pitchFamily="34" charset="0"/>
                        <a:cs typeface="Arial" panose="020B0604020202020204" pitchFamily="34" charset="0"/>
                      </a:endParaRPr>
                    </a:p>
                  </a:txBody>
                  <a:tcPr/>
                </a:tc>
                <a:tc>
                  <a:txBody>
                    <a:bodyPr/>
                    <a:lstStyle/>
                    <a:p>
                      <a:r>
                        <a:rPr kumimoji="0" lang="en-GB" sz="1500" b="1" i="0" u="none" strike="noStrike" kern="1200" baseline="0" dirty="0" smtClean="0">
                          <a:solidFill>
                            <a:schemeClr val="lt1"/>
                          </a:solidFill>
                          <a:latin typeface="Arial" panose="020B0604020202020204" pitchFamily="34" charset="0"/>
                          <a:ea typeface="+mn-ea"/>
                          <a:cs typeface="Arial" panose="020B0604020202020204" pitchFamily="34" charset="0"/>
                        </a:rPr>
                        <a:t>Public limited company</a:t>
                      </a:r>
                      <a:endParaRPr lang="en-GB" sz="1500" b="1" dirty="0">
                        <a:latin typeface="Arial" panose="020B0604020202020204" pitchFamily="34" charset="0"/>
                        <a:cs typeface="Arial" panose="020B0604020202020204" pitchFamily="34" charset="0"/>
                      </a:endParaRPr>
                    </a:p>
                  </a:txBody>
                  <a:tcPr/>
                </a:tc>
              </a:tr>
              <a:tr h="370840">
                <a:tc>
                  <a:txBody>
                    <a:bodyPr/>
                    <a:lstStyle/>
                    <a:p>
                      <a:r>
                        <a:rPr kumimoji="0" lang="en-GB" sz="1500" b="1" i="0" u="none" strike="noStrike" kern="1200" baseline="0" dirty="0" smtClean="0">
                          <a:solidFill>
                            <a:schemeClr val="dk1"/>
                          </a:solidFill>
                          <a:latin typeface="Arial" panose="020B0604020202020204" pitchFamily="34" charset="0"/>
                          <a:ea typeface="+mn-ea"/>
                          <a:cs typeface="Arial" panose="020B0604020202020204" pitchFamily="34" charset="0"/>
                        </a:rPr>
                        <a:t>Legal status</a:t>
                      </a:r>
                      <a:endParaRPr lang="en-GB" sz="1500" b="1" dirty="0">
                        <a:latin typeface="Arial" panose="020B0604020202020204" pitchFamily="34" charset="0"/>
                        <a:cs typeface="Arial" panose="020B0604020202020204" pitchFamily="34" charset="0"/>
                      </a:endParaRPr>
                    </a:p>
                  </a:txBody>
                  <a:tcPr/>
                </a:tc>
                <a:tc>
                  <a:txBody>
                    <a:bodyPr/>
                    <a:lstStyle/>
                    <a:p>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Carries the initials 'Ltd‘ after its name in official business communication</a:t>
                      </a:r>
                      <a:endParaRPr lang="en-GB" sz="1500" dirty="0">
                        <a:latin typeface="Arial" panose="020B0604020202020204" pitchFamily="34" charset="0"/>
                        <a:cs typeface="Arial" panose="020B0604020202020204" pitchFamily="34" charset="0"/>
                      </a:endParaRPr>
                    </a:p>
                  </a:txBody>
                  <a:tcPr/>
                </a:tc>
                <a:tc>
                  <a:txBody>
                    <a:bodyPr/>
                    <a:lstStyle/>
                    <a:p>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Carries the initials 'PLC‘ after its name in official business communication</a:t>
                      </a:r>
                      <a:endParaRPr lang="en-GB" sz="1500" dirty="0">
                        <a:latin typeface="Arial" panose="020B0604020202020204" pitchFamily="34" charset="0"/>
                        <a:cs typeface="Arial" panose="020B0604020202020204" pitchFamily="34" charset="0"/>
                      </a:endParaRPr>
                    </a:p>
                  </a:txBody>
                  <a:tcPr/>
                </a:tc>
              </a:tr>
              <a:tr h="370840">
                <a:tc>
                  <a:txBody>
                    <a:bodyPr/>
                    <a:lstStyle/>
                    <a:p>
                      <a:r>
                        <a:rPr kumimoji="0" lang="en-GB" sz="1500" b="1" i="0" u="none" strike="noStrike" kern="1200" baseline="0" dirty="0" smtClean="0">
                          <a:solidFill>
                            <a:schemeClr val="dk1"/>
                          </a:solidFill>
                          <a:latin typeface="Arial" panose="020B0604020202020204" pitchFamily="34" charset="0"/>
                          <a:ea typeface="+mn-ea"/>
                          <a:cs typeface="Arial" panose="020B0604020202020204" pitchFamily="34" charset="0"/>
                        </a:rPr>
                        <a:t>Buying shares</a:t>
                      </a:r>
                      <a:endParaRPr lang="en-GB" sz="1500" b="1" dirty="0">
                        <a:latin typeface="Arial" panose="020B0604020202020204" pitchFamily="34" charset="0"/>
                        <a:cs typeface="Arial" panose="020B0604020202020204" pitchFamily="34" charset="0"/>
                      </a:endParaRPr>
                    </a:p>
                  </a:txBody>
                  <a:tcPr/>
                </a:tc>
                <a:tc>
                  <a:txBody>
                    <a:bodyPr/>
                    <a:lstStyle/>
                    <a:p>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Shares are not available on an open stock exchange, thereby limiting the amount of funds.</a:t>
                      </a:r>
                      <a:endParaRPr lang="en-GB" sz="1500" dirty="0">
                        <a:latin typeface="Arial" panose="020B0604020202020204" pitchFamily="34" charset="0"/>
                        <a:cs typeface="Arial" panose="020B0604020202020204" pitchFamily="34" charset="0"/>
                      </a:endParaRPr>
                    </a:p>
                  </a:txBody>
                  <a:tcPr/>
                </a:tc>
                <a:tc>
                  <a:txBody>
                    <a:bodyPr/>
                    <a:lstStyle/>
                    <a:p>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Shares are tradable on a stock exchange, so the general public can buy shares in the company</a:t>
                      </a:r>
                      <a:endParaRPr lang="en-GB" sz="1500" dirty="0">
                        <a:latin typeface="Arial" panose="020B0604020202020204" pitchFamily="34" charset="0"/>
                        <a:cs typeface="Arial" panose="020B0604020202020204" pitchFamily="34" charset="0"/>
                      </a:endParaRPr>
                    </a:p>
                  </a:txBody>
                  <a:tcPr/>
                </a:tc>
              </a:tr>
              <a:tr h="370840">
                <a:tc>
                  <a:txBody>
                    <a:bodyPr/>
                    <a:lstStyle/>
                    <a:p>
                      <a:r>
                        <a:rPr kumimoji="0" lang="en-GB" sz="1500" b="1" i="0" u="none" strike="noStrike" kern="1200" baseline="0" dirty="0" smtClean="0">
                          <a:solidFill>
                            <a:schemeClr val="dk1"/>
                          </a:solidFill>
                          <a:latin typeface="Arial" panose="020B0604020202020204" pitchFamily="34" charset="0"/>
                          <a:ea typeface="+mn-ea"/>
                          <a:cs typeface="Arial" panose="020B0604020202020204" pitchFamily="34" charset="0"/>
                        </a:rPr>
                        <a:t>Selling shares</a:t>
                      </a:r>
                      <a:endParaRPr lang="en-GB" sz="1500" b="1" dirty="0">
                        <a:latin typeface="Arial" panose="020B0604020202020204" pitchFamily="34" charset="0"/>
                        <a:cs typeface="Arial" panose="020B0604020202020204" pitchFamily="34" charset="0"/>
                      </a:endParaRPr>
                    </a:p>
                  </a:txBody>
                  <a:tcPr/>
                </a:tc>
                <a:tc>
                  <a:txBody>
                    <a:bodyPr/>
                    <a:lstStyle/>
                    <a:p>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Shares can only be sold to family, friends and employees with the prior approval of the majority of the </a:t>
                      </a:r>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shareholders; hence it can be difficult </a:t>
                      </a:r>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to sell shares in the company</a:t>
                      </a:r>
                      <a:endParaRPr lang="en-GB" sz="1500" dirty="0">
                        <a:latin typeface="Arial" panose="020B0604020202020204" pitchFamily="34" charset="0"/>
                        <a:cs typeface="Arial" panose="020B0604020202020204" pitchFamily="34" charset="0"/>
                      </a:endParaRPr>
                    </a:p>
                  </a:txBody>
                  <a:tcPr/>
                </a:tc>
                <a:tc>
                  <a:txBody>
                    <a:bodyPr/>
                    <a:lstStyle/>
                    <a:p>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Shares can be sold immediately to anyone via a stock exchange such as the London Stock Exchange or the New York Stock Exchange</a:t>
                      </a:r>
                      <a:endParaRPr lang="en-GB" sz="1500" dirty="0">
                        <a:latin typeface="Arial" panose="020B0604020202020204" pitchFamily="34" charset="0"/>
                        <a:cs typeface="Arial" panose="020B0604020202020204" pitchFamily="34" charset="0"/>
                      </a:endParaRPr>
                    </a:p>
                  </a:txBody>
                  <a:tcPr/>
                </a:tc>
              </a:tr>
              <a:tr h="370840">
                <a:tc>
                  <a:txBody>
                    <a:bodyPr/>
                    <a:lstStyle/>
                    <a:p>
                      <a:r>
                        <a:rPr kumimoji="0" lang="en-GB" sz="1500" b="1" i="0" u="none" strike="noStrike" kern="1200" baseline="0" dirty="0" smtClean="0">
                          <a:solidFill>
                            <a:schemeClr val="dk1"/>
                          </a:solidFill>
                          <a:latin typeface="Arial" panose="020B0604020202020204" pitchFamily="34" charset="0"/>
                          <a:ea typeface="+mn-ea"/>
                          <a:cs typeface="Arial" panose="020B0604020202020204" pitchFamily="34" charset="0"/>
                        </a:rPr>
                        <a:t>Minimum start-up share capital</a:t>
                      </a:r>
                      <a:endParaRPr lang="en-GB" sz="1500" b="1" dirty="0">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$3.04 (£2)</a:t>
                      </a:r>
                    </a:p>
                    <a:p>
                      <a:endParaRPr lang="en-GB" sz="1500" dirty="0">
                        <a:latin typeface="Arial" panose="020B0604020202020204" pitchFamily="34" charset="0"/>
                        <a:cs typeface="Arial" panose="020B0604020202020204" pitchFamily="34" charset="0"/>
                      </a:endParaRPr>
                    </a:p>
                  </a:txBody>
                  <a:tcPr/>
                </a:tc>
                <a:tc>
                  <a:txBody>
                    <a:bodyPr/>
                    <a:lstStyle/>
                    <a:p>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$76,219 (£50,000)</a:t>
                      </a:r>
                      <a:endParaRPr lang="en-GB" sz="1500" dirty="0">
                        <a:latin typeface="Arial" panose="020B0604020202020204" pitchFamily="34" charset="0"/>
                        <a:cs typeface="Arial" panose="020B0604020202020204" pitchFamily="34" charset="0"/>
                      </a:endParaRPr>
                    </a:p>
                  </a:txBody>
                  <a:tcPr/>
                </a:tc>
              </a:tr>
              <a:tr h="370840">
                <a:tc>
                  <a:txBody>
                    <a:bodyPr/>
                    <a:lstStyle/>
                    <a:p>
                      <a:r>
                        <a:rPr lang="en-GB" sz="1500" b="1" dirty="0" smtClean="0">
                          <a:latin typeface="Arial" panose="020B0604020202020204" pitchFamily="34" charset="0"/>
                          <a:cs typeface="Arial" panose="020B0604020202020204" pitchFamily="34" charset="0"/>
                        </a:rPr>
                        <a:t>Number of Shareholders</a:t>
                      </a:r>
                      <a:endParaRPr lang="en-GB" sz="1500" b="1" dirty="0">
                        <a:latin typeface="Arial" panose="020B0604020202020204" pitchFamily="34" charset="0"/>
                        <a:cs typeface="Arial" panose="020B0604020202020204" pitchFamily="34" charset="0"/>
                      </a:endParaRPr>
                    </a:p>
                  </a:txBody>
                  <a:tcPr/>
                </a:tc>
                <a:tc>
                  <a:txBody>
                    <a:bodyPr/>
                    <a:lstStyle/>
                    <a:p>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No upper limit, but likely to have far fewer shareholders than a public limited company</a:t>
                      </a:r>
                      <a:endParaRPr lang="en-GB" sz="1500" dirty="0">
                        <a:latin typeface="Arial" panose="020B0604020202020204" pitchFamily="34" charset="0"/>
                        <a:cs typeface="Arial" panose="020B0604020202020204" pitchFamily="34" charset="0"/>
                      </a:endParaRPr>
                    </a:p>
                  </a:txBody>
                  <a:tcPr/>
                </a:tc>
                <a:tc>
                  <a:txBody>
                    <a:bodyPr/>
                    <a:lstStyle/>
                    <a:p>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No upper limit, but likely to have far more shareholders than a private limited company</a:t>
                      </a:r>
                      <a:endParaRPr lang="en-GB" sz="1500" dirty="0">
                        <a:latin typeface="Arial" panose="020B0604020202020204" pitchFamily="34" charset="0"/>
                        <a:cs typeface="Arial" panose="020B0604020202020204" pitchFamily="34" charset="0"/>
                      </a:endParaRPr>
                    </a:p>
                  </a:txBody>
                  <a:tcPr/>
                </a:tc>
              </a:tr>
              <a:tr h="370840">
                <a:tc>
                  <a:txBody>
                    <a:bodyPr/>
                    <a:lstStyle/>
                    <a:p>
                      <a:r>
                        <a:rPr lang="en-GB" sz="1500" b="1" dirty="0" smtClean="0">
                          <a:latin typeface="Arial" panose="020B0604020202020204" pitchFamily="34" charset="0"/>
                          <a:cs typeface="Arial" panose="020B0604020202020204" pitchFamily="34" charset="0"/>
                        </a:rPr>
                        <a:t>Raising further finance</a:t>
                      </a:r>
                      <a:endParaRPr lang="en-GB" sz="1500" b="1" dirty="0">
                        <a:latin typeface="Arial" panose="020B0604020202020204" pitchFamily="34" charset="0"/>
                        <a:cs typeface="Arial" panose="020B0604020202020204" pitchFamily="34" charset="0"/>
                      </a:endParaRPr>
                    </a:p>
                  </a:txBody>
                  <a:tcPr/>
                </a:tc>
                <a:tc>
                  <a:txBody>
                    <a:bodyPr/>
                    <a:lstStyle/>
                    <a:p>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The sale of more shares in the company must first be approved by the directors</a:t>
                      </a:r>
                      <a:endParaRPr lang="en-GB" sz="1500" dirty="0">
                        <a:latin typeface="Arial" panose="020B0604020202020204" pitchFamily="34" charset="0"/>
                        <a:cs typeface="Arial" panose="020B0604020202020204" pitchFamily="34" charset="0"/>
                      </a:endParaRPr>
                    </a:p>
                  </a:txBody>
                  <a:tcPr/>
                </a:tc>
                <a:tc>
                  <a:txBody>
                    <a:bodyPr/>
                    <a:lstStyle/>
                    <a:p>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A subsequent ‘share issue’ can be used to sell more shares and raise more funds</a:t>
                      </a:r>
                      <a:endParaRPr lang="en-GB" sz="15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3274877060"/>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2863964"/>
            <a:ext cx="8568952" cy="4093428"/>
          </a:xfrm>
          <a:prstGeom prst="rect">
            <a:avLst/>
          </a:prstGeom>
        </p:spPr>
        <p:txBody>
          <a:bodyPr wrap="square">
            <a:spAutoFit/>
          </a:bodyPr>
          <a:lstStyle/>
          <a:p>
            <a:pPr marL="449263" indent="-436563">
              <a:buClr>
                <a:schemeClr val="accent6">
                  <a:lumMod val="50000"/>
                </a:schemeClr>
              </a:buClr>
              <a:buFont typeface="Wingdings 3" panose="05040102010807070707" pitchFamily="18" charset="2"/>
              <a:buChar char=""/>
            </a:pPr>
            <a:r>
              <a:rPr lang="en-US" sz="1930" dirty="0"/>
              <a:t>The advantages of limited liability companies are as follows:</a:t>
            </a:r>
          </a:p>
          <a:p>
            <a:pPr marL="811213" indent="-361950">
              <a:buClr>
                <a:schemeClr val="accent6">
                  <a:lumMod val="50000"/>
                </a:schemeClr>
              </a:buClr>
              <a:buFont typeface="Arial" panose="020B0604020202020204" pitchFamily="34" charset="0"/>
              <a:buChar char="•"/>
            </a:pPr>
            <a:r>
              <a:rPr lang="en-US" sz="1930" dirty="0" smtClean="0"/>
              <a:t>Since </a:t>
            </a:r>
            <a:r>
              <a:rPr lang="en-US" sz="1930" dirty="0"/>
              <a:t>shareholders </a:t>
            </a:r>
            <a:r>
              <a:rPr lang="en-US" sz="1930" dirty="0" smtClean="0"/>
              <a:t>have </a:t>
            </a:r>
            <a:r>
              <a:rPr lang="en-US" sz="1930" dirty="0"/>
              <a:t>limited liability, it is usually easier to raise a large </a:t>
            </a:r>
            <a:r>
              <a:rPr lang="en-US" sz="1930" dirty="0" smtClean="0"/>
              <a:t>amount of </a:t>
            </a:r>
            <a:r>
              <a:rPr lang="en-US" sz="1930" dirty="0"/>
              <a:t>finance from selling shares. For example, the </a:t>
            </a:r>
            <a:r>
              <a:rPr lang="en-US" sz="1930" dirty="0" smtClean="0"/>
              <a:t>Agricultural </a:t>
            </a:r>
            <a:r>
              <a:rPr lang="en-US" sz="1930" dirty="0"/>
              <a:t>Bank of China </a:t>
            </a:r>
            <a:r>
              <a:rPr lang="en-US" sz="1930" dirty="0" smtClean="0"/>
              <a:t>raised a </a:t>
            </a:r>
            <a:r>
              <a:rPr lang="en-US" sz="1930" dirty="0"/>
              <a:t>record $22 billion its initial public offering in the summer of2010.</a:t>
            </a:r>
          </a:p>
          <a:p>
            <a:pPr marL="811213" indent="-361950">
              <a:buClr>
                <a:schemeClr val="accent6">
                  <a:lumMod val="50000"/>
                </a:schemeClr>
              </a:buClr>
              <a:buFont typeface="Arial" panose="020B0604020202020204" pitchFamily="34" charset="0"/>
              <a:buChar char="•"/>
            </a:pPr>
            <a:r>
              <a:rPr lang="en-US" sz="1930" dirty="0" smtClean="0"/>
              <a:t>The </a:t>
            </a:r>
            <a:r>
              <a:rPr lang="en-US" sz="1930" dirty="0"/>
              <a:t>vast sum of money that can be raised from selling shares allows </a:t>
            </a:r>
            <a:r>
              <a:rPr lang="en-US" sz="1930" dirty="0" smtClean="0"/>
              <a:t>limited liability </a:t>
            </a:r>
            <a:r>
              <a:rPr lang="en-US" sz="1930" dirty="0"/>
              <a:t>companies to enjoy the benefits of being large, such as economies of </a:t>
            </a:r>
            <a:r>
              <a:rPr lang="en-US" sz="1930" dirty="0" smtClean="0"/>
              <a:t>scale (see </a:t>
            </a:r>
            <a:r>
              <a:rPr lang="en-US" sz="1930" dirty="0"/>
              <a:t>Chapter 14), market power and market presence/dominance.</a:t>
            </a:r>
          </a:p>
          <a:p>
            <a:pPr marL="811213" indent="-361950">
              <a:buClr>
                <a:schemeClr val="accent6">
                  <a:lumMod val="50000"/>
                </a:schemeClr>
              </a:buClr>
              <a:buFont typeface="Arial" panose="020B0604020202020204" pitchFamily="34" charset="0"/>
              <a:buChar char="•"/>
            </a:pPr>
            <a:r>
              <a:rPr lang="en-US" sz="1930" dirty="0" smtClean="0"/>
              <a:t>Additional </a:t>
            </a:r>
            <a:r>
              <a:rPr lang="en-US" sz="1930" dirty="0"/>
              <a:t>finance can be raised through a share issue, which is the process </a:t>
            </a:r>
            <a:r>
              <a:rPr lang="en-US" sz="1930" dirty="0" smtClean="0"/>
              <a:t>of selling </a:t>
            </a:r>
            <a:r>
              <a:rPr lang="en-US" sz="1930" dirty="0"/>
              <a:t>more shares in the company. In 2010, Brazil's state oil company </a:t>
            </a:r>
            <a:r>
              <a:rPr lang="en-US" sz="1930" dirty="0" smtClean="0"/>
              <a:t>Petrobras raised </a:t>
            </a:r>
            <a:r>
              <a:rPr lang="en-US" sz="1930" dirty="0"/>
              <a:t>$70 billion in the </a:t>
            </a:r>
            <a:r>
              <a:rPr lang="en-US" sz="1930" dirty="0" smtClean="0"/>
              <a:t>world's </a:t>
            </a:r>
            <a:r>
              <a:rPr lang="en-US" sz="1930" dirty="0"/>
              <a:t>largest share issue</a:t>
            </a:r>
            <a:r>
              <a:rPr lang="en-US" sz="1930" dirty="0" smtClean="0"/>
              <a:t>.</a:t>
            </a:r>
            <a:endParaRPr lang="en-US" sz="1930" dirty="0"/>
          </a:p>
        </p:txBody>
      </p:sp>
      <p:sp>
        <p:nvSpPr>
          <p:cNvPr id="8" name="Title 2"/>
          <p:cNvSpPr>
            <a:spLocks noGrp="1"/>
          </p:cNvSpPr>
          <p:nvPr>
            <p:ph type="title"/>
          </p:nvPr>
        </p:nvSpPr>
        <p:spPr>
          <a:xfrm>
            <a:off x="70266" y="72008"/>
            <a:ext cx="8859452" cy="548680"/>
          </a:xfrm>
        </p:spPr>
        <p:txBody>
          <a:bodyPr>
            <a:noAutofit/>
          </a:bodyPr>
          <a:lstStyle/>
          <a:p>
            <a:r>
              <a:rPr lang="en-US" sz="3600" dirty="0" smtClean="0"/>
              <a:t>4.1 – Types - Limited Liability Companies</a:t>
            </a:r>
            <a:endParaRPr lang="en-US" sz="3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116</a:t>
            </a:r>
            <a:endParaRPr lang="en-GB" sz="1000" b="1" dirty="0">
              <a:latin typeface="Arial" panose="020B0604020202020204" pitchFamily="34" charset="0"/>
              <a:cs typeface="Arial" panose="020B0604020202020204" pitchFamily="34" charset="0"/>
            </a:endParaRPr>
          </a:p>
        </p:txBody>
      </p:sp>
      <p:sp>
        <p:nvSpPr>
          <p:cNvPr id="9" name="Rectangle 8"/>
          <p:cNvSpPr/>
          <p:nvPr/>
        </p:nvSpPr>
        <p:spPr>
          <a:xfrm>
            <a:off x="251520" y="1103253"/>
            <a:ext cx="8568952" cy="1631216"/>
          </a:xfrm>
          <a:prstGeom prst="rect">
            <a:avLst/>
          </a:prstGeom>
          <a:solidFill>
            <a:schemeClr val="accent5">
              <a:lumMod val="40000"/>
              <a:lumOff val="60000"/>
            </a:schemeClr>
          </a:solidFill>
          <a:ln w="76200">
            <a:solidFill>
              <a:srgbClr val="002060"/>
            </a:solidFill>
          </a:ln>
        </p:spPr>
        <p:txBody>
          <a:bodyPr wrap="square">
            <a:spAutoFit/>
          </a:bodyPr>
          <a:lstStyle/>
          <a:p>
            <a:pPr marL="12700">
              <a:buClr>
                <a:schemeClr val="accent6">
                  <a:lumMod val="50000"/>
                </a:schemeClr>
              </a:buClr>
            </a:pPr>
            <a:r>
              <a:rPr lang="en-US" sz="2000" b="1" dirty="0" smtClean="0"/>
              <a:t>Activity</a:t>
            </a:r>
            <a:endParaRPr lang="en-US" sz="2000" b="1" dirty="0"/>
          </a:p>
          <a:p>
            <a:pPr marL="355600" indent="-342900">
              <a:buClr>
                <a:schemeClr val="accent6">
                  <a:lumMod val="50000"/>
                </a:schemeClr>
              </a:buClr>
              <a:buFont typeface="Wingdings 3" panose="05040102010807070707" pitchFamily="18" charset="2"/>
              <a:buChar char=""/>
            </a:pPr>
            <a:r>
              <a:rPr lang="en-US" sz="2000" dirty="0"/>
              <a:t>Produce a table like Table 10.3 for public and private limited companies in your </a:t>
            </a:r>
            <a:r>
              <a:rPr lang="en-US" sz="2000" dirty="0" smtClean="0"/>
              <a:t>country. The </a:t>
            </a:r>
            <a:r>
              <a:rPr lang="en-US" sz="2000" dirty="0"/>
              <a:t>following website: </a:t>
            </a:r>
            <a:r>
              <a:rPr lang="en-US" sz="2000" dirty="0" smtClean="0">
                <a:hlinkClick r:id="rId3"/>
              </a:rPr>
              <a:t>www.corporateinformation.com/Company-Etensions-Securityldentifiers,aspx</a:t>
            </a:r>
            <a:r>
              <a:rPr lang="en-US" sz="2000" dirty="0" smtClean="0"/>
              <a:t> will </a:t>
            </a:r>
            <a:r>
              <a:rPr lang="en-US" sz="2000" dirty="0"/>
              <a:t>help you complete the task.</a:t>
            </a:r>
          </a:p>
        </p:txBody>
      </p:sp>
    </p:spTree>
    <p:extLst>
      <p:ext uri="{BB962C8B-B14F-4D97-AF65-F5344CB8AC3E}">
        <p14:creationId xmlns:p14="http://schemas.microsoft.com/office/powerpoint/2010/main" val="2008848638"/>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552728" cy="5735416"/>
          </a:xfrm>
          <a:prstGeom prst="rect">
            <a:avLst/>
          </a:prstGeom>
        </p:spPr>
        <p:txBody>
          <a:bodyPr wrap="square">
            <a:spAutoFit/>
          </a:bodyPr>
          <a:lstStyle/>
          <a:p>
            <a:pPr marL="449263" indent="-436563">
              <a:buClr>
                <a:schemeClr val="accent6">
                  <a:lumMod val="50000"/>
                </a:schemeClr>
              </a:buClr>
              <a:buFont typeface="Wingdings 3" panose="05040102010807070707" pitchFamily="18" charset="2"/>
              <a:buChar char=""/>
            </a:pPr>
            <a:r>
              <a:rPr lang="en-US" sz="1930" dirty="0"/>
              <a:t>The disadvantages of limited liability companies include these:</a:t>
            </a:r>
          </a:p>
          <a:p>
            <a:pPr marL="723900" indent="-274638">
              <a:buClr>
                <a:schemeClr val="accent6">
                  <a:lumMod val="50000"/>
                </a:schemeClr>
              </a:buClr>
              <a:buFont typeface="Arial" panose="020B0604020202020204" pitchFamily="34" charset="0"/>
              <a:buChar char="•"/>
            </a:pPr>
            <a:r>
              <a:rPr lang="en-US" sz="1930" dirty="0" smtClean="0"/>
              <a:t>Companies </a:t>
            </a:r>
            <a:r>
              <a:rPr lang="en-US" sz="1930" dirty="0"/>
              <a:t>have to file their financial accounts and have these audited (checked) </a:t>
            </a:r>
            <a:r>
              <a:rPr lang="en-US" sz="1930" dirty="0" smtClean="0"/>
              <a:t>by an </a:t>
            </a:r>
            <a:r>
              <a:rPr lang="en-US" sz="1930" dirty="0"/>
              <a:t>external accountant. This is both time consuming and potentially expensive.</a:t>
            </a:r>
          </a:p>
          <a:p>
            <a:pPr marL="723900" indent="-274638">
              <a:buClr>
                <a:schemeClr val="accent6">
                  <a:lumMod val="50000"/>
                </a:schemeClr>
              </a:buClr>
              <a:buFont typeface="Arial" panose="020B0604020202020204" pitchFamily="34" charset="0"/>
              <a:buChar char="•"/>
            </a:pPr>
            <a:r>
              <a:rPr lang="en-US" sz="1930" dirty="0" smtClean="0"/>
              <a:t>These </a:t>
            </a:r>
            <a:r>
              <a:rPr lang="en-US" sz="1930" dirty="0"/>
              <a:t>completed documents can be accessed and examined by all shareholders </a:t>
            </a:r>
            <a:r>
              <a:rPr lang="en-US" sz="1930" dirty="0" smtClean="0"/>
              <a:t>and the </a:t>
            </a:r>
            <a:r>
              <a:rPr lang="en-US" sz="1930" dirty="0"/>
              <a:t>general public - the affairs of the business cannot be kept private.</a:t>
            </a:r>
          </a:p>
          <a:p>
            <a:pPr marL="723900" indent="-274638">
              <a:buClr>
                <a:schemeClr val="accent6">
                  <a:lumMod val="50000"/>
                </a:schemeClr>
              </a:buClr>
              <a:buFont typeface="Arial" panose="020B0604020202020204" pitchFamily="34" charset="0"/>
              <a:buChar char="•"/>
            </a:pPr>
            <a:r>
              <a:rPr lang="en-US" sz="1930" dirty="0" smtClean="0"/>
              <a:t>Companies </a:t>
            </a:r>
            <a:r>
              <a:rPr lang="en-US" sz="1930" dirty="0"/>
              <a:t>are more administratively difficult, time consuming and expensive </a:t>
            </a:r>
            <a:r>
              <a:rPr lang="en-US" sz="1930" dirty="0" smtClean="0"/>
              <a:t>to set </a:t>
            </a:r>
            <a:r>
              <a:rPr lang="en-US" sz="1930" dirty="0"/>
              <a:t>up compared with sole proprietorships and partnerships.</a:t>
            </a:r>
          </a:p>
          <a:p>
            <a:pPr marL="723900" indent="-274638">
              <a:buClr>
                <a:schemeClr val="accent6">
                  <a:lumMod val="50000"/>
                </a:schemeClr>
              </a:buClr>
              <a:buFont typeface="Arial" panose="020B0604020202020204" pitchFamily="34" charset="0"/>
              <a:buChar char="•"/>
            </a:pPr>
            <a:r>
              <a:rPr lang="en-US" sz="1930" dirty="0" smtClean="0"/>
              <a:t>The </a:t>
            </a:r>
            <a:r>
              <a:rPr lang="en-US" sz="1930" dirty="0"/>
              <a:t>preparation, publication and distribution of company annual reports </a:t>
            </a:r>
            <a:r>
              <a:rPr lang="en-US" sz="1930" dirty="0" smtClean="0"/>
              <a:t>to shareholders </a:t>
            </a:r>
            <a:r>
              <a:rPr lang="en-US" sz="1930" dirty="0"/>
              <a:t>can be highly </a:t>
            </a:r>
            <a:r>
              <a:rPr lang="en-US" sz="1930" dirty="0" smtClean="0"/>
              <a:t>expensive. </a:t>
            </a:r>
            <a:r>
              <a:rPr lang="en-US" sz="1930" dirty="0"/>
              <a:t>The internet has gone some way to </a:t>
            </a:r>
            <a:r>
              <a:rPr lang="en-US" sz="1930" dirty="0" smtClean="0"/>
              <a:t>reducing this </a:t>
            </a:r>
            <a:r>
              <a:rPr lang="en-US" sz="1930" dirty="0"/>
              <a:t>cost to companies that offer online annual reports (although shareholders </a:t>
            </a:r>
            <a:r>
              <a:rPr lang="en-US" sz="1930" dirty="0" smtClean="0"/>
              <a:t>can demand </a:t>
            </a:r>
            <a:r>
              <a:rPr lang="en-US" sz="1930" dirty="0"/>
              <a:t>a printed </a:t>
            </a:r>
            <a:r>
              <a:rPr lang="en-US" sz="1930" dirty="0" smtClean="0"/>
              <a:t>version </a:t>
            </a:r>
            <a:r>
              <a:rPr lang="en-US" sz="1930" dirty="0"/>
              <a:t>of the report</a:t>
            </a:r>
            <a:r>
              <a:rPr lang="en-US" sz="1930" dirty="0" smtClean="0"/>
              <a:t>).</a:t>
            </a:r>
            <a:endParaRPr lang="en-US" sz="1930" dirty="0"/>
          </a:p>
        </p:txBody>
      </p:sp>
      <p:sp>
        <p:nvSpPr>
          <p:cNvPr id="8" name="Title 2"/>
          <p:cNvSpPr>
            <a:spLocks noGrp="1"/>
          </p:cNvSpPr>
          <p:nvPr>
            <p:ph type="title"/>
          </p:nvPr>
        </p:nvSpPr>
        <p:spPr>
          <a:xfrm>
            <a:off x="70266" y="72008"/>
            <a:ext cx="8859452" cy="548680"/>
          </a:xfrm>
        </p:spPr>
        <p:txBody>
          <a:bodyPr>
            <a:noAutofit/>
          </a:bodyPr>
          <a:lstStyle/>
          <a:p>
            <a:r>
              <a:rPr lang="en-US" sz="3600" dirty="0" smtClean="0"/>
              <a:t>4.1 – Types - Limited Liability Companies</a:t>
            </a:r>
            <a:endParaRPr lang="en-US" sz="3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116</a:t>
            </a:r>
            <a:endParaRPr lang="en-GB" sz="1000" b="1" dirty="0">
              <a:latin typeface="Arial" panose="020B0604020202020204" pitchFamily="34" charset="0"/>
              <a:cs typeface="Arial" panose="020B0604020202020204" pitchFamily="34" charset="0"/>
            </a:endParaRPr>
          </a:p>
        </p:txBody>
      </p:sp>
      <p:pic>
        <p:nvPicPr>
          <p:cNvPr id="12290" name="Picture 2" descr="Image result for limited liability compan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04248" y="1052736"/>
            <a:ext cx="2016224" cy="1611343"/>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Image result for limited liability company"/>
          <p:cNvPicPr>
            <a:picLocks noChangeAspect="1" noChangeArrowheads="1"/>
          </p:cNvPicPr>
          <p:nvPr/>
        </p:nvPicPr>
        <p:blipFill rotWithShape="1">
          <a:blip r:embed="rId4">
            <a:extLst>
              <a:ext uri="{28A0092B-C50C-407E-A947-70E740481C1C}">
                <a14:useLocalDpi xmlns:a14="http://schemas.microsoft.com/office/drawing/2010/main" val="0"/>
              </a:ext>
            </a:extLst>
          </a:blip>
          <a:srcRect l="7188" r="15187" b="7526"/>
          <a:stretch/>
        </p:blipFill>
        <p:spPr bwMode="auto">
          <a:xfrm>
            <a:off x="6804248" y="2748622"/>
            <a:ext cx="2016224" cy="2444842"/>
          </a:xfrm>
          <a:prstGeom prst="rect">
            <a:avLst/>
          </a:prstGeom>
          <a:noFill/>
          <a:extLst>
            <a:ext uri="{909E8E84-426E-40DD-AFC4-6F175D3DCCD1}">
              <a14:hiddenFill xmlns:a14="http://schemas.microsoft.com/office/drawing/2010/main">
                <a:solidFill>
                  <a:srgbClr val="FFFFFF"/>
                </a:solidFill>
              </a14:hiddenFill>
            </a:ext>
          </a:extLst>
        </p:spPr>
      </p:pic>
      <p:pic>
        <p:nvPicPr>
          <p:cNvPr id="12294" name="Picture 6" descr="Image result for limited liability company"/>
          <p:cNvPicPr>
            <a:picLocks noChangeAspect="1" noChangeArrowheads="1"/>
          </p:cNvPicPr>
          <p:nvPr/>
        </p:nvPicPr>
        <p:blipFill rotWithShape="1">
          <a:blip r:embed="rId5">
            <a:extLst>
              <a:ext uri="{28A0092B-C50C-407E-A947-70E740481C1C}">
                <a14:useLocalDpi xmlns:a14="http://schemas.microsoft.com/office/drawing/2010/main" val="0"/>
              </a:ext>
            </a:extLst>
          </a:blip>
          <a:srcRect l="3307" t="5832" r="5530" b="15661"/>
          <a:stretch/>
        </p:blipFill>
        <p:spPr bwMode="auto">
          <a:xfrm>
            <a:off x="6804248" y="5301208"/>
            <a:ext cx="2016224" cy="1327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6665423"/>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552728" cy="5909310"/>
          </a:xfrm>
          <a:prstGeom prst="rect">
            <a:avLst/>
          </a:prstGeom>
        </p:spPr>
        <p:txBody>
          <a:bodyPr wrap="square">
            <a:spAutoFit/>
          </a:bodyPr>
          <a:lstStyle/>
          <a:p>
            <a:pPr marL="361950" indent="-349250">
              <a:buClr>
                <a:schemeClr val="accent6">
                  <a:lumMod val="50000"/>
                </a:schemeClr>
              </a:buClr>
              <a:buFont typeface="Wingdings 3" panose="05040102010807070707" pitchFamily="18" charset="2"/>
              <a:buChar char=""/>
            </a:pPr>
            <a:r>
              <a:rPr lang="en-US" sz="2050" dirty="0" smtClean="0"/>
              <a:t>For </a:t>
            </a:r>
            <a:r>
              <a:rPr lang="en-US" sz="2050" dirty="0"/>
              <a:t>public limited companies, there are further potential drawbacks. These </a:t>
            </a:r>
            <a:r>
              <a:rPr lang="en-US" sz="2050" dirty="0" smtClean="0"/>
              <a:t>include the </a:t>
            </a:r>
            <a:r>
              <a:rPr lang="en-US" sz="2050" dirty="0"/>
              <a:t>following:</a:t>
            </a:r>
          </a:p>
          <a:p>
            <a:pPr marL="723900" indent="-349250">
              <a:buClr>
                <a:schemeClr val="accent6">
                  <a:lumMod val="50000"/>
                </a:schemeClr>
              </a:buClr>
              <a:buFont typeface="Arial" panose="020B0604020202020204" pitchFamily="34" charset="0"/>
              <a:buChar char="•"/>
            </a:pPr>
            <a:r>
              <a:rPr lang="en-US" sz="2050" dirty="0" smtClean="0"/>
              <a:t>There </a:t>
            </a:r>
            <a:r>
              <a:rPr lang="en-US" sz="2050" dirty="0"/>
              <a:t>are high costs in complying with the rules and regulations of the </a:t>
            </a:r>
            <a:r>
              <a:rPr lang="en-US" sz="2050" dirty="0" smtClean="0"/>
              <a:t>stock exchange</a:t>
            </a:r>
            <a:r>
              <a:rPr lang="en-US" sz="2050" dirty="0"/>
              <a:t>.</a:t>
            </a:r>
          </a:p>
          <a:p>
            <a:pPr marL="723900" indent="-349250">
              <a:buClr>
                <a:schemeClr val="accent6">
                  <a:lumMod val="50000"/>
                </a:schemeClr>
              </a:buClr>
              <a:buFont typeface="Arial" panose="020B0604020202020204" pitchFamily="34" charset="0"/>
              <a:buChar char="•"/>
            </a:pPr>
            <a:r>
              <a:rPr lang="en-US" sz="2050" dirty="0" smtClean="0"/>
              <a:t>There </a:t>
            </a:r>
            <a:r>
              <a:rPr lang="en-US" sz="2050" dirty="0"/>
              <a:t>is a potential threat of </a:t>
            </a:r>
            <a:r>
              <a:rPr lang="en-US" sz="2050" dirty="0" smtClean="0"/>
              <a:t>takeover </a:t>
            </a:r>
            <a:r>
              <a:rPr lang="en-US" sz="2050" dirty="0"/>
              <a:t>by a rival company that purchases a </a:t>
            </a:r>
            <a:r>
              <a:rPr lang="en-US" sz="2050" dirty="0" smtClean="0"/>
              <a:t>majority stake </a:t>
            </a:r>
            <a:r>
              <a:rPr lang="en-US" sz="2050" dirty="0"/>
              <a:t>in the business (as shares are openly available for purchase on the </a:t>
            </a:r>
            <a:r>
              <a:rPr lang="en-US" sz="2050" dirty="0" smtClean="0"/>
              <a:t>stock exchange</a:t>
            </a:r>
            <a:r>
              <a:rPr lang="en-US" sz="2050" dirty="0"/>
              <a:t>).</a:t>
            </a:r>
          </a:p>
          <a:p>
            <a:pPr marL="723900" indent="-349250">
              <a:buClr>
                <a:schemeClr val="accent6">
                  <a:lumMod val="50000"/>
                </a:schemeClr>
              </a:buClr>
              <a:buFont typeface="Arial" panose="020B0604020202020204" pitchFamily="34" charset="0"/>
              <a:buChar char="•"/>
            </a:pPr>
            <a:r>
              <a:rPr lang="en-US" sz="2050" dirty="0" smtClean="0"/>
              <a:t>As </a:t>
            </a:r>
            <a:r>
              <a:rPr lang="en-US" sz="2050" dirty="0"/>
              <a:t>they tend to be the largest form of business organisation, there is </a:t>
            </a:r>
            <a:r>
              <a:rPr lang="en-US" sz="2050" dirty="0" smtClean="0"/>
              <a:t>the possibility </a:t>
            </a:r>
            <a:r>
              <a:rPr lang="en-US" sz="2050" dirty="0"/>
              <a:t>that they will become too large to manage efficiently and </a:t>
            </a:r>
            <a:r>
              <a:rPr lang="en-US" sz="2050" dirty="0" smtClean="0"/>
              <a:t>therefore will </a:t>
            </a:r>
            <a:r>
              <a:rPr lang="en-US" sz="2050" dirty="0"/>
              <a:t>suffer from </a:t>
            </a:r>
            <a:r>
              <a:rPr lang="en-US" sz="2050" dirty="0" smtClean="0"/>
              <a:t>diseconomies </a:t>
            </a:r>
            <a:r>
              <a:rPr lang="en-US" sz="2050" dirty="0"/>
              <a:t>of scale - that is, higher average costs </a:t>
            </a:r>
            <a:r>
              <a:rPr lang="en-US" sz="2050" dirty="0" smtClean="0"/>
              <a:t>of production </a:t>
            </a:r>
            <a:r>
              <a:rPr lang="en-US" sz="2050" dirty="0"/>
              <a:t>(see Chapter 14).</a:t>
            </a:r>
          </a:p>
          <a:p>
            <a:pPr marL="723900" indent="-349250">
              <a:buClr>
                <a:schemeClr val="accent6">
                  <a:lumMod val="50000"/>
                </a:schemeClr>
              </a:buClr>
              <a:buFont typeface="Arial" panose="020B0604020202020204" pitchFamily="34" charset="0"/>
              <a:buChar char="•"/>
            </a:pPr>
            <a:r>
              <a:rPr lang="en-US" sz="2050" dirty="0" smtClean="0"/>
              <a:t>The </a:t>
            </a:r>
            <a:r>
              <a:rPr lang="en-US" sz="2050" dirty="0"/>
              <a:t>firm is subject to fluctuations in value caused by investor speculation (</a:t>
            </a:r>
            <a:r>
              <a:rPr lang="en-US" sz="2050" dirty="0" smtClean="0"/>
              <a:t>buying and </a:t>
            </a:r>
            <a:r>
              <a:rPr lang="en-US" sz="2050" dirty="0"/>
              <a:t>selling of shares to make a profit) on the stock market.</a:t>
            </a:r>
          </a:p>
        </p:txBody>
      </p:sp>
      <p:sp>
        <p:nvSpPr>
          <p:cNvPr id="8" name="Title 2"/>
          <p:cNvSpPr>
            <a:spLocks noGrp="1"/>
          </p:cNvSpPr>
          <p:nvPr>
            <p:ph type="title"/>
          </p:nvPr>
        </p:nvSpPr>
        <p:spPr>
          <a:xfrm>
            <a:off x="70266" y="72008"/>
            <a:ext cx="8859452" cy="548680"/>
          </a:xfrm>
        </p:spPr>
        <p:txBody>
          <a:bodyPr>
            <a:noAutofit/>
          </a:bodyPr>
          <a:lstStyle/>
          <a:p>
            <a:r>
              <a:rPr lang="en-US" sz="3600" dirty="0" smtClean="0"/>
              <a:t>4.1 – Types - Limited Liability Companies</a:t>
            </a:r>
            <a:endParaRPr lang="en-US" sz="3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116</a:t>
            </a:r>
            <a:endParaRPr lang="en-GB" sz="1000" b="1" dirty="0">
              <a:latin typeface="Arial" panose="020B0604020202020204" pitchFamily="34" charset="0"/>
              <a:cs typeface="Arial" panose="020B0604020202020204" pitchFamily="34" charset="0"/>
            </a:endParaRPr>
          </a:p>
        </p:txBody>
      </p:sp>
      <p:pic>
        <p:nvPicPr>
          <p:cNvPr id="5" name="Picture 2" descr="Image result for limited liability compan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04248" y="1052736"/>
            <a:ext cx="2016224" cy="161134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Image result for limited liability company"/>
          <p:cNvPicPr>
            <a:picLocks noChangeAspect="1" noChangeArrowheads="1"/>
          </p:cNvPicPr>
          <p:nvPr/>
        </p:nvPicPr>
        <p:blipFill rotWithShape="1">
          <a:blip r:embed="rId4">
            <a:extLst>
              <a:ext uri="{28A0092B-C50C-407E-A947-70E740481C1C}">
                <a14:useLocalDpi xmlns:a14="http://schemas.microsoft.com/office/drawing/2010/main" val="0"/>
              </a:ext>
            </a:extLst>
          </a:blip>
          <a:srcRect l="7188" r="15187" b="7526"/>
          <a:stretch/>
        </p:blipFill>
        <p:spPr bwMode="auto">
          <a:xfrm>
            <a:off x="6804248" y="2748622"/>
            <a:ext cx="2016224" cy="244484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Image result for limited liability company"/>
          <p:cNvPicPr>
            <a:picLocks noChangeAspect="1" noChangeArrowheads="1"/>
          </p:cNvPicPr>
          <p:nvPr/>
        </p:nvPicPr>
        <p:blipFill rotWithShape="1">
          <a:blip r:embed="rId5">
            <a:extLst>
              <a:ext uri="{28A0092B-C50C-407E-A947-70E740481C1C}">
                <a14:useLocalDpi xmlns:a14="http://schemas.microsoft.com/office/drawing/2010/main" val="0"/>
              </a:ext>
            </a:extLst>
          </a:blip>
          <a:srcRect l="3307" t="5832" r="5530" b="15661"/>
          <a:stretch/>
        </p:blipFill>
        <p:spPr bwMode="auto">
          <a:xfrm>
            <a:off x="6804248" y="5301208"/>
            <a:ext cx="2016224" cy="1327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3549665"/>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9680" cy="5472267"/>
          </a:xfrm>
          <a:prstGeom prst="rect">
            <a:avLst/>
          </a:prstGeom>
        </p:spPr>
        <p:txBody>
          <a:bodyPr wrap="square">
            <a:spAutoFit/>
          </a:bodyPr>
          <a:lstStyle/>
          <a:p>
            <a:pPr marL="361950" indent="-349250">
              <a:buClr>
                <a:schemeClr val="accent6">
                  <a:lumMod val="50000"/>
                </a:schemeClr>
              </a:buClr>
              <a:buFont typeface="Wingdings 3" panose="05040102010807070707" pitchFamily="18" charset="2"/>
              <a:buChar char=""/>
            </a:pPr>
            <a:r>
              <a:rPr lang="en-US" sz="1850" dirty="0" smtClean="0"/>
              <a:t>A </a:t>
            </a:r>
            <a:r>
              <a:rPr lang="en-US" sz="1850" dirty="0"/>
              <a:t>multinational corporation (MNC) is an organisation that operates in two </a:t>
            </a:r>
            <a:r>
              <a:rPr lang="en-US" sz="1850" dirty="0" smtClean="0"/>
              <a:t>or more </a:t>
            </a:r>
            <a:r>
              <a:rPr lang="en-US" sz="1850" dirty="0"/>
              <a:t>countries. </a:t>
            </a:r>
            <a:r>
              <a:rPr lang="en-US" sz="1850" dirty="0" smtClean="0"/>
              <a:t>E.g., </a:t>
            </a:r>
            <a:r>
              <a:rPr lang="en-US" sz="1850" dirty="0"/>
              <a:t>Levis Strauss &amp; Co. sells its products in over </a:t>
            </a:r>
            <a:r>
              <a:rPr lang="en-US" sz="1850" dirty="0" smtClean="0"/>
              <a:t>55,000 locations </a:t>
            </a:r>
            <a:r>
              <a:rPr lang="en-US" sz="1850" dirty="0"/>
              <a:t>in 110 countries. It also has 1500 of its own retail stores across </a:t>
            </a:r>
            <a:r>
              <a:rPr lang="en-US" sz="1850" dirty="0" smtClean="0"/>
              <a:t>the globe.</a:t>
            </a:r>
          </a:p>
          <a:p>
            <a:pPr marL="361950" indent="-349250">
              <a:buClr>
                <a:schemeClr val="accent6">
                  <a:lumMod val="50000"/>
                </a:schemeClr>
              </a:buClr>
              <a:buFont typeface="Wingdings 3" panose="05040102010807070707" pitchFamily="18" charset="2"/>
              <a:buChar char=""/>
            </a:pPr>
            <a:r>
              <a:rPr lang="en-US" sz="1850" dirty="0"/>
              <a:t>Various factors have made it easier for businesses to operate on a global scale. </a:t>
            </a:r>
            <a:r>
              <a:rPr lang="en-US" sz="1850" dirty="0" smtClean="0"/>
              <a:t>These include </a:t>
            </a:r>
            <a:r>
              <a:rPr lang="en-US" sz="1850" dirty="0"/>
              <a:t>lower </a:t>
            </a:r>
            <a:r>
              <a:rPr lang="en-US" sz="1850" dirty="0" smtClean="0"/>
              <a:t>transportation </a:t>
            </a:r>
            <a:r>
              <a:rPr lang="en-US" sz="1850" dirty="0"/>
              <a:t>costs, advances in technology such as e-commerce, </a:t>
            </a:r>
            <a:r>
              <a:rPr lang="en-US" sz="1850" dirty="0" smtClean="0"/>
              <a:t>more efficient </a:t>
            </a:r>
            <a:r>
              <a:rPr lang="en-US" sz="1850" dirty="0"/>
              <a:t>communication systems, and trade </a:t>
            </a:r>
            <a:r>
              <a:rPr lang="en-US" sz="1850" dirty="0" err="1" smtClean="0"/>
              <a:t>liberalisation</a:t>
            </a:r>
            <a:r>
              <a:rPr lang="en-US" sz="1850" dirty="0" smtClean="0"/>
              <a:t>.</a:t>
            </a:r>
            <a:endParaRPr lang="en-US" sz="1850" dirty="0"/>
          </a:p>
          <a:p>
            <a:pPr marL="361950" indent="-349250">
              <a:buClr>
                <a:schemeClr val="accent6">
                  <a:lumMod val="50000"/>
                </a:schemeClr>
              </a:buClr>
              <a:buFont typeface="Wingdings 3" panose="05040102010807070707" pitchFamily="18" charset="2"/>
              <a:buChar char=""/>
            </a:pPr>
            <a:r>
              <a:rPr lang="en-US" sz="1850" dirty="0"/>
              <a:t>The advantages of being a multinational company include the following:</a:t>
            </a:r>
          </a:p>
          <a:p>
            <a:pPr marL="723900" indent="-349250">
              <a:buClr>
                <a:schemeClr val="accent6">
                  <a:lumMod val="50000"/>
                </a:schemeClr>
              </a:buClr>
              <a:buFont typeface="Arial" panose="020B0604020202020204" pitchFamily="34" charset="0"/>
              <a:buChar char="•"/>
            </a:pPr>
            <a:r>
              <a:rPr lang="en-US" sz="1850" dirty="0" smtClean="0"/>
              <a:t>MNCs </a:t>
            </a:r>
            <a:r>
              <a:rPr lang="en-US" sz="1850" dirty="0"/>
              <a:t>operate on a very large scale, so they are able to exploit economies of scale.</a:t>
            </a:r>
          </a:p>
          <a:p>
            <a:pPr marL="723900" indent="-349250">
              <a:buClr>
                <a:schemeClr val="accent6">
                  <a:lumMod val="50000"/>
                </a:schemeClr>
              </a:buClr>
              <a:buFont typeface="Arial" panose="020B0604020202020204" pitchFamily="34" charset="0"/>
              <a:buChar char="•"/>
            </a:pPr>
            <a:r>
              <a:rPr lang="en-US" sz="1850" dirty="0"/>
              <a:t>This means that the ,\IINC can pass on cost savings to customers in the </a:t>
            </a:r>
            <a:r>
              <a:rPr lang="en-US" sz="1850" dirty="0" smtClean="0"/>
              <a:t>form of lower </a:t>
            </a:r>
            <a:r>
              <a:rPr lang="en-US" sz="1850" dirty="0"/>
              <a:t>prices, thereby enhancing its international </a:t>
            </a:r>
            <a:r>
              <a:rPr lang="en-US" sz="1850" dirty="0" smtClean="0"/>
              <a:t>competitiveness.</a:t>
            </a:r>
            <a:endParaRPr lang="en-US" sz="1850" dirty="0"/>
          </a:p>
          <a:p>
            <a:pPr marL="723900" indent="-349250">
              <a:buClr>
                <a:schemeClr val="accent6">
                  <a:lumMod val="50000"/>
                </a:schemeClr>
              </a:buClr>
              <a:buFont typeface="Arial" panose="020B0604020202020204" pitchFamily="34" charset="0"/>
              <a:buChar char="•"/>
            </a:pPr>
            <a:r>
              <a:rPr lang="en-US" sz="1850" dirty="0" smtClean="0"/>
              <a:t>Through </a:t>
            </a:r>
            <a:r>
              <a:rPr lang="en-US" sz="1850" dirty="0"/>
              <a:t>job creation, MNCs are able to help improve standards of living in </a:t>
            </a:r>
            <a:r>
              <a:rPr lang="en-US" sz="1850" dirty="0" smtClean="0"/>
              <a:t>the countries </a:t>
            </a:r>
            <a:r>
              <a:rPr lang="en-US" sz="1850" dirty="0"/>
              <a:t>where they operate. </a:t>
            </a:r>
            <a:r>
              <a:rPr lang="en-US" sz="1850" dirty="0" smtClean="0"/>
              <a:t>E.g., Walmart, </a:t>
            </a:r>
            <a:r>
              <a:rPr lang="en-US" sz="1850" dirty="0"/>
              <a:t>the world's largest </a:t>
            </a:r>
            <a:r>
              <a:rPr lang="en-US" sz="1850" dirty="0" smtClean="0"/>
              <a:t>retailer, employs </a:t>
            </a:r>
            <a:r>
              <a:rPr lang="en-US" sz="1850" dirty="0"/>
              <a:t>over </a:t>
            </a:r>
            <a:r>
              <a:rPr lang="en-US" sz="1850" dirty="0" smtClean="0"/>
              <a:t>2.1m </a:t>
            </a:r>
            <a:r>
              <a:rPr lang="en-US" sz="1850" dirty="0"/>
              <a:t>people worldwide</a:t>
            </a:r>
            <a:r>
              <a:rPr lang="en-US" sz="1850" dirty="0" smtClean="0"/>
              <a:t>.</a:t>
            </a:r>
            <a:endParaRPr lang="en-US" sz="1850" dirty="0"/>
          </a:p>
        </p:txBody>
      </p:sp>
      <p:sp>
        <p:nvSpPr>
          <p:cNvPr id="8" name="Title 2"/>
          <p:cNvSpPr>
            <a:spLocks noGrp="1"/>
          </p:cNvSpPr>
          <p:nvPr>
            <p:ph type="title"/>
          </p:nvPr>
        </p:nvSpPr>
        <p:spPr>
          <a:xfrm>
            <a:off x="70266" y="72008"/>
            <a:ext cx="8859452" cy="548680"/>
          </a:xfrm>
        </p:spPr>
        <p:txBody>
          <a:bodyPr>
            <a:noAutofit/>
          </a:bodyPr>
          <a:lstStyle/>
          <a:p>
            <a:r>
              <a:rPr lang="en-US" sz="3600" dirty="0" smtClean="0"/>
              <a:t>4.1 – Types </a:t>
            </a:r>
            <a:r>
              <a:rPr lang="en-US" sz="3600" dirty="0"/>
              <a:t>- Multinationals</a:t>
            </a:r>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116</a:t>
            </a:r>
            <a:endParaRPr lang="en-GB" sz="1000" b="1" dirty="0">
              <a:latin typeface="Arial" panose="020B0604020202020204" pitchFamily="34" charset="0"/>
              <a:cs typeface="Arial" panose="020B0604020202020204" pitchFamily="34" charset="0"/>
            </a:endParaRPr>
          </a:p>
        </p:txBody>
      </p:sp>
      <p:pic>
        <p:nvPicPr>
          <p:cNvPr id="19460" name="Picture 4" descr="Related 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71200" y="1056134"/>
            <a:ext cx="1649272" cy="1403381"/>
          </a:xfrm>
          <a:prstGeom prst="rect">
            <a:avLst/>
          </a:prstGeom>
          <a:noFill/>
          <a:extLst>
            <a:ext uri="{909E8E84-426E-40DD-AFC4-6F175D3DCCD1}">
              <a14:hiddenFill xmlns:a14="http://schemas.microsoft.com/office/drawing/2010/main">
                <a:solidFill>
                  <a:srgbClr val="FFFFFF"/>
                </a:solidFill>
              </a14:hiddenFill>
            </a:ext>
          </a:extLst>
        </p:spPr>
      </p:pic>
      <p:pic>
        <p:nvPicPr>
          <p:cNvPr id="19462" name="Picture 6" descr="Image result for pepsico headquarter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71200" y="2645384"/>
            <a:ext cx="1649272" cy="1143656"/>
          </a:xfrm>
          <a:prstGeom prst="rect">
            <a:avLst/>
          </a:prstGeom>
          <a:noFill/>
          <a:extLst>
            <a:ext uri="{909E8E84-426E-40DD-AFC4-6F175D3DCCD1}">
              <a14:hiddenFill xmlns:a14="http://schemas.microsoft.com/office/drawing/2010/main">
                <a:solidFill>
                  <a:srgbClr val="FFFFFF"/>
                </a:solidFill>
              </a14:hiddenFill>
            </a:ext>
          </a:extLst>
        </p:spPr>
      </p:pic>
      <p:pic>
        <p:nvPicPr>
          <p:cNvPr id="19464" name="Picture 8" descr="Image result for unilever buildi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18528"/>
          <a:stretch/>
        </p:blipFill>
        <p:spPr bwMode="auto">
          <a:xfrm>
            <a:off x="7171200" y="3904682"/>
            <a:ext cx="1649271" cy="1324518"/>
          </a:xfrm>
          <a:prstGeom prst="rect">
            <a:avLst/>
          </a:prstGeom>
          <a:noFill/>
          <a:extLst>
            <a:ext uri="{909E8E84-426E-40DD-AFC4-6F175D3DCCD1}">
              <a14:hiddenFill xmlns:a14="http://schemas.microsoft.com/office/drawing/2010/main">
                <a:solidFill>
                  <a:srgbClr val="FFFFFF"/>
                </a:solidFill>
              </a14:hiddenFill>
            </a:ext>
          </a:extLst>
        </p:spPr>
      </p:pic>
      <p:pic>
        <p:nvPicPr>
          <p:cNvPr id="19466" name="Picture 10" descr="Image result for nestle buildi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171200" y="5386184"/>
            <a:ext cx="1649271" cy="12376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4136879"/>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586145"/>
          </a:xfrm>
          <a:prstGeom prst="rect">
            <a:avLst/>
          </a:prstGeom>
        </p:spPr>
        <p:txBody>
          <a:bodyPr wrap="square">
            <a:spAutoFit/>
          </a:bodyPr>
          <a:lstStyle/>
          <a:p>
            <a:pPr marL="361950" indent="-349250">
              <a:buClr>
                <a:schemeClr val="accent6">
                  <a:lumMod val="50000"/>
                </a:schemeClr>
              </a:buClr>
              <a:buFont typeface="Arial" panose="020B0604020202020204" pitchFamily="34" charset="0"/>
              <a:buChar char="•"/>
            </a:pPr>
            <a:r>
              <a:rPr lang="en-US" sz="2100" dirty="0" smtClean="0"/>
              <a:t>By </a:t>
            </a:r>
            <a:r>
              <a:rPr lang="en-US" sz="2100" dirty="0"/>
              <a:t>operating in overseas markets, MNCs are able to generate more profit by </a:t>
            </a:r>
            <a:r>
              <a:rPr lang="en-US" sz="2100" dirty="0" smtClean="0"/>
              <a:t>selling to </a:t>
            </a:r>
            <a:r>
              <a:rPr lang="en-US" sz="2100" dirty="0"/>
              <a:t>a larger customer base.</a:t>
            </a:r>
          </a:p>
          <a:p>
            <a:pPr marL="361950" indent="-349250">
              <a:buClr>
                <a:schemeClr val="accent6">
                  <a:lumMod val="50000"/>
                </a:schemeClr>
              </a:buClr>
              <a:buFont typeface="Arial" panose="020B0604020202020204" pitchFamily="34" charset="0"/>
              <a:buChar char="•"/>
            </a:pPr>
            <a:r>
              <a:rPr lang="en-US" sz="2100" dirty="0" smtClean="0"/>
              <a:t>MNCs </a:t>
            </a:r>
            <a:r>
              <a:rPr lang="en-US" sz="2100" dirty="0"/>
              <a:t>are able to spread risks by operating in </a:t>
            </a:r>
            <a:r>
              <a:rPr lang="en-US" sz="2100" dirty="0" smtClean="0"/>
              <a:t>overseas </a:t>
            </a:r>
            <a:r>
              <a:rPr lang="en-US" sz="2100" dirty="0"/>
              <a:t>markets. </a:t>
            </a:r>
            <a:r>
              <a:rPr lang="en-US" sz="2100" dirty="0" smtClean="0"/>
              <a:t>E.g., adverse </a:t>
            </a:r>
            <a:r>
              <a:rPr lang="en-US" sz="2100" dirty="0"/>
              <a:t>trading conditions in one pan of the world can be offset by </a:t>
            </a:r>
            <a:r>
              <a:rPr lang="en-US" sz="2100" dirty="0" smtClean="0"/>
              <a:t>more </a:t>
            </a:r>
            <a:r>
              <a:rPr lang="en-US" sz="2100" dirty="0" err="1" smtClean="0"/>
              <a:t>favourable</a:t>
            </a:r>
            <a:r>
              <a:rPr lang="en-US" sz="2100" dirty="0" smtClean="0"/>
              <a:t> </a:t>
            </a:r>
            <a:r>
              <a:rPr lang="en-US" sz="2100" dirty="0"/>
              <a:t>circumstances in other pans of the world.</a:t>
            </a:r>
          </a:p>
          <a:p>
            <a:pPr marL="361950" indent="-349250">
              <a:buClr>
                <a:schemeClr val="accent6">
                  <a:lumMod val="50000"/>
                </a:schemeClr>
              </a:buClr>
              <a:buFont typeface="Arial" panose="020B0604020202020204" pitchFamily="34" charset="0"/>
              <a:buChar char="•"/>
            </a:pPr>
            <a:r>
              <a:rPr lang="en-US" sz="2100" dirty="0" smtClean="0"/>
              <a:t>By </a:t>
            </a:r>
            <a:r>
              <a:rPr lang="en-US" sz="2100" dirty="0"/>
              <a:t>producing in a foreign country, a MNC is often able to avoid any </a:t>
            </a:r>
            <a:r>
              <a:rPr lang="en-US" sz="2100" dirty="0" smtClean="0"/>
              <a:t>trade restrictions. E.g., </a:t>
            </a:r>
            <a:r>
              <a:rPr lang="en-US" sz="2100" dirty="0"/>
              <a:t>Japan's Honda is able to avoid import taxes in the European </a:t>
            </a:r>
            <a:r>
              <a:rPr lang="en-US" sz="2100" dirty="0" smtClean="0"/>
              <a:t>Union because </a:t>
            </a:r>
            <a:r>
              <a:rPr lang="en-US" sz="2100" dirty="0"/>
              <a:t>it has manufacturing plants in the UK, Belgium, Italy and France.</a:t>
            </a:r>
          </a:p>
          <a:p>
            <a:pPr marL="361950" indent="-349250">
              <a:buClr>
                <a:schemeClr val="accent6">
                  <a:lumMod val="50000"/>
                </a:schemeClr>
              </a:buClr>
              <a:buFont typeface="Arial" panose="020B0604020202020204" pitchFamily="34" charset="0"/>
              <a:buChar char="•"/>
            </a:pPr>
            <a:r>
              <a:rPr lang="en-US" sz="2100" dirty="0" smtClean="0"/>
              <a:t>The </a:t>
            </a:r>
            <a:r>
              <a:rPr lang="en-US" sz="2100" dirty="0"/>
              <a:t>MNC can set up factories in new markets and benefit from lower </a:t>
            </a:r>
            <a:r>
              <a:rPr lang="en-US" sz="2100" dirty="0" smtClean="0"/>
              <a:t>transport costs</a:t>
            </a:r>
            <a:r>
              <a:rPr lang="en-US" sz="2100" dirty="0"/>
              <a:t>. For example, the Japanese car manufacturers Honda, Nissan and Toyota </a:t>
            </a:r>
            <a:r>
              <a:rPr lang="en-US" sz="2100" dirty="0" smtClean="0"/>
              <a:t>all have </a:t>
            </a:r>
            <a:r>
              <a:rPr lang="en-US" sz="2100" dirty="0"/>
              <a:t>factories in China - the world's largest market for private cars.</a:t>
            </a:r>
          </a:p>
          <a:p>
            <a:pPr marL="361950" indent="-349250">
              <a:buClr>
                <a:schemeClr val="accent6">
                  <a:lumMod val="50000"/>
                </a:schemeClr>
              </a:buClr>
              <a:buFont typeface="Arial" panose="020B0604020202020204" pitchFamily="34" charset="0"/>
              <a:buChar char="•"/>
            </a:pPr>
            <a:r>
              <a:rPr lang="en-US" sz="2100" dirty="0" smtClean="0"/>
              <a:t>Multinationals </a:t>
            </a:r>
            <a:r>
              <a:rPr lang="en-US" sz="2100" dirty="0"/>
              <a:t>might choose to move or expand operations in foreign countries </a:t>
            </a:r>
            <a:r>
              <a:rPr lang="en-US" sz="2100" dirty="0" smtClean="0"/>
              <a:t>to benefit </a:t>
            </a:r>
            <a:r>
              <a:rPr lang="en-US" sz="2100" dirty="0"/>
              <a:t>from lower rates of corporation tax. </a:t>
            </a:r>
            <a:r>
              <a:rPr lang="en-US" sz="2100" dirty="0" smtClean="0"/>
              <a:t>E.g., </a:t>
            </a:r>
            <a:r>
              <a:rPr lang="en-US" sz="2100" dirty="0"/>
              <a:t>corporation tax rates </a:t>
            </a:r>
            <a:r>
              <a:rPr lang="en-US" sz="2100" dirty="0" smtClean="0"/>
              <a:t>in Japan</a:t>
            </a:r>
            <a:r>
              <a:rPr lang="en-US" sz="2100" dirty="0"/>
              <a:t>, Australia and the UK are far higher than those in Hong Kong, </a:t>
            </a:r>
            <a:r>
              <a:rPr lang="en-US" sz="2100" dirty="0" smtClean="0"/>
              <a:t>Singapore and </a:t>
            </a:r>
            <a:r>
              <a:rPr lang="en-US" sz="2100" dirty="0"/>
              <a:t>Bahrain.</a:t>
            </a:r>
          </a:p>
        </p:txBody>
      </p:sp>
      <p:sp>
        <p:nvSpPr>
          <p:cNvPr id="8" name="Title 2"/>
          <p:cNvSpPr>
            <a:spLocks noGrp="1"/>
          </p:cNvSpPr>
          <p:nvPr>
            <p:ph type="title"/>
          </p:nvPr>
        </p:nvSpPr>
        <p:spPr>
          <a:xfrm>
            <a:off x="70266" y="72008"/>
            <a:ext cx="8859452" cy="548680"/>
          </a:xfrm>
        </p:spPr>
        <p:txBody>
          <a:bodyPr>
            <a:noAutofit/>
          </a:bodyPr>
          <a:lstStyle/>
          <a:p>
            <a:r>
              <a:rPr lang="en-US" sz="3600" dirty="0" smtClean="0"/>
              <a:t>4.1 – Types </a:t>
            </a:r>
            <a:r>
              <a:rPr lang="en-US" sz="3600" dirty="0"/>
              <a:t>- Multinationals</a:t>
            </a:r>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116</a:t>
            </a:r>
            <a:endParaRPr lang="en-GB" sz="1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78781897"/>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4000" dirty="0" smtClean="0"/>
              <a:t>Exam Assessment</a:t>
            </a:r>
            <a:endParaRPr lang="en-GB" sz="4000" dirty="0"/>
          </a:p>
        </p:txBody>
      </p:sp>
      <p:sp>
        <p:nvSpPr>
          <p:cNvPr id="3" name="Rectangle 2"/>
          <p:cNvSpPr/>
          <p:nvPr/>
        </p:nvSpPr>
        <p:spPr>
          <a:xfrm>
            <a:off x="251520" y="1052736"/>
            <a:ext cx="8568952" cy="5693866"/>
          </a:xfrm>
          <a:prstGeom prst="rect">
            <a:avLst/>
          </a:prstGeom>
        </p:spPr>
        <p:txBody>
          <a:bodyPr wrap="square">
            <a:spAutoFit/>
          </a:bodyPr>
          <a:lstStyle/>
          <a:p>
            <a:pPr>
              <a:buClr>
                <a:srgbClr val="00B050"/>
              </a:buClr>
            </a:pPr>
            <a:r>
              <a:rPr lang="en-US" sz="2600" dirty="0"/>
              <a:t>The assessment has two </a:t>
            </a:r>
            <a:r>
              <a:rPr lang="en-US" sz="2600" dirty="0" smtClean="0"/>
              <a:t>components:</a:t>
            </a:r>
          </a:p>
          <a:p>
            <a:pPr marL="457200" indent="-457200">
              <a:buClr>
                <a:srgbClr val="00B050"/>
              </a:buClr>
              <a:buFont typeface="Wingdings 3" panose="05040102010807070707" pitchFamily="18" charset="2"/>
              <a:buChar char=""/>
            </a:pPr>
            <a:r>
              <a:rPr lang="en-US" sz="2600" dirty="0" smtClean="0"/>
              <a:t>Paper </a:t>
            </a:r>
            <a:r>
              <a:rPr lang="en-US" sz="2600" dirty="0"/>
              <a:t>1: Multiple choice and Paper 2: Structured questions. </a:t>
            </a:r>
            <a:r>
              <a:rPr lang="en-US" sz="2600" dirty="0" smtClean="0"/>
              <a:t>Candidates </a:t>
            </a:r>
            <a:r>
              <a:rPr lang="en-US" sz="2600" dirty="0"/>
              <a:t>must take both </a:t>
            </a:r>
            <a:r>
              <a:rPr lang="en-US" sz="2600" dirty="0" smtClean="0"/>
              <a:t>papers.</a:t>
            </a:r>
          </a:p>
          <a:p>
            <a:pPr marL="457200" indent="-457200">
              <a:buClr>
                <a:srgbClr val="00B050"/>
              </a:buClr>
              <a:buFont typeface="Wingdings 3" panose="05040102010807070707" pitchFamily="18" charset="2"/>
              <a:buChar char=""/>
            </a:pPr>
            <a:r>
              <a:rPr lang="en-US" sz="2600" dirty="0" smtClean="0"/>
              <a:t>Candidates </a:t>
            </a:r>
            <a:r>
              <a:rPr lang="en-US" sz="2600" dirty="0"/>
              <a:t>receive grades from A* to G. </a:t>
            </a:r>
            <a:endParaRPr lang="en-US" sz="2600" dirty="0" smtClean="0"/>
          </a:p>
          <a:p>
            <a:pPr marL="803275" indent="-285750">
              <a:buClr>
                <a:srgbClr val="00B050"/>
              </a:buClr>
              <a:buFont typeface="Arial" panose="020B0604020202020204" pitchFamily="34" charset="0"/>
              <a:buChar char="•"/>
            </a:pPr>
            <a:r>
              <a:rPr lang="en-US" sz="2600" b="1" dirty="0" smtClean="0"/>
              <a:t>Paper </a:t>
            </a:r>
            <a:r>
              <a:rPr lang="en-US" sz="2600" b="1" dirty="0"/>
              <a:t>1</a:t>
            </a:r>
            <a:r>
              <a:rPr lang="en-US" sz="2600" dirty="0"/>
              <a:t> </a:t>
            </a:r>
            <a:r>
              <a:rPr lang="en-US" sz="2600" dirty="0" smtClean="0"/>
              <a:t>- Multiple </a:t>
            </a:r>
            <a:r>
              <a:rPr lang="en-US" sz="2600" dirty="0"/>
              <a:t>choice 45 minutes </a:t>
            </a:r>
            <a:r>
              <a:rPr lang="en-US" sz="2600" dirty="0" smtClean="0"/>
              <a:t/>
            </a:r>
            <a:br>
              <a:rPr lang="en-US" sz="2600" dirty="0" smtClean="0"/>
            </a:br>
            <a:r>
              <a:rPr lang="en-US" sz="2600" dirty="0" smtClean="0"/>
              <a:t>Candidates </a:t>
            </a:r>
            <a:r>
              <a:rPr lang="en-US" sz="2600" dirty="0"/>
              <a:t>answer 30 multiple choice questions. Weighted at 30% of total available marks. </a:t>
            </a:r>
            <a:endParaRPr lang="en-US" sz="2600" dirty="0" smtClean="0"/>
          </a:p>
          <a:p>
            <a:pPr marL="803275" indent="-285750">
              <a:buClr>
                <a:srgbClr val="00B050"/>
              </a:buClr>
              <a:buFont typeface="Arial" panose="020B0604020202020204" pitchFamily="34" charset="0"/>
              <a:buChar char="•"/>
            </a:pPr>
            <a:r>
              <a:rPr lang="en-US" sz="2600" b="1" dirty="0" smtClean="0"/>
              <a:t>Paper </a:t>
            </a:r>
            <a:r>
              <a:rPr lang="en-US" sz="2600" b="1" dirty="0"/>
              <a:t>2</a:t>
            </a:r>
            <a:r>
              <a:rPr lang="en-US" sz="2600" dirty="0"/>
              <a:t> </a:t>
            </a:r>
            <a:r>
              <a:rPr lang="en-US" sz="2600" dirty="0" smtClean="0"/>
              <a:t>- Structured </a:t>
            </a:r>
            <a:r>
              <a:rPr lang="en-US" sz="2600" dirty="0"/>
              <a:t>questions 2 hours 15 </a:t>
            </a:r>
            <a:r>
              <a:rPr lang="en-US" sz="2600" dirty="0" smtClean="0"/>
              <a:t>minutes</a:t>
            </a:r>
            <a:br>
              <a:rPr lang="en-US" sz="2600" dirty="0" smtClean="0"/>
            </a:br>
            <a:r>
              <a:rPr lang="en-US" sz="2600" dirty="0" smtClean="0"/>
              <a:t>Candidates </a:t>
            </a:r>
            <a:r>
              <a:rPr lang="en-US" sz="2600" dirty="0"/>
              <a:t>answer </a:t>
            </a:r>
            <a:r>
              <a:rPr lang="en-US" sz="2600" b="1" dirty="0">
                <a:solidFill>
                  <a:srgbClr val="FF0000"/>
                </a:solidFill>
              </a:rPr>
              <a:t>one</a:t>
            </a:r>
            <a:r>
              <a:rPr lang="en-US" sz="2600" dirty="0"/>
              <a:t> compulsory question, which requires them to interpret and analyse previously unseen data relevant to a real economic situation, and </a:t>
            </a:r>
            <a:r>
              <a:rPr lang="en-US" sz="2600" b="1" dirty="0">
                <a:solidFill>
                  <a:srgbClr val="FF0000"/>
                </a:solidFill>
              </a:rPr>
              <a:t>three</a:t>
            </a:r>
            <a:r>
              <a:rPr lang="en-US" sz="2600" dirty="0">
                <a:solidFill>
                  <a:srgbClr val="FF0000"/>
                </a:solidFill>
              </a:rPr>
              <a:t> </a:t>
            </a:r>
            <a:r>
              <a:rPr lang="en-US" sz="2600" dirty="0"/>
              <a:t>optional questions from a choice of six. Weighted at 70% of total available marks.</a:t>
            </a:r>
            <a:endParaRPr lang="en-GB" sz="2600" dirty="0"/>
          </a:p>
        </p:txBody>
      </p:sp>
    </p:spTree>
    <p:extLst>
      <p:ext uri="{BB962C8B-B14F-4D97-AF65-F5344CB8AC3E}">
        <p14:creationId xmlns:p14="http://schemas.microsoft.com/office/powerpoint/2010/main" val="1333747017"/>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770811"/>
          </a:xfrm>
          <a:prstGeom prst="rect">
            <a:avLst/>
          </a:prstGeom>
        </p:spPr>
        <p:txBody>
          <a:bodyPr wrap="square">
            <a:spAutoFit/>
          </a:bodyPr>
          <a:lstStyle/>
          <a:p>
            <a:pPr marL="361950" indent="-349250">
              <a:buClr>
                <a:schemeClr val="accent6">
                  <a:lumMod val="50000"/>
                </a:schemeClr>
              </a:buClr>
              <a:buFont typeface="Wingdings 3" panose="05040102010807070707" pitchFamily="18" charset="2"/>
              <a:buChar char=""/>
            </a:pPr>
            <a:r>
              <a:rPr lang="en-US" sz="2050" dirty="0"/>
              <a:t>Multinational </a:t>
            </a:r>
            <a:r>
              <a:rPr lang="en-US" sz="2050" dirty="0" smtClean="0"/>
              <a:t>corporations </a:t>
            </a:r>
            <a:r>
              <a:rPr lang="en-US" sz="2050" dirty="0"/>
              <a:t>suffer from the following disadvantages:</a:t>
            </a:r>
          </a:p>
          <a:p>
            <a:pPr marL="723900" indent="-349250">
              <a:buClr>
                <a:schemeClr val="accent6">
                  <a:lumMod val="50000"/>
                </a:schemeClr>
              </a:buClr>
              <a:buFont typeface="Arial" panose="020B0604020202020204" pitchFamily="34" charset="0"/>
              <a:buChar char="•"/>
            </a:pPr>
            <a:r>
              <a:rPr lang="en-US" sz="2050" dirty="0" smtClean="0"/>
              <a:t>MNCs </a:t>
            </a:r>
            <a:r>
              <a:rPr lang="en-US" sz="2050" dirty="0"/>
              <a:t>face an array of issues to deal with, such as different legal systems, </a:t>
            </a:r>
            <a:r>
              <a:rPr lang="en-US" sz="2050" dirty="0" smtClean="0"/>
              <a:t>tax regulations </a:t>
            </a:r>
            <a:r>
              <a:rPr lang="en-US" sz="2050" dirty="0"/>
              <a:t>and environmental guidelines. The lack of local knowledge can </a:t>
            </a:r>
            <a:r>
              <a:rPr lang="en-US" sz="2050" dirty="0" smtClean="0"/>
              <a:t>also cause </a:t>
            </a:r>
            <a:r>
              <a:rPr lang="en-US" sz="2050" dirty="0"/>
              <a:t>major problems for an MNC.</a:t>
            </a:r>
          </a:p>
          <a:p>
            <a:pPr marL="723900" indent="-349250">
              <a:buClr>
                <a:schemeClr val="accent6">
                  <a:lumMod val="50000"/>
                </a:schemeClr>
              </a:buClr>
              <a:buFont typeface="Arial" panose="020B0604020202020204" pitchFamily="34" charset="0"/>
              <a:buChar char="•"/>
            </a:pPr>
            <a:r>
              <a:rPr lang="en-US" sz="2050" dirty="0" smtClean="0"/>
              <a:t>The </a:t>
            </a:r>
            <a:r>
              <a:rPr lang="en-US" sz="2050" dirty="0"/>
              <a:t>sheer size and geographic spread </a:t>
            </a:r>
            <a:r>
              <a:rPr lang="en-US" sz="2050" dirty="0" smtClean="0"/>
              <a:t>of an </a:t>
            </a:r>
            <a:r>
              <a:rPr lang="en-US" sz="2050" dirty="0"/>
              <a:t>MNC makes it harder to manage </a:t>
            </a:r>
            <a:r>
              <a:rPr lang="en-US" sz="2050" dirty="0" smtClean="0"/>
              <a:t>the overall </a:t>
            </a:r>
            <a:r>
              <a:rPr lang="en-US" sz="2050" dirty="0"/>
              <a:t>business. It becomes more difficult for managers to ensure everyone </a:t>
            </a:r>
            <a:r>
              <a:rPr lang="en-US" sz="2050" dirty="0" smtClean="0"/>
              <a:t>works well </a:t>
            </a:r>
            <a:r>
              <a:rPr lang="en-US" sz="2050" dirty="0"/>
              <a:t>together and to the same standard. </a:t>
            </a:r>
            <a:r>
              <a:rPr lang="en-US" sz="2050" dirty="0" smtClean="0"/>
              <a:t>Effective </a:t>
            </a:r>
            <a:r>
              <a:rPr lang="en-US" sz="2050" dirty="0"/>
              <a:t>communication can also be </a:t>
            </a:r>
            <a:r>
              <a:rPr lang="en-US" sz="2050" dirty="0" smtClean="0"/>
              <a:t>an issue </a:t>
            </a:r>
            <a:r>
              <a:rPr lang="en-US" sz="2050" dirty="0"/>
              <a:t>if workers are located in countries with different languages, national </a:t>
            </a:r>
            <a:r>
              <a:rPr lang="en-US" sz="2050" dirty="0" smtClean="0"/>
              <a:t>cultures and </a:t>
            </a:r>
            <a:r>
              <a:rPr lang="en-US" sz="2050" dirty="0"/>
              <a:t>time zones.</a:t>
            </a:r>
          </a:p>
          <a:p>
            <a:pPr marL="723900" indent="-349250">
              <a:buClr>
                <a:schemeClr val="accent6">
                  <a:lumMod val="50000"/>
                </a:schemeClr>
              </a:buClr>
              <a:buFont typeface="Arial" panose="020B0604020202020204" pitchFamily="34" charset="0"/>
              <a:buChar char="•"/>
            </a:pPr>
            <a:r>
              <a:rPr lang="en-US" sz="2050" dirty="0" smtClean="0"/>
              <a:t>Fluctuating </a:t>
            </a:r>
            <a:r>
              <a:rPr lang="en-US" sz="2050" dirty="0"/>
              <a:t>exchange rates (see Chapter 25) can make it difficult to measure </a:t>
            </a:r>
            <a:r>
              <a:rPr lang="en-US" sz="2050" dirty="0" smtClean="0"/>
              <a:t>and compare </a:t>
            </a:r>
            <a:r>
              <a:rPr lang="en-US" sz="2050" dirty="0"/>
              <a:t>the value </a:t>
            </a:r>
            <a:r>
              <a:rPr lang="en-US" sz="2050" dirty="0" smtClean="0"/>
              <a:t>of an </a:t>
            </a:r>
            <a:r>
              <a:rPr lang="en-US" sz="2050" dirty="0"/>
              <a:t>MNC's sales and profits in overseas markets.</a:t>
            </a:r>
          </a:p>
          <a:p>
            <a:pPr marL="723900" indent="-349250">
              <a:buClr>
                <a:schemeClr val="accent6">
                  <a:lumMod val="50000"/>
                </a:schemeClr>
              </a:buClr>
              <a:buFont typeface="Arial" panose="020B0604020202020204" pitchFamily="34" charset="0"/>
              <a:buChar char="•"/>
            </a:pPr>
            <a:r>
              <a:rPr lang="en-US" sz="2050" dirty="0"/>
              <a:t>Since many MNCs earn far more revenue than the gross domestic product (see Chapter 15) of the host country, they are often in a powerful negotiating position with foreign governments over location decisions and access to finance (government subsidies, grants and loans</a:t>
            </a:r>
            <a:r>
              <a:rPr lang="en-US" sz="2050" dirty="0" smtClean="0"/>
              <a:t>).</a:t>
            </a:r>
            <a:endParaRPr lang="en-US" sz="2050" dirty="0"/>
          </a:p>
        </p:txBody>
      </p:sp>
      <p:sp>
        <p:nvSpPr>
          <p:cNvPr id="8" name="Title 2"/>
          <p:cNvSpPr>
            <a:spLocks noGrp="1"/>
          </p:cNvSpPr>
          <p:nvPr>
            <p:ph type="title"/>
          </p:nvPr>
        </p:nvSpPr>
        <p:spPr>
          <a:xfrm>
            <a:off x="70266" y="72008"/>
            <a:ext cx="8859452" cy="548680"/>
          </a:xfrm>
        </p:spPr>
        <p:txBody>
          <a:bodyPr>
            <a:noAutofit/>
          </a:bodyPr>
          <a:lstStyle/>
          <a:p>
            <a:r>
              <a:rPr lang="en-US" sz="3600" dirty="0" smtClean="0"/>
              <a:t>4.1 – Types </a:t>
            </a:r>
            <a:r>
              <a:rPr lang="en-US" sz="3600" dirty="0"/>
              <a:t>- Multinationals</a:t>
            </a:r>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116</a:t>
            </a:r>
            <a:endParaRPr lang="en-GB" sz="1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27665372"/>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4250394"/>
          </a:xfrm>
          <a:prstGeom prst="rect">
            <a:avLst/>
          </a:prstGeom>
        </p:spPr>
        <p:txBody>
          <a:bodyPr wrap="square">
            <a:spAutoFit/>
          </a:bodyPr>
          <a:lstStyle/>
          <a:p>
            <a:pPr marL="361950" indent="-349250">
              <a:buClr>
                <a:schemeClr val="accent6">
                  <a:lumMod val="50000"/>
                </a:schemeClr>
              </a:buClr>
              <a:buFont typeface="Arial" panose="020B0604020202020204" pitchFamily="34" charset="0"/>
              <a:buChar char="•"/>
            </a:pPr>
            <a:r>
              <a:rPr lang="en-US" sz="1930" dirty="0" smtClean="0"/>
              <a:t>Multinational </a:t>
            </a:r>
            <a:r>
              <a:rPr lang="en-US" sz="1930" dirty="0"/>
              <a:t>corporations </a:t>
            </a:r>
            <a:r>
              <a:rPr lang="en-US" sz="1930" dirty="0" smtClean="0"/>
              <a:t>have </a:t>
            </a:r>
            <a:r>
              <a:rPr lang="en-US" sz="1930" dirty="0"/>
              <a:t>often been </a:t>
            </a:r>
            <a:r>
              <a:rPr lang="en-US" sz="1930" dirty="0" err="1"/>
              <a:t>criticised</a:t>
            </a:r>
            <a:r>
              <a:rPr lang="en-US" sz="1930" dirty="0"/>
              <a:t> for their </a:t>
            </a:r>
            <a:r>
              <a:rPr lang="en-US" sz="1930" dirty="0" smtClean="0"/>
              <a:t>cost-cutting practices</a:t>
            </a:r>
            <a:r>
              <a:rPr lang="en-US" sz="1930" dirty="0"/>
              <a:t>, resulting in poor working conditions and low wages paid to workers </a:t>
            </a:r>
            <a:r>
              <a:rPr lang="en-US" sz="1930" dirty="0" smtClean="0"/>
              <a:t>in some countries</a:t>
            </a:r>
            <a:r>
              <a:rPr lang="en-US" sz="1930" dirty="0"/>
              <a:t>.</a:t>
            </a:r>
          </a:p>
          <a:p>
            <a:pPr marL="361950" indent="-349250">
              <a:buClr>
                <a:schemeClr val="accent6">
                  <a:lumMod val="50000"/>
                </a:schemeClr>
              </a:buClr>
              <a:buFont typeface="Arial" panose="020B0604020202020204" pitchFamily="34" charset="0"/>
              <a:buChar char="•"/>
            </a:pPr>
            <a:r>
              <a:rPr lang="en-US" sz="1930" dirty="0" smtClean="0"/>
              <a:t>While </a:t>
            </a:r>
            <a:r>
              <a:rPr lang="en-US" sz="1930" dirty="0"/>
              <a:t>jobs might be created, MNCs can force local firms that are </a:t>
            </a:r>
            <a:r>
              <a:rPr lang="en-US" sz="1930" dirty="0" smtClean="0"/>
              <a:t>less competitive to </a:t>
            </a:r>
            <a:r>
              <a:rPr lang="en-US" sz="1930" dirty="0"/>
              <a:t>close down. Their huge market power and ability to exploit economies of </a:t>
            </a:r>
            <a:r>
              <a:rPr lang="en-US" sz="1930" dirty="0" smtClean="0"/>
              <a:t>scale mean </a:t>
            </a:r>
            <a:r>
              <a:rPr lang="en-US" sz="1930" dirty="0"/>
              <a:t>that local firms might struggle to compete.</a:t>
            </a:r>
          </a:p>
          <a:p>
            <a:pPr marL="361950" indent="-349250">
              <a:buClr>
                <a:schemeClr val="accent6">
                  <a:lumMod val="50000"/>
                </a:schemeClr>
              </a:buClr>
              <a:buFont typeface="Arial" panose="020B0604020202020204" pitchFamily="34" charset="0"/>
              <a:buChar char="•"/>
            </a:pPr>
            <a:r>
              <a:rPr lang="en-US" sz="1930" dirty="0" smtClean="0"/>
              <a:t>The </a:t>
            </a:r>
            <a:r>
              <a:rPr lang="en-US" sz="1930" dirty="0"/>
              <a:t>overreliance on MNCs in low-income countries means that there are </a:t>
            </a:r>
            <a:r>
              <a:rPr lang="en-US" sz="1930" dirty="0" smtClean="0"/>
              <a:t>major consequences </a:t>
            </a:r>
            <a:r>
              <a:rPr lang="en-US" sz="1930" dirty="0"/>
              <a:t>should an MNC </a:t>
            </a:r>
            <a:r>
              <a:rPr lang="en-US" sz="1930" dirty="0" smtClean="0"/>
              <a:t>choose </a:t>
            </a:r>
            <a:r>
              <a:rPr lang="en-US" sz="1930" dirty="0"/>
              <a:t>to relocate its operations to another </a:t>
            </a:r>
            <a:r>
              <a:rPr lang="en-US" sz="1930" dirty="0" smtClean="0"/>
              <a:t>country. E.g., </a:t>
            </a:r>
            <a:r>
              <a:rPr lang="en-US" sz="1930" dirty="0"/>
              <a:t>in 2010 French supermarket chain Carrefour pulled out </a:t>
            </a:r>
            <a:r>
              <a:rPr lang="en-US" sz="1930" dirty="0" smtClean="0"/>
              <a:t>of Thailand, Malaysia </a:t>
            </a:r>
            <a:r>
              <a:rPr lang="en-US" sz="1930" dirty="0"/>
              <a:t>and Singapore, creating unemployment in these </a:t>
            </a:r>
            <a:r>
              <a:rPr lang="en-US" sz="1930" dirty="0" smtClean="0"/>
              <a:t>countries</a:t>
            </a:r>
            <a:r>
              <a:rPr lang="en-US" sz="1930" dirty="0"/>
              <a:t>.</a:t>
            </a:r>
          </a:p>
          <a:p>
            <a:pPr marL="361950" indent="-349250">
              <a:buClr>
                <a:schemeClr val="accent6">
                  <a:lumMod val="50000"/>
                </a:schemeClr>
              </a:buClr>
              <a:buFont typeface="Arial" panose="020B0604020202020204" pitchFamily="34" charset="0"/>
              <a:buChar char="•"/>
            </a:pPr>
            <a:r>
              <a:rPr lang="en-US" sz="1930" dirty="0" smtClean="0"/>
              <a:t>MNCs </a:t>
            </a:r>
            <a:r>
              <a:rPr lang="en-US" sz="1930" dirty="0"/>
              <a:t>may be unsuccessful in a </a:t>
            </a:r>
            <a:r>
              <a:rPr lang="en-US" sz="1930" dirty="0" smtClean="0"/>
              <a:t>country </a:t>
            </a:r>
            <a:r>
              <a:rPr lang="en-US" sz="1930" dirty="0"/>
              <a:t>as the goods and services offered may </a:t>
            </a:r>
            <a:r>
              <a:rPr lang="en-US" sz="1930" dirty="0" smtClean="0"/>
              <a:t>not appeal </a:t>
            </a:r>
            <a:r>
              <a:rPr lang="en-US" sz="1930" dirty="0"/>
              <a:t>to local tastes and customs. </a:t>
            </a:r>
            <a:r>
              <a:rPr lang="en-US" sz="1930" dirty="0" smtClean="0"/>
              <a:t>E.g., </a:t>
            </a:r>
            <a:r>
              <a:rPr lang="en-US" sz="1930" dirty="0"/>
              <a:t>British retailer Tesco dosed all </a:t>
            </a:r>
            <a:r>
              <a:rPr lang="en-US" sz="1930" dirty="0" smtClean="0"/>
              <a:t>of its </a:t>
            </a:r>
            <a:r>
              <a:rPr lang="en-US" sz="1930" dirty="0"/>
              <a:t>US 'Fresh &amp; Easy' supermarkets in April 2013.</a:t>
            </a:r>
          </a:p>
        </p:txBody>
      </p:sp>
      <p:sp>
        <p:nvSpPr>
          <p:cNvPr id="8" name="Title 2"/>
          <p:cNvSpPr>
            <a:spLocks noGrp="1"/>
          </p:cNvSpPr>
          <p:nvPr>
            <p:ph type="title"/>
          </p:nvPr>
        </p:nvSpPr>
        <p:spPr>
          <a:xfrm>
            <a:off x="70266" y="72008"/>
            <a:ext cx="8859452" cy="548680"/>
          </a:xfrm>
        </p:spPr>
        <p:txBody>
          <a:bodyPr>
            <a:noAutofit/>
          </a:bodyPr>
          <a:lstStyle/>
          <a:p>
            <a:r>
              <a:rPr lang="en-US" sz="3600" dirty="0" smtClean="0"/>
              <a:t>4.1 – Types </a:t>
            </a:r>
            <a:r>
              <a:rPr lang="en-US" sz="3600" dirty="0"/>
              <a:t>- Multinationals</a:t>
            </a:r>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116</a:t>
            </a:r>
            <a:endParaRPr lang="en-GB" sz="1000" b="1" dirty="0">
              <a:latin typeface="Arial" panose="020B0604020202020204" pitchFamily="34" charset="0"/>
              <a:cs typeface="Arial" panose="020B0604020202020204" pitchFamily="34" charset="0"/>
            </a:endParaRPr>
          </a:p>
        </p:txBody>
      </p:sp>
      <p:sp>
        <p:nvSpPr>
          <p:cNvPr id="2" name="Rectangle 1"/>
          <p:cNvSpPr/>
          <p:nvPr/>
        </p:nvSpPr>
        <p:spPr>
          <a:xfrm>
            <a:off x="282302" y="5445224"/>
            <a:ext cx="8538170" cy="1200329"/>
          </a:xfrm>
          <a:prstGeom prst="rect">
            <a:avLst/>
          </a:prstGeom>
          <a:solidFill>
            <a:schemeClr val="accent6">
              <a:lumMod val="60000"/>
              <a:lumOff val="40000"/>
            </a:schemeClr>
          </a:solidFill>
          <a:ln w="53975">
            <a:solidFill>
              <a:srgbClr val="002060"/>
            </a:solidFill>
          </a:ln>
        </p:spPr>
        <p:txBody>
          <a:bodyPr wrap="square">
            <a:spAutoFit/>
          </a:bodyPr>
          <a:lstStyle/>
          <a:p>
            <a:r>
              <a:rPr lang="en-GB" b="1" dirty="0">
                <a:latin typeface="Arial" panose="020B0604020202020204" pitchFamily="34" charset="0"/>
                <a:cs typeface="Arial" panose="020B0604020202020204" pitchFamily="34" charset="0"/>
              </a:rPr>
              <a:t>Activity</a:t>
            </a:r>
          </a:p>
          <a:p>
            <a:r>
              <a:rPr lang="en-GB" dirty="0" smtClean="0">
                <a:latin typeface="Arial" panose="020B0604020202020204" pitchFamily="34" charset="0"/>
                <a:cs typeface="Arial" panose="020B0604020202020204" pitchFamily="34" charset="0"/>
              </a:rPr>
              <a:t>Research the global operations of an MNC that operates in your country and assess the </a:t>
            </a:r>
            <a:r>
              <a:rPr lang="en-US" dirty="0" smtClean="0">
                <a:latin typeface="Arial" panose="020B0604020202020204" pitchFamily="34" charset="0"/>
                <a:cs typeface="Arial" panose="020B0604020202020204" pitchFamily="34" charset="0"/>
              </a:rPr>
              <a:t>advantages </a:t>
            </a:r>
            <a:r>
              <a:rPr lang="en-US" dirty="0">
                <a:latin typeface="Arial" panose="020B0604020202020204" pitchFamily="34" charset="0"/>
                <a:cs typeface="Arial" panose="020B0604020202020204" pitchFamily="34" charset="0"/>
              </a:rPr>
              <a:t>and disadvantages to the firm and the host country. Make a judgement </a:t>
            </a:r>
            <a:r>
              <a:rPr lang="en-US" dirty="0" smtClean="0">
                <a:latin typeface="Arial" panose="020B0604020202020204" pitchFamily="34" charset="0"/>
                <a:cs typeface="Arial" panose="020B0604020202020204" pitchFamily="34" charset="0"/>
              </a:rPr>
              <a:t>about </a:t>
            </a:r>
            <a:r>
              <a:rPr lang="en-GB" dirty="0" smtClean="0">
                <a:latin typeface="Arial" panose="020B0604020202020204" pitchFamily="34" charset="0"/>
                <a:cs typeface="Arial" panose="020B0604020202020204" pitchFamily="34" charset="0"/>
              </a:rPr>
              <a:t>whether the benefits to the host country outweigh the costs</a:t>
            </a:r>
            <a:r>
              <a:rPr lang="en-GB"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959635767"/>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768752" cy="5632311"/>
          </a:xfrm>
          <a:prstGeom prst="rect">
            <a:avLst/>
          </a:prstGeom>
        </p:spPr>
        <p:txBody>
          <a:bodyPr wrap="square">
            <a:spAutoFit/>
          </a:bodyPr>
          <a:lstStyle/>
          <a:p>
            <a:pPr marL="12700">
              <a:buClr>
                <a:schemeClr val="accent6">
                  <a:lumMod val="50000"/>
                </a:schemeClr>
              </a:buClr>
            </a:pPr>
            <a:r>
              <a:rPr lang="en-US" sz="2000" b="1" dirty="0">
                <a:solidFill>
                  <a:srgbClr val="002060"/>
                </a:solidFill>
              </a:rPr>
              <a:t>Exam practice</a:t>
            </a:r>
          </a:p>
          <a:p>
            <a:pPr marL="361950" indent="-349250">
              <a:buClr>
                <a:schemeClr val="accent6">
                  <a:lumMod val="50000"/>
                </a:schemeClr>
              </a:buClr>
              <a:buFont typeface="Wingdings 3" panose="05040102010807070707" pitchFamily="18" charset="2"/>
              <a:buChar char=""/>
            </a:pPr>
            <a:r>
              <a:rPr lang="en-US" sz="2000" dirty="0">
                <a:solidFill>
                  <a:srgbClr val="002060"/>
                </a:solidFill>
              </a:rPr>
              <a:t>MNCs are attracted to the United Arab Emirates (UAE) because of low taxes, </a:t>
            </a:r>
            <a:r>
              <a:rPr lang="en-US" sz="2000" dirty="0" smtClean="0">
                <a:solidFill>
                  <a:srgbClr val="002060"/>
                </a:solidFill>
              </a:rPr>
              <a:t>political stability </a:t>
            </a:r>
            <a:r>
              <a:rPr lang="en-US" sz="2000" dirty="0">
                <a:solidFill>
                  <a:srgbClr val="002060"/>
                </a:solidFill>
              </a:rPr>
              <a:t>and high GDP per capita. Examples of MNCs in the UAE are </a:t>
            </a:r>
            <a:r>
              <a:rPr lang="en-US" sz="2000" dirty="0" smtClean="0">
                <a:solidFill>
                  <a:srgbClr val="002060"/>
                </a:solidFill>
              </a:rPr>
              <a:t>Microsoft, Marriott </a:t>
            </a:r>
            <a:r>
              <a:rPr lang="en-US" sz="2000" dirty="0">
                <a:solidFill>
                  <a:srgbClr val="002060"/>
                </a:solidFill>
              </a:rPr>
              <a:t>Group, DHL and Ericsson, along with a number of international </a:t>
            </a:r>
            <a:r>
              <a:rPr lang="en-US" sz="2000" dirty="0" smtClean="0">
                <a:solidFill>
                  <a:srgbClr val="002060"/>
                </a:solidFill>
              </a:rPr>
              <a:t>engineering, law </a:t>
            </a:r>
            <a:r>
              <a:rPr lang="en-US" sz="2000" dirty="0">
                <a:solidFill>
                  <a:srgbClr val="002060"/>
                </a:solidFill>
              </a:rPr>
              <a:t>and accountancy firms. An influx of MNCs to the area brings workers from </a:t>
            </a:r>
            <a:r>
              <a:rPr lang="en-US" sz="2000" dirty="0" smtClean="0">
                <a:solidFill>
                  <a:srgbClr val="002060"/>
                </a:solidFill>
              </a:rPr>
              <a:t>many countries </a:t>
            </a:r>
            <a:r>
              <a:rPr lang="en-US" sz="2000" dirty="0">
                <a:solidFill>
                  <a:srgbClr val="002060"/>
                </a:solidFill>
              </a:rPr>
              <a:t>and this creates a demand for international goods, services and schools.</a:t>
            </a:r>
          </a:p>
          <a:p>
            <a:pPr marL="361950" indent="-349250">
              <a:buClr>
                <a:schemeClr val="accent6">
                  <a:lumMod val="50000"/>
                </a:schemeClr>
              </a:buClr>
              <a:buFont typeface="Wingdings 3" panose="05040102010807070707" pitchFamily="18" charset="2"/>
              <a:buChar char=""/>
            </a:pPr>
            <a:r>
              <a:rPr lang="en-US" sz="2000" dirty="0">
                <a:solidFill>
                  <a:srgbClr val="002060"/>
                </a:solidFill>
              </a:rPr>
              <a:t>There are many shopping malls filled with international brands and Dubai (one </a:t>
            </a:r>
            <a:r>
              <a:rPr lang="en-US" sz="2000" dirty="0" smtClean="0">
                <a:solidFill>
                  <a:srgbClr val="002060"/>
                </a:solidFill>
              </a:rPr>
              <a:t>of the </a:t>
            </a:r>
            <a:r>
              <a:rPr lang="en-US" sz="2000" dirty="0">
                <a:solidFill>
                  <a:srgbClr val="002060"/>
                </a:solidFill>
              </a:rPr>
              <a:t>seven Emirates that make up the UAE) has gained a reputation as a </a:t>
            </a:r>
            <a:r>
              <a:rPr lang="en-US" sz="2000" dirty="0" smtClean="0">
                <a:solidFill>
                  <a:srgbClr val="002060"/>
                </a:solidFill>
              </a:rPr>
              <a:t>destination for </a:t>
            </a:r>
            <a:r>
              <a:rPr lang="en-US" sz="2000" dirty="0">
                <a:solidFill>
                  <a:srgbClr val="002060"/>
                </a:solidFill>
              </a:rPr>
              <a:t>shopping. This has attracted many tourists who visit Dubai for a shopping </a:t>
            </a:r>
            <a:r>
              <a:rPr lang="en-US" sz="2000" dirty="0" smtClean="0">
                <a:solidFill>
                  <a:srgbClr val="002060"/>
                </a:solidFill>
              </a:rPr>
              <a:t>and leisure </a:t>
            </a:r>
            <a:r>
              <a:rPr lang="en-US" sz="2000" dirty="0">
                <a:solidFill>
                  <a:srgbClr val="002060"/>
                </a:solidFill>
              </a:rPr>
              <a:t>trip.</a:t>
            </a:r>
          </a:p>
          <a:p>
            <a:pPr marL="723900" indent="-369888">
              <a:buClr>
                <a:schemeClr val="accent6">
                  <a:lumMod val="50000"/>
                </a:schemeClr>
              </a:buClr>
              <a:buFont typeface="+mj-lt"/>
              <a:buAutoNum type="arabicPeriod"/>
            </a:pPr>
            <a:r>
              <a:rPr lang="en-US" sz="2000" dirty="0" smtClean="0">
                <a:solidFill>
                  <a:srgbClr val="FF0000"/>
                </a:solidFill>
              </a:rPr>
              <a:t>Describe </a:t>
            </a:r>
            <a:r>
              <a:rPr lang="en-US" sz="2000" dirty="0">
                <a:solidFill>
                  <a:srgbClr val="FF0000"/>
                </a:solidFill>
              </a:rPr>
              <a:t>the characteristics of a multinational corporation. [3]</a:t>
            </a:r>
          </a:p>
          <a:p>
            <a:pPr marL="723900" indent="-369888">
              <a:buClr>
                <a:schemeClr val="accent6">
                  <a:lumMod val="50000"/>
                </a:schemeClr>
              </a:buClr>
              <a:buFont typeface="+mj-lt"/>
              <a:buAutoNum type="arabicPeriod"/>
            </a:pPr>
            <a:r>
              <a:rPr lang="en-US" sz="2000" dirty="0" smtClean="0">
                <a:solidFill>
                  <a:srgbClr val="FF0000"/>
                </a:solidFill>
              </a:rPr>
              <a:t>Discuss </a:t>
            </a:r>
            <a:r>
              <a:rPr lang="en-US" sz="2000" dirty="0">
                <a:solidFill>
                  <a:srgbClr val="FF0000"/>
                </a:solidFill>
              </a:rPr>
              <a:t>the benefits and costs of MNCs locating in the UAE</a:t>
            </a:r>
            <a:r>
              <a:rPr lang="en-US" sz="2000" dirty="0" smtClean="0">
                <a:solidFill>
                  <a:srgbClr val="FF0000"/>
                </a:solidFill>
              </a:rPr>
              <a:t>. [6]</a:t>
            </a:r>
            <a:endParaRPr lang="en-US" sz="2000" dirty="0">
              <a:solidFill>
                <a:srgbClr val="FF0000"/>
              </a:solidFill>
            </a:endParaRPr>
          </a:p>
        </p:txBody>
      </p:sp>
      <p:sp>
        <p:nvSpPr>
          <p:cNvPr id="8" name="Title 2"/>
          <p:cNvSpPr>
            <a:spLocks noGrp="1"/>
          </p:cNvSpPr>
          <p:nvPr>
            <p:ph type="title"/>
          </p:nvPr>
        </p:nvSpPr>
        <p:spPr>
          <a:xfrm>
            <a:off x="70266" y="72008"/>
            <a:ext cx="8859452" cy="548680"/>
          </a:xfrm>
        </p:spPr>
        <p:txBody>
          <a:bodyPr>
            <a:noAutofit/>
          </a:bodyPr>
          <a:lstStyle/>
          <a:p>
            <a:r>
              <a:rPr lang="en-US" sz="3600" dirty="0" smtClean="0"/>
              <a:t>4.1 – Types </a:t>
            </a:r>
            <a:r>
              <a:rPr lang="en-US" sz="3600" dirty="0"/>
              <a:t>- Multinationals</a:t>
            </a:r>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116</a:t>
            </a:r>
            <a:endParaRPr lang="en-GB" sz="1000" b="1" dirty="0">
              <a:latin typeface="Arial" panose="020B0604020202020204" pitchFamily="34" charset="0"/>
              <a:cs typeface="Arial" panose="020B0604020202020204" pitchFamily="34" charset="0"/>
            </a:endParaRPr>
          </a:p>
        </p:txBody>
      </p:sp>
      <p:pic>
        <p:nvPicPr>
          <p:cNvPr id="21506" name="Picture 2" descr="Image result for uae shopping mall"/>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20271" y="1104081"/>
            <a:ext cx="1815923" cy="1211561"/>
          </a:xfrm>
          <a:prstGeom prst="rect">
            <a:avLst/>
          </a:prstGeom>
          <a:noFill/>
          <a:extLst>
            <a:ext uri="{909E8E84-426E-40DD-AFC4-6F175D3DCCD1}">
              <a14:hiddenFill xmlns:a14="http://schemas.microsoft.com/office/drawing/2010/main">
                <a:solidFill>
                  <a:srgbClr val="FFFFFF"/>
                </a:solidFill>
              </a14:hiddenFill>
            </a:ext>
          </a:extLst>
        </p:spPr>
      </p:pic>
      <p:pic>
        <p:nvPicPr>
          <p:cNvPr id="21508" name="Picture 4" descr="Image result for uae shopping mall"/>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20272" y="3754041"/>
            <a:ext cx="1780690" cy="1187127"/>
          </a:xfrm>
          <a:prstGeom prst="rect">
            <a:avLst/>
          </a:prstGeom>
          <a:noFill/>
          <a:extLst>
            <a:ext uri="{909E8E84-426E-40DD-AFC4-6F175D3DCCD1}">
              <a14:hiddenFill xmlns:a14="http://schemas.microsoft.com/office/drawing/2010/main">
                <a:solidFill>
                  <a:srgbClr val="FFFFFF"/>
                </a:solidFill>
              </a14:hiddenFill>
            </a:ext>
          </a:extLst>
        </p:spPr>
      </p:pic>
      <p:pic>
        <p:nvPicPr>
          <p:cNvPr id="21510" name="Picture 6" descr="Image result for uae shopping mall"/>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20272" y="2457897"/>
            <a:ext cx="1780690" cy="1187127"/>
          </a:xfrm>
          <a:prstGeom prst="rect">
            <a:avLst/>
          </a:prstGeom>
          <a:noFill/>
          <a:extLst>
            <a:ext uri="{909E8E84-426E-40DD-AFC4-6F175D3DCCD1}">
              <a14:hiddenFill xmlns:a14="http://schemas.microsoft.com/office/drawing/2010/main">
                <a:solidFill>
                  <a:srgbClr val="FFFFFF"/>
                </a:solidFill>
              </a14:hiddenFill>
            </a:ext>
          </a:extLst>
        </p:spPr>
      </p:pic>
      <p:pic>
        <p:nvPicPr>
          <p:cNvPr id="21512" name="Picture 8" descr="Image result for uae shopping mall"/>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27249" t="11131" r="11438" b="14734"/>
          <a:stretch/>
        </p:blipFill>
        <p:spPr bwMode="auto">
          <a:xfrm>
            <a:off x="7020270" y="5013176"/>
            <a:ext cx="1780691" cy="15866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7659291"/>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8" name="Picture 6" descr="Image result for cooperative far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0073" y="4347144"/>
            <a:ext cx="3600400" cy="2268142"/>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51520" y="1052736"/>
            <a:ext cx="8568952" cy="5632311"/>
          </a:xfrm>
          <a:prstGeom prst="rect">
            <a:avLst/>
          </a:prstGeom>
        </p:spPr>
        <p:txBody>
          <a:bodyPr wrap="square">
            <a:spAutoFit/>
          </a:bodyPr>
          <a:lstStyle/>
          <a:p>
            <a:pPr marL="361950" indent="-349250">
              <a:buClr>
                <a:schemeClr val="accent6">
                  <a:lumMod val="50000"/>
                </a:schemeClr>
              </a:buClr>
              <a:buFont typeface="Wingdings 3" panose="05040102010807070707" pitchFamily="18" charset="2"/>
              <a:buChar char=""/>
            </a:pPr>
            <a:r>
              <a:rPr lang="en-US" dirty="0"/>
              <a:t>Co-operatives are business organisations that are owned and run by their </a:t>
            </a:r>
            <a:r>
              <a:rPr lang="en-US" dirty="0" smtClean="0"/>
              <a:t>members (who </a:t>
            </a:r>
            <a:r>
              <a:rPr lang="en-US" dirty="0"/>
              <a:t>may be employees or customers) and </a:t>
            </a:r>
            <a:r>
              <a:rPr lang="en-US" dirty="0" smtClean="0"/>
              <a:t>have </a:t>
            </a:r>
            <a:r>
              <a:rPr lang="en-US" dirty="0"/>
              <a:t>a common aim of creating </a:t>
            </a:r>
            <a:r>
              <a:rPr lang="en-US" dirty="0" smtClean="0"/>
              <a:t>value for </a:t>
            </a:r>
            <a:r>
              <a:rPr lang="en-US" dirty="0"/>
              <a:t>their members in a socially responsible way. The employees (members) </a:t>
            </a:r>
            <a:r>
              <a:rPr lang="en-US" dirty="0" smtClean="0"/>
              <a:t>work together </a:t>
            </a:r>
            <a:r>
              <a:rPr lang="en-US" dirty="0"/>
              <a:t>towards a shared goal and each has a vote, so they can contribute to </a:t>
            </a:r>
            <a:r>
              <a:rPr lang="en-US" dirty="0" smtClean="0"/>
              <a:t>decision making</a:t>
            </a:r>
            <a:r>
              <a:rPr lang="en-US" dirty="0"/>
              <a:t>. </a:t>
            </a:r>
            <a:r>
              <a:rPr lang="en-US" dirty="0" smtClean="0"/>
              <a:t>Co-operatives </a:t>
            </a:r>
            <a:r>
              <a:rPr lang="en-US" dirty="0"/>
              <a:t>share profits between their members and they are </a:t>
            </a:r>
            <a:r>
              <a:rPr lang="en-US" dirty="0" smtClean="0"/>
              <a:t>distributed according </a:t>
            </a:r>
            <a:r>
              <a:rPr lang="en-US" dirty="0"/>
              <a:t>to how much each person contributes to the co-operative.</a:t>
            </a:r>
          </a:p>
          <a:p>
            <a:pPr marL="361950" indent="-349250">
              <a:buClr>
                <a:schemeClr val="accent6">
                  <a:lumMod val="50000"/>
                </a:schemeClr>
              </a:buClr>
              <a:buFont typeface="Wingdings 3" panose="05040102010807070707" pitchFamily="18" charset="2"/>
              <a:buChar char=""/>
            </a:pPr>
            <a:r>
              <a:rPr lang="en-US" dirty="0"/>
              <a:t>Co-operatives operate in many areas of business, such as retail shops, </a:t>
            </a:r>
            <a:r>
              <a:rPr lang="en-US" dirty="0" smtClean="0"/>
              <a:t>financial services</a:t>
            </a:r>
            <a:r>
              <a:rPr lang="en-US" dirty="0"/>
              <a:t>, credit unions, child care services, housing and agriculture. </a:t>
            </a:r>
            <a:r>
              <a:rPr lang="en-US" dirty="0" smtClean="0"/>
              <a:t>E.g., Canada </a:t>
            </a:r>
            <a:r>
              <a:rPr lang="en-US" dirty="0"/>
              <a:t>has approximately 8500 co-operatives and credit unions, and more </a:t>
            </a:r>
            <a:r>
              <a:rPr lang="en-US" dirty="0" smtClean="0"/>
              <a:t>than 17 </a:t>
            </a:r>
            <a:r>
              <a:rPr lang="en-US" dirty="0"/>
              <a:t>million co-operative members.</a:t>
            </a:r>
          </a:p>
          <a:p>
            <a:pPr marL="361950" indent="-349250">
              <a:buClr>
                <a:schemeClr val="accent6">
                  <a:lumMod val="50000"/>
                </a:schemeClr>
              </a:buClr>
              <a:buFont typeface="Wingdings 3" panose="05040102010807070707" pitchFamily="18" charset="2"/>
              <a:buChar char=""/>
            </a:pPr>
            <a:r>
              <a:rPr lang="en-US" dirty="0"/>
              <a:t>Co-operatives around the world follow the values and principles set out by </a:t>
            </a:r>
            <a:r>
              <a:rPr lang="en-US" dirty="0" smtClean="0"/>
              <a:t>the International </a:t>
            </a:r>
            <a:r>
              <a:rPr lang="en-US" dirty="0"/>
              <a:t>Co-operative Alliance. These are:</a:t>
            </a:r>
          </a:p>
          <a:p>
            <a:pPr marL="723900" indent="-349250">
              <a:buClr>
                <a:schemeClr val="accent6">
                  <a:lumMod val="50000"/>
                </a:schemeClr>
              </a:buClr>
              <a:buFont typeface="Arial" panose="020B0604020202020204" pitchFamily="34" charset="0"/>
              <a:buChar char="•"/>
            </a:pPr>
            <a:r>
              <a:rPr lang="en-US" dirty="0" smtClean="0"/>
              <a:t>voluntary </a:t>
            </a:r>
            <a:r>
              <a:rPr lang="en-US" dirty="0"/>
              <a:t>and open membership</a:t>
            </a:r>
          </a:p>
          <a:p>
            <a:pPr marL="723900" indent="-349250">
              <a:buClr>
                <a:schemeClr val="accent6">
                  <a:lumMod val="50000"/>
                </a:schemeClr>
              </a:buClr>
              <a:buFont typeface="Arial" panose="020B0604020202020204" pitchFamily="34" charset="0"/>
              <a:buChar char="•"/>
            </a:pPr>
            <a:r>
              <a:rPr lang="en-US" dirty="0" smtClean="0"/>
              <a:t>democratic </a:t>
            </a:r>
            <a:r>
              <a:rPr lang="en-US" dirty="0"/>
              <a:t>member control</a:t>
            </a:r>
          </a:p>
          <a:p>
            <a:pPr marL="723900" indent="-349250">
              <a:buClr>
                <a:schemeClr val="accent6">
                  <a:lumMod val="50000"/>
                </a:schemeClr>
              </a:buClr>
              <a:buFont typeface="Arial" panose="020B0604020202020204" pitchFamily="34" charset="0"/>
              <a:buChar char="•"/>
            </a:pPr>
            <a:r>
              <a:rPr lang="en-US" dirty="0" smtClean="0"/>
              <a:t>member </a:t>
            </a:r>
            <a:r>
              <a:rPr lang="en-US" dirty="0"/>
              <a:t>economic participation</a:t>
            </a:r>
          </a:p>
          <a:p>
            <a:pPr marL="723900" indent="-349250">
              <a:buClr>
                <a:schemeClr val="accent6">
                  <a:lumMod val="50000"/>
                </a:schemeClr>
              </a:buClr>
              <a:buFont typeface="Arial" panose="020B0604020202020204" pitchFamily="34" charset="0"/>
              <a:buChar char="•"/>
            </a:pPr>
            <a:r>
              <a:rPr lang="en-US" dirty="0" smtClean="0"/>
              <a:t>autonomy </a:t>
            </a:r>
            <a:r>
              <a:rPr lang="en-US" dirty="0"/>
              <a:t>and independence</a:t>
            </a:r>
          </a:p>
          <a:p>
            <a:pPr marL="723900" indent="-349250">
              <a:buClr>
                <a:schemeClr val="accent6">
                  <a:lumMod val="50000"/>
                </a:schemeClr>
              </a:buClr>
              <a:buFont typeface="Arial" panose="020B0604020202020204" pitchFamily="34" charset="0"/>
              <a:buChar char="•"/>
            </a:pPr>
            <a:r>
              <a:rPr lang="en-US" dirty="0" smtClean="0"/>
              <a:t>education</a:t>
            </a:r>
            <a:r>
              <a:rPr lang="en-US" dirty="0"/>
              <a:t>, training and </a:t>
            </a:r>
            <a:r>
              <a:rPr lang="en-US" dirty="0" smtClean="0"/>
              <a:t>information</a:t>
            </a:r>
            <a:endParaRPr lang="en-US" dirty="0"/>
          </a:p>
          <a:p>
            <a:pPr marL="723900" indent="-349250">
              <a:buClr>
                <a:schemeClr val="accent6">
                  <a:lumMod val="50000"/>
                </a:schemeClr>
              </a:buClr>
              <a:buFont typeface="Arial" panose="020B0604020202020204" pitchFamily="34" charset="0"/>
              <a:buChar char="•"/>
            </a:pPr>
            <a:r>
              <a:rPr lang="en-US" dirty="0" smtClean="0"/>
              <a:t>co-operation </a:t>
            </a:r>
            <a:r>
              <a:rPr lang="en-US" dirty="0"/>
              <a:t>among co-operatives</a:t>
            </a:r>
          </a:p>
          <a:p>
            <a:pPr marL="723900" indent="-349250">
              <a:buClr>
                <a:schemeClr val="accent6">
                  <a:lumMod val="50000"/>
                </a:schemeClr>
              </a:buClr>
              <a:buFont typeface="Arial" panose="020B0604020202020204" pitchFamily="34" charset="0"/>
              <a:buChar char="•"/>
            </a:pPr>
            <a:r>
              <a:rPr lang="en-US" dirty="0" smtClean="0"/>
              <a:t>concern </a:t>
            </a:r>
            <a:r>
              <a:rPr lang="en-US" dirty="0"/>
              <a:t>for community</a:t>
            </a:r>
            <a:r>
              <a:rPr lang="en-US" dirty="0" smtClean="0"/>
              <a:t>.</a:t>
            </a:r>
            <a:endParaRPr lang="en-US" dirty="0"/>
          </a:p>
        </p:txBody>
      </p:sp>
      <p:sp>
        <p:nvSpPr>
          <p:cNvPr id="8" name="Title 2"/>
          <p:cNvSpPr>
            <a:spLocks noGrp="1"/>
          </p:cNvSpPr>
          <p:nvPr>
            <p:ph type="title"/>
          </p:nvPr>
        </p:nvSpPr>
        <p:spPr>
          <a:xfrm>
            <a:off x="70266" y="72008"/>
            <a:ext cx="8859452" cy="548680"/>
          </a:xfrm>
        </p:spPr>
        <p:txBody>
          <a:bodyPr>
            <a:noAutofit/>
          </a:bodyPr>
          <a:lstStyle/>
          <a:p>
            <a:r>
              <a:rPr lang="en-US" sz="3600" dirty="0" smtClean="0"/>
              <a:t>4.1 – Types – Co-operatives</a:t>
            </a:r>
            <a:endParaRPr lang="en-US" sz="3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119</a:t>
            </a:r>
            <a:endParaRPr lang="en-GB" sz="1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79706731"/>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5544616" cy="5632311"/>
          </a:xfrm>
          <a:prstGeom prst="rect">
            <a:avLst/>
          </a:prstGeom>
        </p:spPr>
        <p:txBody>
          <a:bodyPr wrap="square">
            <a:spAutoFit/>
          </a:bodyPr>
          <a:lstStyle/>
          <a:p>
            <a:pPr marL="361950" indent="-349250">
              <a:buClr>
                <a:schemeClr val="accent6">
                  <a:lumMod val="50000"/>
                </a:schemeClr>
              </a:buClr>
              <a:buFont typeface="Wingdings 3" panose="05040102010807070707" pitchFamily="18" charset="2"/>
              <a:buChar char=""/>
            </a:pPr>
            <a:r>
              <a:rPr lang="en-US" sz="2400" dirty="0" smtClean="0"/>
              <a:t>Examples </a:t>
            </a:r>
            <a:r>
              <a:rPr lang="en-US" sz="2400" dirty="0"/>
              <a:t>of co-operatives include:</a:t>
            </a:r>
          </a:p>
          <a:p>
            <a:pPr marL="723900" indent="-349250">
              <a:buClr>
                <a:schemeClr val="accent6">
                  <a:lumMod val="50000"/>
                </a:schemeClr>
              </a:buClr>
              <a:buFont typeface="Arial" panose="020B0604020202020204" pitchFamily="34" charset="0"/>
              <a:buChar char="•"/>
            </a:pPr>
            <a:r>
              <a:rPr lang="en-US" sz="2400" dirty="0" smtClean="0"/>
              <a:t>Credit </a:t>
            </a:r>
            <a:r>
              <a:rPr lang="en-US" sz="2400" dirty="0" err="1"/>
              <a:t>Agricole</a:t>
            </a:r>
            <a:r>
              <a:rPr lang="en-US" sz="2400" dirty="0"/>
              <a:t> Group - France's largest bank and credit union</a:t>
            </a:r>
          </a:p>
          <a:p>
            <a:pPr marL="723900" indent="-349250">
              <a:buClr>
                <a:schemeClr val="accent6">
                  <a:lumMod val="50000"/>
                </a:schemeClr>
              </a:buClr>
              <a:buFont typeface="Arial" panose="020B0604020202020204" pitchFamily="34" charset="0"/>
              <a:buChar char="•"/>
            </a:pPr>
            <a:r>
              <a:rPr lang="en-US" sz="2400" dirty="0" smtClean="0"/>
              <a:t>Xinjiang </a:t>
            </a:r>
            <a:r>
              <a:rPr lang="en-US" sz="2400" dirty="0" err="1" smtClean="0"/>
              <a:t>Quanliang</a:t>
            </a:r>
            <a:r>
              <a:rPr lang="en-US" sz="2400" dirty="0" smtClean="0"/>
              <a:t> - a dairy farmers' co-operative in China</a:t>
            </a:r>
          </a:p>
          <a:p>
            <a:pPr marL="723900" indent="-349250">
              <a:buClr>
                <a:schemeClr val="accent6">
                  <a:lumMod val="50000"/>
                </a:schemeClr>
              </a:buClr>
              <a:buFont typeface="Arial" panose="020B0604020202020204" pitchFamily="34" charset="0"/>
              <a:buChar char="•"/>
            </a:pPr>
            <a:r>
              <a:rPr lang="en-US" sz="2400" dirty="0" smtClean="0"/>
              <a:t>Aurora </a:t>
            </a:r>
            <a:r>
              <a:rPr lang="en-US" sz="2400" dirty="0"/>
              <a:t>Wine Cooperative - a producer co-operative in Brazil</a:t>
            </a:r>
          </a:p>
          <a:p>
            <a:pPr marL="723900" indent="-349250">
              <a:buClr>
                <a:schemeClr val="accent6">
                  <a:lumMod val="50000"/>
                </a:schemeClr>
              </a:buClr>
              <a:buFont typeface="Arial" panose="020B0604020202020204" pitchFamily="34" charset="0"/>
              <a:buChar char="•"/>
            </a:pPr>
            <a:r>
              <a:rPr lang="en-US" sz="2400" dirty="0" smtClean="0"/>
              <a:t>Sunkist </a:t>
            </a:r>
            <a:r>
              <a:rPr lang="en-US" sz="2400" dirty="0"/>
              <a:t>Growers - farmer -based co-operative in the USA that produce the </a:t>
            </a:r>
            <a:r>
              <a:rPr lang="en-US" sz="2400" dirty="0" smtClean="0"/>
              <a:t>famous Sunkist </a:t>
            </a:r>
            <a:r>
              <a:rPr lang="en-US" sz="2400" dirty="0"/>
              <a:t>brand of fruit </a:t>
            </a:r>
            <a:r>
              <a:rPr lang="en-US" sz="2400" dirty="0" smtClean="0"/>
              <a:t>juice</a:t>
            </a:r>
            <a:endParaRPr lang="en-US" sz="2400" dirty="0"/>
          </a:p>
          <a:p>
            <a:pPr marL="723900" indent="-349250">
              <a:buClr>
                <a:schemeClr val="accent6">
                  <a:lumMod val="50000"/>
                </a:schemeClr>
              </a:buClr>
              <a:buFont typeface="Arial" panose="020B0604020202020204" pitchFamily="34" charset="0"/>
              <a:buChar char="•"/>
            </a:pPr>
            <a:r>
              <a:rPr lang="en-US" sz="2400" dirty="0" smtClean="0"/>
              <a:t>Ocean </a:t>
            </a:r>
            <a:r>
              <a:rPr lang="en-US" sz="2400" dirty="0"/>
              <a:t>Spray - a leading producer of cranberry and grapefruit juice drinks, </a:t>
            </a:r>
            <a:r>
              <a:rPr lang="en-US" sz="2400" dirty="0" smtClean="0"/>
              <a:t>owned by </a:t>
            </a:r>
            <a:r>
              <a:rPr lang="en-US" sz="2400" dirty="0"/>
              <a:t>a grower-owned cooperative.</a:t>
            </a:r>
          </a:p>
        </p:txBody>
      </p:sp>
      <p:sp>
        <p:nvSpPr>
          <p:cNvPr id="8" name="Title 2"/>
          <p:cNvSpPr>
            <a:spLocks noGrp="1"/>
          </p:cNvSpPr>
          <p:nvPr>
            <p:ph type="title"/>
          </p:nvPr>
        </p:nvSpPr>
        <p:spPr>
          <a:xfrm>
            <a:off x="70266" y="72008"/>
            <a:ext cx="8859452" cy="548680"/>
          </a:xfrm>
        </p:spPr>
        <p:txBody>
          <a:bodyPr>
            <a:noAutofit/>
          </a:bodyPr>
          <a:lstStyle/>
          <a:p>
            <a:r>
              <a:rPr lang="en-US" sz="3600" dirty="0" smtClean="0"/>
              <a:t>4.1 – Types – Co-operatives</a:t>
            </a:r>
            <a:endParaRPr lang="en-US" sz="3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119</a:t>
            </a:r>
            <a:endParaRPr lang="en-GB" sz="1000" b="1" dirty="0">
              <a:latin typeface="Arial" panose="020B0604020202020204" pitchFamily="34" charset="0"/>
              <a:cs typeface="Arial" panose="020B0604020202020204" pitchFamily="34" charset="0"/>
            </a:endParaRPr>
          </a:p>
        </p:txBody>
      </p:sp>
      <p:sp>
        <p:nvSpPr>
          <p:cNvPr id="2" name="AutoShape 2" descr="Image result for credit agricole headquarters"/>
          <p:cNvSpPr>
            <a:spLocks noChangeAspect="1" noChangeArrowheads="1"/>
          </p:cNvSpPr>
          <p:nvPr/>
        </p:nvSpPr>
        <p:spPr bwMode="auto">
          <a:xfrm>
            <a:off x="1400679" y="388875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22532" name="Picture 4" descr="Image result for sunkist compan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6136" y="1103934"/>
            <a:ext cx="3031282" cy="1670391"/>
          </a:xfrm>
          <a:prstGeom prst="rect">
            <a:avLst/>
          </a:prstGeom>
          <a:noFill/>
          <a:extLst>
            <a:ext uri="{909E8E84-426E-40DD-AFC4-6F175D3DCCD1}">
              <a14:hiddenFill xmlns:a14="http://schemas.microsoft.com/office/drawing/2010/main">
                <a:solidFill>
                  <a:srgbClr val="FFFFFF"/>
                </a:solidFill>
              </a14:hiddenFill>
            </a:ext>
          </a:extLst>
        </p:spPr>
      </p:pic>
      <p:pic>
        <p:nvPicPr>
          <p:cNvPr id="22534" name="Picture 6" descr="Image result for Xinjiang Quanliang Dairy Farmers offic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6136" y="4862538"/>
            <a:ext cx="3029752" cy="1704236"/>
          </a:xfrm>
          <a:prstGeom prst="rect">
            <a:avLst/>
          </a:prstGeom>
          <a:noFill/>
          <a:extLst>
            <a:ext uri="{909E8E84-426E-40DD-AFC4-6F175D3DCCD1}">
              <a14:hiddenFill xmlns:a14="http://schemas.microsoft.com/office/drawing/2010/main">
                <a:solidFill>
                  <a:srgbClr val="FFFFFF"/>
                </a:solidFill>
              </a14:hiddenFill>
            </a:ext>
          </a:extLst>
        </p:spPr>
      </p:pic>
      <p:pic>
        <p:nvPicPr>
          <p:cNvPr id="22536" name="Picture 8" descr="Image result for credit agricole headquarter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260" t="14762" r="3297" b="7120"/>
          <a:stretch/>
        </p:blipFill>
        <p:spPr bwMode="auto">
          <a:xfrm>
            <a:off x="5796136" y="2894681"/>
            <a:ext cx="3029752" cy="18598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9967863"/>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4185761"/>
          </a:xfrm>
          <a:prstGeom prst="rect">
            <a:avLst/>
          </a:prstGeom>
        </p:spPr>
        <p:txBody>
          <a:bodyPr wrap="square">
            <a:spAutoFit/>
          </a:bodyPr>
          <a:lstStyle/>
          <a:p>
            <a:pPr marL="12700">
              <a:buClr>
                <a:schemeClr val="accent6">
                  <a:lumMod val="50000"/>
                </a:schemeClr>
              </a:buClr>
            </a:pPr>
            <a:r>
              <a:rPr lang="en-US" sz="1900" b="1" dirty="0"/>
              <a:t>Types of co-operative</a:t>
            </a:r>
          </a:p>
          <a:p>
            <a:pPr marL="361950" indent="-349250">
              <a:buClr>
                <a:schemeClr val="accent6">
                  <a:lumMod val="50000"/>
                </a:schemeClr>
              </a:buClr>
              <a:buFont typeface="Wingdings 3" panose="05040102010807070707" pitchFamily="18" charset="2"/>
              <a:buChar char=""/>
            </a:pPr>
            <a:r>
              <a:rPr lang="en-US" sz="1900" b="1" dirty="0">
                <a:solidFill>
                  <a:srgbClr val="FF0000"/>
                </a:solidFill>
              </a:rPr>
              <a:t>Consumer co-operatives </a:t>
            </a:r>
            <a:r>
              <a:rPr lang="en-US" sz="1900" dirty="0"/>
              <a:t>are co-operatives that </a:t>
            </a:r>
            <a:r>
              <a:rPr lang="en-US" sz="1900" dirty="0" smtClean="0"/>
              <a:t>are </a:t>
            </a:r>
            <a:r>
              <a:rPr lang="en-US" sz="1900" dirty="0"/>
              <a:t>owned by the customers </a:t>
            </a:r>
            <a:r>
              <a:rPr lang="en-US" sz="1900" dirty="0" smtClean="0"/>
              <a:t>who purchase </a:t>
            </a:r>
            <a:r>
              <a:rPr lang="en-US" sz="1900" dirty="0"/>
              <a:t>the goods or services. Examples </a:t>
            </a:r>
            <a:r>
              <a:rPr lang="en-US" sz="1900" dirty="0" smtClean="0"/>
              <a:t>are </a:t>
            </a:r>
            <a:r>
              <a:rPr lang="en-US" sz="1900" dirty="0"/>
              <a:t>child care, housing, health care </a:t>
            </a:r>
            <a:r>
              <a:rPr lang="en-US" sz="1900" dirty="0" smtClean="0"/>
              <a:t>services, telecommunications </a:t>
            </a:r>
            <a:r>
              <a:rPr lang="en-US" sz="1900" dirty="0"/>
              <a:t>and utilities. The members of these co-operatives can get </a:t>
            </a:r>
            <a:r>
              <a:rPr lang="en-US" sz="1900" dirty="0" smtClean="0"/>
              <a:t>access to </a:t>
            </a:r>
            <a:r>
              <a:rPr lang="en-US" sz="1900" dirty="0"/>
              <a:t>goods and services at prices usually Jess than those charged by a </a:t>
            </a:r>
            <a:r>
              <a:rPr lang="en-US" sz="1900" dirty="0" smtClean="0"/>
              <a:t>for-profit </a:t>
            </a:r>
            <a:r>
              <a:rPr lang="en-US" sz="1900" dirty="0"/>
              <a:t>firm.</a:t>
            </a:r>
          </a:p>
          <a:p>
            <a:pPr marL="361950" indent="-349250">
              <a:buClr>
                <a:schemeClr val="accent6">
                  <a:lumMod val="50000"/>
                </a:schemeClr>
              </a:buClr>
              <a:buFont typeface="Wingdings 3" panose="05040102010807070707" pitchFamily="18" charset="2"/>
              <a:buChar char=""/>
            </a:pPr>
            <a:r>
              <a:rPr lang="en-US" sz="1900" b="1" dirty="0" smtClean="0">
                <a:solidFill>
                  <a:srgbClr val="FF0000"/>
                </a:solidFill>
              </a:rPr>
              <a:t>Worker </a:t>
            </a:r>
            <a:r>
              <a:rPr lang="en-US" sz="1900" b="1" dirty="0">
                <a:solidFill>
                  <a:srgbClr val="FF0000"/>
                </a:solidFill>
              </a:rPr>
              <a:t>co-operatives</a:t>
            </a:r>
            <a:r>
              <a:rPr lang="en-US" sz="1900" dirty="0"/>
              <a:t> arc co-operatives set up, owned and organised</a:t>
            </a:r>
          </a:p>
          <a:p>
            <a:pPr marL="361950" indent="-349250">
              <a:buClr>
                <a:schemeClr val="accent6">
                  <a:lumMod val="50000"/>
                </a:schemeClr>
              </a:buClr>
              <a:buFont typeface="Wingdings 3" panose="05040102010807070707" pitchFamily="18" charset="2"/>
              <a:buChar char=""/>
            </a:pPr>
            <a:r>
              <a:rPr lang="en-US" sz="1900" dirty="0"/>
              <a:t>democratically by the employees. Examples include small shops, cafes, printers </a:t>
            </a:r>
            <a:r>
              <a:rPr lang="en-US" sz="1900" dirty="0" smtClean="0"/>
              <a:t>and other enterprises</a:t>
            </a:r>
            <a:r>
              <a:rPr lang="en-US" sz="1900" dirty="0"/>
              <a:t>. Mondragon Corporation is a Spanish co-operative </a:t>
            </a:r>
            <a:r>
              <a:rPr lang="en-US" sz="1900" dirty="0" smtClean="0"/>
              <a:t>that produces food </a:t>
            </a:r>
            <a:r>
              <a:rPr lang="en-US" sz="1900" dirty="0"/>
              <a:t>and industrial products. It is one of the largest business </a:t>
            </a:r>
            <a:r>
              <a:rPr lang="en-US" sz="1900" dirty="0" smtClean="0"/>
              <a:t>organisations in </a:t>
            </a:r>
            <a:r>
              <a:rPr lang="en-US" sz="1900" dirty="0"/>
              <a:t>Spain with approximately </a:t>
            </a:r>
            <a:r>
              <a:rPr lang="en-US" sz="1900" dirty="0" smtClean="0"/>
              <a:t>50,000 </a:t>
            </a:r>
            <a:r>
              <a:rPr lang="en-US" sz="1900" dirty="0"/>
              <a:t>members.</a:t>
            </a:r>
          </a:p>
          <a:p>
            <a:pPr marL="361950" indent="-349250">
              <a:buClr>
                <a:schemeClr val="accent6">
                  <a:lumMod val="50000"/>
                </a:schemeClr>
              </a:buClr>
              <a:buFont typeface="Wingdings 3" panose="05040102010807070707" pitchFamily="18" charset="2"/>
              <a:buChar char=""/>
            </a:pPr>
            <a:r>
              <a:rPr lang="en-US" sz="1900" b="1" dirty="0">
                <a:solidFill>
                  <a:srgbClr val="FF0000"/>
                </a:solidFill>
              </a:rPr>
              <a:t>Producer co-operatives</a:t>
            </a:r>
            <a:r>
              <a:rPr lang="en-US" sz="1900" dirty="0"/>
              <a:t> exist when firms co-operate and support each other </a:t>
            </a:r>
            <a:r>
              <a:rPr lang="en-US" sz="1900" dirty="0" smtClean="0"/>
              <a:t>in several </a:t>
            </a:r>
            <a:r>
              <a:rPr lang="en-US" sz="1900" dirty="0"/>
              <a:t>ways. </a:t>
            </a:r>
            <a:r>
              <a:rPr lang="en-US" sz="1900" dirty="0" smtClean="0"/>
              <a:t>E.g., </a:t>
            </a:r>
            <a:r>
              <a:rPr lang="en-US" sz="1900" dirty="0"/>
              <a:t>farmers might create </a:t>
            </a:r>
            <a:r>
              <a:rPr lang="en-US" sz="1900" dirty="0" smtClean="0"/>
              <a:t>one </a:t>
            </a:r>
            <a:r>
              <a:rPr lang="en-US" sz="1900" dirty="0"/>
              <a:t>to buy </a:t>
            </a:r>
            <a:r>
              <a:rPr lang="en-US" sz="1900" dirty="0" smtClean="0"/>
              <a:t>equipment, fertiliser </a:t>
            </a:r>
            <a:r>
              <a:rPr lang="en-US" sz="1900" dirty="0"/>
              <a:t>and seeds, and to marker and sell their produce </a:t>
            </a:r>
            <a:r>
              <a:rPr lang="en-US" sz="1900" dirty="0" smtClean="0"/>
              <a:t>collectively.</a:t>
            </a:r>
            <a:endParaRPr lang="en-US" sz="1900" dirty="0"/>
          </a:p>
        </p:txBody>
      </p:sp>
      <p:sp>
        <p:nvSpPr>
          <p:cNvPr id="8" name="Title 2"/>
          <p:cNvSpPr>
            <a:spLocks noGrp="1"/>
          </p:cNvSpPr>
          <p:nvPr>
            <p:ph type="title"/>
          </p:nvPr>
        </p:nvSpPr>
        <p:spPr>
          <a:xfrm>
            <a:off x="70266" y="72008"/>
            <a:ext cx="8859452" cy="548680"/>
          </a:xfrm>
        </p:spPr>
        <p:txBody>
          <a:bodyPr>
            <a:noAutofit/>
          </a:bodyPr>
          <a:lstStyle/>
          <a:p>
            <a:r>
              <a:rPr lang="en-US" sz="3600" dirty="0" smtClean="0"/>
              <a:t>4.1 – Types – Co-operatives</a:t>
            </a:r>
            <a:endParaRPr lang="en-US" sz="3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119</a:t>
            </a:r>
            <a:endParaRPr lang="en-GB" sz="1000" b="1" dirty="0">
              <a:latin typeface="Arial" panose="020B0604020202020204" pitchFamily="34" charset="0"/>
              <a:cs typeface="Arial" panose="020B0604020202020204" pitchFamily="34" charset="0"/>
            </a:endParaRPr>
          </a:p>
        </p:txBody>
      </p:sp>
      <p:sp>
        <p:nvSpPr>
          <p:cNvPr id="2" name="AutoShape 2" descr="Image result for credit agricole headquarters"/>
          <p:cNvSpPr>
            <a:spLocks noChangeAspect="1" noChangeArrowheads="1"/>
          </p:cNvSpPr>
          <p:nvPr/>
        </p:nvSpPr>
        <p:spPr bwMode="auto">
          <a:xfrm>
            <a:off x="1400679" y="388875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9" name="Rectangle 8"/>
          <p:cNvSpPr/>
          <p:nvPr/>
        </p:nvSpPr>
        <p:spPr>
          <a:xfrm>
            <a:off x="282302" y="5192032"/>
            <a:ext cx="8538170" cy="1477328"/>
          </a:xfrm>
          <a:prstGeom prst="rect">
            <a:avLst/>
          </a:prstGeom>
          <a:solidFill>
            <a:schemeClr val="accent6">
              <a:lumMod val="60000"/>
              <a:lumOff val="40000"/>
            </a:schemeClr>
          </a:solidFill>
          <a:ln w="53975">
            <a:solidFill>
              <a:srgbClr val="002060"/>
            </a:solidFill>
          </a:ln>
        </p:spPr>
        <p:txBody>
          <a:bodyPr wrap="square">
            <a:spAutoFit/>
          </a:bodyPr>
          <a:lstStyle/>
          <a:p>
            <a:r>
              <a:rPr lang="en-GB" b="1" dirty="0">
                <a:latin typeface="Arial" panose="020B0604020202020204" pitchFamily="34" charset="0"/>
                <a:cs typeface="Arial" panose="020B0604020202020204" pitchFamily="34" charset="0"/>
              </a:rPr>
              <a:t>Activity</a:t>
            </a:r>
          </a:p>
          <a:p>
            <a:r>
              <a:rPr lang="en-US" dirty="0" smtClean="0">
                <a:latin typeface="Arial" panose="020B0604020202020204" pitchFamily="34" charset="0"/>
                <a:cs typeface="Arial" panose="020B0604020202020204" pitchFamily="34" charset="0"/>
              </a:rPr>
              <a:t>Investigate whether there are any co-operatives in your country or in a country of your choice</a:t>
            </a:r>
            <a:r>
              <a:rPr lang="en-US" dirty="0">
                <a:latin typeface="Arial" panose="020B0604020202020204" pitchFamily="34" charset="0"/>
                <a:cs typeface="Arial" panose="020B0604020202020204" pitchFamily="34" charset="0"/>
              </a:rPr>
              <a:t>. Choose one co-operative and research its aims and objectives and how it </a:t>
            </a:r>
            <a:r>
              <a:rPr lang="en-US" dirty="0" smtClean="0">
                <a:latin typeface="Arial" panose="020B0604020202020204" pitchFamily="34" charset="0"/>
                <a:cs typeface="Arial" panose="020B0604020202020204" pitchFamily="34" charset="0"/>
              </a:rPr>
              <a:t>operates. Create </a:t>
            </a:r>
            <a:r>
              <a:rPr lang="en-US" dirty="0">
                <a:latin typeface="Arial" panose="020B0604020202020204" pitchFamily="34" charset="0"/>
                <a:cs typeface="Arial" panose="020B0604020202020204" pitchFamily="34" charset="0"/>
              </a:rPr>
              <a:t>a table of the differences and similarities between a co-operative and a </a:t>
            </a:r>
            <a:r>
              <a:rPr lang="en-US" dirty="0" smtClean="0">
                <a:latin typeface="Arial" panose="020B0604020202020204" pitchFamily="34" charset="0"/>
                <a:cs typeface="Arial" panose="020B0604020202020204" pitchFamily="34" charset="0"/>
              </a:rPr>
              <a:t>similar-sized profit-seeking </a:t>
            </a:r>
            <a:r>
              <a:rPr lang="en-US" dirty="0">
                <a:latin typeface="Arial" panose="020B0604020202020204" pitchFamily="34" charset="0"/>
                <a:cs typeface="Arial" panose="020B0604020202020204" pitchFamily="34" charset="0"/>
              </a:rPr>
              <a:t>firm .</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04376438"/>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384721"/>
          </a:xfrm>
          <a:prstGeom prst="rect">
            <a:avLst/>
          </a:prstGeom>
        </p:spPr>
        <p:txBody>
          <a:bodyPr wrap="square">
            <a:spAutoFit/>
          </a:bodyPr>
          <a:lstStyle/>
          <a:p>
            <a:pPr marL="361950" indent="-349250">
              <a:buClr>
                <a:schemeClr val="accent6">
                  <a:lumMod val="50000"/>
                </a:schemeClr>
              </a:buClr>
              <a:buFont typeface="Wingdings 3" panose="05040102010807070707" pitchFamily="18" charset="2"/>
              <a:buChar char=""/>
            </a:pPr>
            <a:r>
              <a:rPr lang="en-US" sz="1900" dirty="0"/>
              <a:t>The advantages and disadvantages of </a:t>
            </a:r>
            <a:r>
              <a:rPr lang="en-US" sz="1900" dirty="0" smtClean="0"/>
              <a:t>co-operatives are </a:t>
            </a:r>
            <a:r>
              <a:rPr lang="en-US" sz="1900" dirty="0"/>
              <a:t>listed </a:t>
            </a:r>
            <a:r>
              <a:rPr lang="en-US" sz="1900" dirty="0" smtClean="0"/>
              <a:t>below:</a:t>
            </a:r>
            <a:endParaRPr lang="en-US" sz="1900" dirty="0"/>
          </a:p>
        </p:txBody>
      </p:sp>
      <p:sp>
        <p:nvSpPr>
          <p:cNvPr id="8" name="Title 2"/>
          <p:cNvSpPr>
            <a:spLocks noGrp="1"/>
          </p:cNvSpPr>
          <p:nvPr>
            <p:ph type="title"/>
          </p:nvPr>
        </p:nvSpPr>
        <p:spPr>
          <a:xfrm>
            <a:off x="70266" y="72008"/>
            <a:ext cx="8859452" cy="548680"/>
          </a:xfrm>
        </p:spPr>
        <p:txBody>
          <a:bodyPr>
            <a:noAutofit/>
          </a:bodyPr>
          <a:lstStyle/>
          <a:p>
            <a:r>
              <a:rPr lang="en-US" sz="3600" dirty="0" smtClean="0"/>
              <a:t>4.1 – Types – Co-operatives</a:t>
            </a:r>
            <a:endParaRPr lang="en-US" sz="3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120</a:t>
            </a:r>
            <a:endParaRPr lang="en-GB" sz="1000" b="1" dirty="0">
              <a:latin typeface="Arial" panose="020B0604020202020204" pitchFamily="34" charset="0"/>
              <a:cs typeface="Arial" panose="020B0604020202020204" pitchFamily="34" charset="0"/>
            </a:endParaRPr>
          </a:p>
        </p:txBody>
      </p:sp>
      <p:sp>
        <p:nvSpPr>
          <p:cNvPr id="2" name="AutoShape 2" descr="Image result for credit agricole headquarters"/>
          <p:cNvSpPr>
            <a:spLocks noChangeAspect="1" noChangeArrowheads="1"/>
          </p:cNvSpPr>
          <p:nvPr/>
        </p:nvSpPr>
        <p:spPr bwMode="auto">
          <a:xfrm>
            <a:off x="1400679" y="388875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aphicFrame>
        <p:nvGraphicFramePr>
          <p:cNvPr id="3" name="Table 2"/>
          <p:cNvGraphicFramePr>
            <a:graphicFrameLocks noGrp="1"/>
          </p:cNvGraphicFramePr>
          <p:nvPr>
            <p:extLst>
              <p:ext uri="{D42A27DB-BD31-4B8C-83A1-F6EECF244321}">
                <p14:modId xmlns:p14="http://schemas.microsoft.com/office/powerpoint/2010/main" val="853455827"/>
              </p:ext>
            </p:extLst>
          </p:nvPr>
        </p:nvGraphicFramePr>
        <p:xfrm>
          <a:off x="251520" y="1500120"/>
          <a:ext cx="8568952" cy="5066284"/>
        </p:xfrm>
        <a:graphic>
          <a:graphicData uri="http://schemas.openxmlformats.org/drawingml/2006/table">
            <a:tbl>
              <a:tblPr firstRow="1" bandRow="1">
                <a:tableStyleId>{5C22544A-7EE6-4342-B048-85BDC9FD1C3A}</a:tableStyleId>
              </a:tblPr>
              <a:tblGrid>
                <a:gridCol w="4104456"/>
                <a:gridCol w="4464496"/>
              </a:tblGrid>
              <a:tr h="370840">
                <a:tc>
                  <a:txBody>
                    <a:bodyPr/>
                    <a:lstStyle/>
                    <a:p>
                      <a:r>
                        <a:rPr kumimoji="0" lang="en-GB" sz="1590" b="0" i="0" u="none" strike="noStrike" kern="1200" baseline="0" dirty="0" smtClean="0">
                          <a:solidFill>
                            <a:schemeClr val="lt1"/>
                          </a:solidFill>
                          <a:latin typeface="Arial" panose="020B0604020202020204" pitchFamily="34" charset="0"/>
                          <a:ea typeface="+mn-ea"/>
                          <a:cs typeface="Arial" panose="020B0604020202020204" pitchFamily="34" charset="0"/>
                        </a:rPr>
                        <a:t>Advantages</a:t>
                      </a:r>
                      <a:endParaRPr lang="en-GB" sz="1590" dirty="0">
                        <a:latin typeface="Arial" panose="020B0604020202020204" pitchFamily="34" charset="0"/>
                        <a:cs typeface="Arial" panose="020B0604020202020204" pitchFamily="34" charset="0"/>
                      </a:endParaRPr>
                    </a:p>
                  </a:txBody>
                  <a:tcPr/>
                </a:tc>
                <a:tc>
                  <a:txBody>
                    <a:bodyPr/>
                    <a:lstStyle/>
                    <a:p>
                      <a:r>
                        <a:rPr kumimoji="0" lang="en-GB" sz="1590" b="0" i="0" u="none" strike="noStrike" kern="1200" baseline="0" dirty="0" smtClean="0">
                          <a:solidFill>
                            <a:schemeClr val="lt1"/>
                          </a:solidFill>
                          <a:latin typeface="Arial" panose="020B0604020202020204" pitchFamily="34" charset="0"/>
                          <a:ea typeface="+mn-ea"/>
                          <a:cs typeface="Arial" panose="020B0604020202020204" pitchFamily="34" charset="0"/>
                        </a:rPr>
                        <a:t>Disadvantages</a:t>
                      </a:r>
                      <a:endParaRPr lang="en-GB" sz="1590" dirty="0">
                        <a:latin typeface="Arial" panose="020B0604020202020204" pitchFamily="34" charset="0"/>
                        <a:cs typeface="Arial" panose="020B0604020202020204" pitchFamily="34" charset="0"/>
                      </a:endParaRPr>
                    </a:p>
                  </a:txBody>
                  <a:tcPr/>
                </a:tc>
              </a:tr>
              <a:tr h="370840">
                <a:tc>
                  <a:txBody>
                    <a:bodyPr/>
                    <a:lstStyle/>
                    <a:p>
                      <a:pPr marL="285750" indent="-285750">
                        <a:buFont typeface="Arial" panose="020B0604020202020204" pitchFamily="34" charset="0"/>
                        <a:buChar char="•"/>
                      </a:pPr>
                      <a:r>
                        <a:rPr kumimoji="0" lang="en-GB" sz="1590" b="0" i="0" u="none" strike="noStrike" kern="1200" baseline="0" dirty="0" smtClean="0">
                          <a:solidFill>
                            <a:schemeClr val="dk1"/>
                          </a:solidFill>
                          <a:latin typeface="Arial" panose="020B0604020202020204" pitchFamily="34" charset="0"/>
                          <a:ea typeface="+mn-ea"/>
                          <a:cs typeface="Arial" panose="020B0604020202020204" pitchFamily="34" charset="0"/>
                        </a:rPr>
                        <a:t>Employees have a share in the business and therefore are interested in how it performs. This may lead to high levels of staff motivation and engagement in their work</a:t>
                      </a:r>
                    </a:p>
                    <a:p>
                      <a:pPr marL="285750" indent="-285750">
                        <a:buFont typeface="Arial" panose="020B0604020202020204" pitchFamily="34" charset="0"/>
                        <a:buChar char="•"/>
                      </a:pPr>
                      <a:r>
                        <a:rPr kumimoji="0" lang="en-GB" sz="1590" b="0" i="0" u="none" strike="noStrike" kern="1200" baseline="0" dirty="0" smtClean="0">
                          <a:solidFill>
                            <a:schemeClr val="dk1"/>
                          </a:solidFill>
                          <a:latin typeface="Arial" panose="020B0604020202020204" pitchFamily="34" charset="0"/>
                          <a:ea typeface="+mn-ea"/>
                          <a:cs typeface="Arial" panose="020B0604020202020204" pitchFamily="34" charset="0"/>
                        </a:rPr>
                        <a:t>The employees also have a say in how the business is run (voting rights are equal between members and how the capital in the business is used. This too may lead to higher levels of commitment and motivation.</a:t>
                      </a:r>
                    </a:p>
                    <a:p>
                      <a:pPr marL="285750" indent="-285750">
                        <a:buFont typeface="Arial" panose="020B0604020202020204" pitchFamily="34" charset="0"/>
                        <a:buChar char="•"/>
                      </a:pPr>
                      <a:r>
                        <a:rPr kumimoji="0" lang="en-GB" sz="1590" b="0" i="0" u="none" strike="noStrike" kern="1200" baseline="0" dirty="0" smtClean="0">
                          <a:solidFill>
                            <a:schemeClr val="dk1"/>
                          </a:solidFill>
                          <a:latin typeface="Arial" panose="020B0604020202020204" pitchFamily="34" charset="0"/>
                          <a:ea typeface="+mn-ea"/>
                          <a:cs typeface="Arial" panose="020B0604020202020204" pitchFamily="34" charset="0"/>
                        </a:rPr>
                        <a:t>Productivity may be high as workers are motivated by the values of the co-operative and the desire to add value to their members and the wider community</a:t>
                      </a:r>
                    </a:p>
                    <a:p>
                      <a:pPr marL="285750" indent="-285750">
                        <a:buFont typeface="Arial" panose="020B0604020202020204" pitchFamily="34" charset="0"/>
                        <a:buChar char="•"/>
                      </a:pPr>
                      <a:r>
                        <a:rPr kumimoji="0" lang="en-US" sz="1590" b="0" i="0" u="none" strike="noStrike" kern="1200" baseline="0" dirty="0" smtClean="0">
                          <a:solidFill>
                            <a:schemeClr val="dk1"/>
                          </a:solidFill>
                          <a:latin typeface="Arial" panose="020B0604020202020204" pitchFamily="34" charset="0"/>
                          <a:ea typeface="+mn-ea"/>
                          <a:cs typeface="Arial" panose="020B0604020202020204" pitchFamily="34" charset="0"/>
                        </a:rPr>
                        <a:t>Co-operatives tend to be run on socially </a:t>
                      </a:r>
                      <a:r>
                        <a:rPr kumimoji="0" lang="en-GB" sz="1590" b="0" i="0" u="none" strike="noStrike" kern="1200" baseline="0" dirty="0" smtClean="0">
                          <a:solidFill>
                            <a:schemeClr val="dk1"/>
                          </a:solidFill>
                          <a:latin typeface="Arial" panose="020B0604020202020204" pitchFamily="34" charset="0"/>
                          <a:ea typeface="+mn-ea"/>
                          <a:cs typeface="Arial" panose="020B0604020202020204" pitchFamily="34" charset="0"/>
                        </a:rPr>
                        <a:t>responsible principles and therefore may create positive externalities that are enjoyed by the wider society.</a:t>
                      </a:r>
                      <a:endParaRPr lang="en-GB" sz="1590" dirty="0">
                        <a:latin typeface="Arial" panose="020B0604020202020204" pitchFamily="34" charset="0"/>
                        <a:cs typeface="Arial" panose="020B0604020202020204" pitchFamily="34" charset="0"/>
                      </a:endParaRPr>
                    </a:p>
                  </a:txBody>
                  <a:tcPr/>
                </a:tc>
                <a:tc>
                  <a:txBody>
                    <a:bodyPr/>
                    <a:lstStyle/>
                    <a:p>
                      <a:pPr marL="285750" indent="-285750">
                        <a:buFont typeface="Arial" panose="020B0604020202020204" pitchFamily="34" charset="0"/>
                        <a:buChar char="•"/>
                      </a:pPr>
                      <a:r>
                        <a:rPr kumimoji="0" lang="en-US" sz="1590" b="0" i="0" u="none" strike="noStrike" kern="1200" baseline="0" dirty="0" smtClean="0">
                          <a:solidFill>
                            <a:schemeClr val="dk1"/>
                          </a:solidFill>
                          <a:latin typeface="Arial" panose="020B0604020202020204" pitchFamily="34" charset="0"/>
                          <a:ea typeface="+mn-ea"/>
                          <a:cs typeface="Arial" panose="020B0604020202020204" pitchFamily="34" charset="0"/>
                        </a:rPr>
                        <a:t>Decision making may be slow as all members </a:t>
                      </a:r>
                      <a:r>
                        <a:rPr kumimoji="0" lang="en-GB" sz="1590" b="0" i="0" u="none" strike="noStrike" kern="1200" baseline="0" dirty="0" smtClean="0">
                          <a:solidFill>
                            <a:schemeClr val="dk1"/>
                          </a:solidFill>
                          <a:latin typeface="Arial" panose="020B0604020202020204" pitchFamily="34" charset="0"/>
                          <a:ea typeface="+mn-ea"/>
                          <a:cs typeface="Arial" panose="020B0604020202020204" pitchFamily="34" charset="0"/>
                        </a:rPr>
                        <a:t>of the co-operative can contribute to the decision-making process and this may be time consuming.</a:t>
                      </a:r>
                    </a:p>
                    <a:p>
                      <a:pPr marL="285750" indent="-285750">
                        <a:buFont typeface="Arial" panose="020B0604020202020204" pitchFamily="34" charset="0"/>
                        <a:buChar char="•"/>
                      </a:pPr>
                      <a:r>
                        <a:rPr kumimoji="0" lang="en-GB" sz="1590" b="0" i="0" u="none" strike="noStrike" kern="1200" baseline="0" dirty="0" smtClean="0">
                          <a:solidFill>
                            <a:schemeClr val="dk1"/>
                          </a:solidFill>
                          <a:latin typeface="Arial" panose="020B0604020202020204" pitchFamily="34" charset="0"/>
                          <a:ea typeface="+mn-ea"/>
                          <a:cs typeface="Arial" panose="020B0604020202020204" pitchFamily="34" charset="0"/>
                        </a:rPr>
                        <a:t>It can be difficult to settle disputes because of the number of people involved in decision making</a:t>
                      </a:r>
                    </a:p>
                    <a:p>
                      <a:pPr marL="285750" indent="-285750">
                        <a:buFont typeface="Arial" panose="020B0604020202020204" pitchFamily="34" charset="0"/>
                        <a:buChar char="•"/>
                      </a:pPr>
                      <a:r>
                        <a:rPr kumimoji="0" lang="en-GB" sz="1590" b="0" i="0" u="none" strike="noStrike" kern="1200" baseline="0" dirty="0" smtClean="0">
                          <a:solidFill>
                            <a:schemeClr val="dk1"/>
                          </a:solidFill>
                          <a:latin typeface="Arial" panose="020B0604020202020204" pitchFamily="34" charset="0"/>
                          <a:ea typeface="+mn-ea"/>
                          <a:cs typeface="Arial" panose="020B0604020202020204" pitchFamily="34" charset="0"/>
                        </a:rPr>
                        <a:t>Co-operatives may suffer from a lack of capital as they cannot raise funds through selling shares and so are limited to the amount contributed by their members.</a:t>
                      </a:r>
                    </a:p>
                    <a:p>
                      <a:pPr marL="285750" indent="-285750">
                        <a:buFont typeface="Arial" panose="020B0604020202020204" pitchFamily="34" charset="0"/>
                        <a:buChar char="•"/>
                      </a:pPr>
                      <a:r>
                        <a:rPr kumimoji="0" lang="en-GB" sz="1590" b="0" i="0" u="none" strike="noStrike" kern="1200" baseline="0" dirty="0" smtClean="0">
                          <a:solidFill>
                            <a:schemeClr val="dk1"/>
                          </a:solidFill>
                          <a:latin typeface="Arial" panose="020B0604020202020204" pitchFamily="34" charset="0"/>
                          <a:ea typeface="+mn-ea"/>
                          <a:cs typeface="Arial" panose="020B0604020202020204" pitchFamily="34" charset="0"/>
                        </a:rPr>
                        <a:t>Productivity and profitability may be low as people are not motivated by self-interest</a:t>
                      </a:r>
                    </a:p>
                    <a:p>
                      <a:pPr marL="285750" indent="-285750">
                        <a:buFont typeface="Arial" panose="020B0604020202020204" pitchFamily="34" charset="0"/>
                        <a:buChar char="•"/>
                      </a:pPr>
                      <a:r>
                        <a:rPr kumimoji="0" lang="en-GB" sz="1590" b="0" i="0" u="none" strike="noStrike" kern="1200" baseline="0" dirty="0" smtClean="0">
                          <a:solidFill>
                            <a:schemeClr val="dk1"/>
                          </a:solidFill>
                          <a:latin typeface="Arial" panose="020B0604020202020204" pitchFamily="34" charset="0"/>
                          <a:ea typeface="+mn-ea"/>
                          <a:cs typeface="Arial" panose="020B0604020202020204" pitchFamily="34" charset="0"/>
                        </a:rPr>
                        <a:t>There may be inefficient managers because the co-operative is unable to use high salaries to provide incentives to work harder.</a:t>
                      </a:r>
                    </a:p>
                    <a:p>
                      <a:pPr marL="285750" indent="-285750">
                        <a:buFont typeface="Arial" panose="020B0604020202020204" pitchFamily="34" charset="0"/>
                        <a:buChar char="•"/>
                      </a:pPr>
                      <a:r>
                        <a:rPr kumimoji="0" lang="en-GB" sz="1590" b="0" i="0" u="none" strike="noStrike" kern="1200" baseline="0" dirty="0" smtClean="0">
                          <a:solidFill>
                            <a:schemeClr val="dk1"/>
                          </a:solidFill>
                          <a:latin typeface="Arial" panose="020B0604020202020204" pitchFamily="34" charset="0"/>
                          <a:ea typeface="+mn-ea"/>
                          <a:cs typeface="Arial" panose="020B0604020202020204" pitchFamily="34" charset="0"/>
                        </a:rPr>
                        <a:t>Only a small amount of the profits is shared </a:t>
                      </a:r>
                      <a:r>
                        <a:rPr kumimoji="0" lang="en-US" sz="1590" b="0" i="0" u="none" strike="noStrike" kern="1200" baseline="0" dirty="0" smtClean="0">
                          <a:solidFill>
                            <a:schemeClr val="dk1"/>
                          </a:solidFill>
                          <a:latin typeface="Arial" panose="020B0604020202020204" pitchFamily="34" charset="0"/>
                          <a:ea typeface="+mn-ea"/>
                          <a:cs typeface="Arial" panose="020B0604020202020204" pitchFamily="34" charset="0"/>
                        </a:rPr>
                        <a:t>between members as the rest is re-invested in </a:t>
                      </a:r>
                      <a:r>
                        <a:rPr kumimoji="0" lang="en-GB" sz="1590" b="0" i="0" u="none" strike="noStrike" kern="1200" baseline="0" dirty="0" smtClean="0">
                          <a:solidFill>
                            <a:schemeClr val="dk1"/>
                          </a:solidFill>
                          <a:latin typeface="Arial" panose="020B0604020202020204" pitchFamily="34" charset="0"/>
                          <a:ea typeface="+mn-ea"/>
                          <a:cs typeface="Arial" panose="020B0604020202020204" pitchFamily="34" charset="0"/>
                        </a:rPr>
                        <a:t>the co-operative</a:t>
                      </a:r>
                      <a:endParaRPr lang="en-GB" sz="159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4275218636"/>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9680" cy="5647700"/>
          </a:xfrm>
          <a:prstGeom prst="rect">
            <a:avLst/>
          </a:prstGeom>
        </p:spPr>
        <p:txBody>
          <a:bodyPr wrap="square">
            <a:spAutoFit/>
          </a:bodyPr>
          <a:lstStyle/>
          <a:p>
            <a:pPr marL="361950" indent="-349250">
              <a:buClr>
                <a:schemeClr val="accent6">
                  <a:lumMod val="50000"/>
                </a:schemeClr>
              </a:buClr>
              <a:buFont typeface="Wingdings 3" panose="05040102010807070707" pitchFamily="18" charset="2"/>
              <a:buChar char=""/>
            </a:pPr>
            <a:r>
              <a:rPr lang="en-US" sz="1900" b="1" dirty="0">
                <a:solidFill>
                  <a:srgbClr val="FF0000"/>
                </a:solidFill>
              </a:rPr>
              <a:t>Public corporations </a:t>
            </a:r>
            <a:r>
              <a:rPr lang="en-US" sz="1900" dirty="0"/>
              <a:t>(or </a:t>
            </a:r>
            <a:r>
              <a:rPr lang="en-US" sz="1900" b="1" dirty="0">
                <a:solidFill>
                  <a:srgbClr val="FF0000"/>
                </a:solidFill>
              </a:rPr>
              <a:t>public-sector organisations</a:t>
            </a:r>
            <a:r>
              <a:rPr lang="en-US" sz="1900" dirty="0"/>
              <a:t>) are wholly owned by </a:t>
            </a:r>
            <a:r>
              <a:rPr lang="en-US" sz="1900" dirty="0" smtClean="0"/>
              <a:t>the government </a:t>
            </a:r>
            <a:r>
              <a:rPr lang="en-US" sz="1900" dirty="0"/>
              <a:t>and are therefore funded through </a:t>
            </a:r>
            <a:r>
              <a:rPr lang="en-US" sz="1900" dirty="0" smtClean="0"/>
              <a:t>tax </a:t>
            </a:r>
            <a:r>
              <a:rPr lang="en-US" sz="1900" dirty="0"/>
              <a:t>revenues. </a:t>
            </a:r>
            <a:r>
              <a:rPr lang="en-US" sz="1900" dirty="0" smtClean="0"/>
              <a:t>They </a:t>
            </a:r>
            <a:r>
              <a:rPr lang="en-US" sz="1900" dirty="0"/>
              <a:t>are </a:t>
            </a:r>
            <a:r>
              <a:rPr lang="en-US" sz="1900" dirty="0" smtClean="0"/>
              <a:t>organisations that </a:t>
            </a:r>
            <a:r>
              <a:rPr lang="en-US" sz="1900" dirty="0"/>
              <a:t>provide goods and services for the general public. Examples of </a:t>
            </a:r>
            <a:r>
              <a:rPr lang="en-US" sz="1900" dirty="0" smtClean="0"/>
              <a:t>public-sector organisations are: </a:t>
            </a:r>
            <a:r>
              <a:rPr lang="en-US" sz="1900" dirty="0"/>
              <a:t>water suppliers, sewerage providers, utilities (electricity and gas boards), the post office and state-owned news and broadcasting organisations (</a:t>
            </a:r>
            <a:r>
              <a:rPr lang="en-US" sz="1900" dirty="0" smtClean="0"/>
              <a:t>such as </a:t>
            </a:r>
            <a:r>
              <a:rPr lang="en-US" sz="1900" dirty="0"/>
              <a:t>ABC in Australia).</a:t>
            </a:r>
          </a:p>
          <a:p>
            <a:pPr marL="361950" indent="-349250">
              <a:buClr>
                <a:schemeClr val="accent6">
                  <a:lumMod val="50000"/>
                </a:schemeClr>
              </a:buClr>
              <a:buFont typeface="Wingdings 3" panose="05040102010807070707" pitchFamily="18" charset="2"/>
              <a:buChar char=""/>
            </a:pPr>
            <a:r>
              <a:rPr lang="en-US" sz="1900" dirty="0"/>
              <a:t>It should be noted that in the USA 'public corporation' is another </a:t>
            </a:r>
            <a:r>
              <a:rPr lang="en-US" sz="1900" dirty="0" smtClean="0"/>
              <a:t>term </a:t>
            </a:r>
            <a:r>
              <a:rPr lang="en-US" sz="1900" dirty="0"/>
              <a:t>for a </a:t>
            </a:r>
            <a:r>
              <a:rPr lang="en-US" sz="1900" dirty="0" smtClean="0"/>
              <a:t>public limited </a:t>
            </a:r>
            <a:r>
              <a:rPr lang="en-US" sz="1900" dirty="0"/>
              <a:t>company that can trade shares on the stock exchange. In the USA, </a:t>
            </a:r>
            <a:r>
              <a:rPr lang="en-US" sz="1900" dirty="0" smtClean="0"/>
              <a:t>public corporations </a:t>
            </a:r>
            <a:r>
              <a:rPr lang="en-US" sz="1900" dirty="0"/>
              <a:t>are referred to as public-sector organisations</a:t>
            </a:r>
            <a:r>
              <a:rPr lang="en-US" sz="1900" dirty="0" smtClean="0"/>
              <a:t>.</a:t>
            </a:r>
          </a:p>
          <a:p>
            <a:pPr marL="361950" indent="-349250">
              <a:buClr>
                <a:schemeClr val="accent6">
                  <a:lumMod val="50000"/>
                </a:schemeClr>
              </a:buClr>
              <a:buFont typeface="Wingdings 3" panose="05040102010807070707" pitchFamily="18" charset="2"/>
              <a:buChar char=""/>
            </a:pPr>
            <a:r>
              <a:rPr lang="en-US" sz="1900" dirty="0"/>
              <a:t>In some countries, some goods and services are supplied by private -sector firms. </a:t>
            </a:r>
            <a:r>
              <a:rPr lang="en-US" sz="1900" dirty="0" smtClean="0"/>
              <a:t>E.g., </a:t>
            </a:r>
            <a:r>
              <a:rPr lang="en-US" sz="1900" dirty="0"/>
              <a:t>water, electricity and gas are all supplied by the private sector in the UK. </a:t>
            </a:r>
            <a:r>
              <a:rPr lang="en-US" sz="1900" dirty="0" smtClean="0"/>
              <a:t>In other </a:t>
            </a:r>
            <a:r>
              <a:rPr lang="en-US" sz="1900" dirty="0"/>
              <a:t>countries they are supplied by the government, as in the case of Amtrak, </a:t>
            </a:r>
            <a:r>
              <a:rPr lang="en-US" sz="1900" dirty="0" smtClean="0"/>
              <a:t>the state-owned </a:t>
            </a:r>
            <a:r>
              <a:rPr lang="en-US" sz="1900" dirty="0"/>
              <a:t>railway in the USA. Education and health care in many </a:t>
            </a:r>
            <a:r>
              <a:rPr lang="en-US" sz="1900" dirty="0" smtClean="0"/>
              <a:t>countries are provided </a:t>
            </a:r>
            <a:r>
              <a:rPr lang="en-US" sz="1900" dirty="0"/>
              <a:t>by both the private and public sectors (see Chapter 2).</a:t>
            </a:r>
          </a:p>
        </p:txBody>
      </p:sp>
      <p:sp>
        <p:nvSpPr>
          <p:cNvPr id="8" name="Title 2"/>
          <p:cNvSpPr>
            <a:spLocks noGrp="1"/>
          </p:cNvSpPr>
          <p:nvPr>
            <p:ph type="title"/>
          </p:nvPr>
        </p:nvSpPr>
        <p:spPr>
          <a:xfrm>
            <a:off x="70266" y="72008"/>
            <a:ext cx="8859452" cy="548680"/>
          </a:xfrm>
        </p:spPr>
        <p:txBody>
          <a:bodyPr>
            <a:noAutofit/>
          </a:bodyPr>
          <a:lstStyle/>
          <a:p>
            <a:r>
              <a:rPr lang="en-US" sz="4000" dirty="0" smtClean="0"/>
              <a:t>4.1 – Types – Public Corporations</a:t>
            </a:r>
            <a:endParaRPr lang="en-US" sz="40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121</a:t>
            </a:r>
            <a:endParaRPr lang="en-GB" sz="1000" b="1" dirty="0">
              <a:latin typeface="Arial" panose="020B0604020202020204" pitchFamily="34" charset="0"/>
              <a:cs typeface="Arial" panose="020B0604020202020204" pitchFamily="34" charset="0"/>
            </a:endParaRPr>
          </a:p>
        </p:txBody>
      </p:sp>
      <p:sp>
        <p:nvSpPr>
          <p:cNvPr id="2" name="AutoShape 2" descr="Image result for credit agricole headquarters"/>
          <p:cNvSpPr>
            <a:spLocks noChangeAspect="1" noChangeArrowheads="1"/>
          </p:cNvSpPr>
          <p:nvPr/>
        </p:nvSpPr>
        <p:spPr bwMode="auto">
          <a:xfrm>
            <a:off x="1400679" y="388875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24578" name="Picture 2" descr="Related imag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2164" t="7383" r="12238" b="6387"/>
          <a:stretch/>
        </p:blipFill>
        <p:spPr bwMode="auto">
          <a:xfrm>
            <a:off x="7171200" y="2888734"/>
            <a:ext cx="1630702" cy="2052434"/>
          </a:xfrm>
          <a:prstGeom prst="rect">
            <a:avLst/>
          </a:prstGeom>
          <a:noFill/>
          <a:extLst>
            <a:ext uri="{909E8E84-426E-40DD-AFC4-6F175D3DCCD1}">
              <a14:hiddenFill xmlns:a14="http://schemas.microsoft.com/office/drawing/2010/main">
                <a:solidFill>
                  <a:srgbClr val="FFFFFF"/>
                </a:solidFill>
              </a14:hiddenFill>
            </a:ext>
          </a:extLst>
        </p:spPr>
      </p:pic>
      <p:pic>
        <p:nvPicPr>
          <p:cNvPr id="24580" name="Picture 4" descr="Image result for amtrak"/>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6299" r="15740"/>
          <a:stretch/>
        </p:blipFill>
        <p:spPr bwMode="auto">
          <a:xfrm>
            <a:off x="7171200" y="1169368"/>
            <a:ext cx="1630702" cy="1176569"/>
          </a:xfrm>
          <a:prstGeom prst="rect">
            <a:avLst/>
          </a:prstGeom>
          <a:noFill/>
          <a:extLst>
            <a:ext uri="{909E8E84-426E-40DD-AFC4-6F175D3DCCD1}">
              <a14:hiddenFill xmlns:a14="http://schemas.microsoft.com/office/drawing/2010/main">
                <a:solidFill>
                  <a:srgbClr val="FFFFFF"/>
                </a:solidFill>
              </a14:hiddenFill>
            </a:ext>
          </a:extLst>
        </p:spPr>
      </p:pic>
      <p:pic>
        <p:nvPicPr>
          <p:cNvPr id="24582" name="Picture 6" descr="Image result for monopoly utilities"/>
          <p:cNvPicPr>
            <a:picLocks noChangeAspect="1" noChangeArrowheads="1"/>
          </p:cNvPicPr>
          <p:nvPr/>
        </p:nvPicPr>
        <p:blipFill rotWithShape="1">
          <a:blip r:embed="rId5">
            <a:extLst>
              <a:ext uri="{28A0092B-C50C-407E-A947-70E740481C1C}">
                <a14:useLocalDpi xmlns:a14="http://schemas.microsoft.com/office/drawing/2010/main" val="0"/>
              </a:ext>
            </a:extLst>
          </a:blip>
          <a:srcRect l="992" r="33722"/>
          <a:stretch/>
        </p:blipFill>
        <p:spPr bwMode="auto">
          <a:xfrm>
            <a:off x="7171200" y="5297422"/>
            <a:ext cx="1630702" cy="12999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2986172"/>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3323987"/>
          </a:xfrm>
          <a:prstGeom prst="rect">
            <a:avLst/>
          </a:prstGeom>
        </p:spPr>
        <p:txBody>
          <a:bodyPr wrap="square">
            <a:spAutoFit/>
          </a:bodyPr>
          <a:lstStyle/>
          <a:p>
            <a:pPr marL="12700">
              <a:buClr>
                <a:schemeClr val="accent6">
                  <a:lumMod val="50000"/>
                </a:schemeClr>
              </a:buClr>
            </a:pPr>
            <a:r>
              <a:rPr lang="en-US" sz="3000" b="1" dirty="0" smtClean="0">
                <a:solidFill>
                  <a:srgbClr val="002060"/>
                </a:solidFill>
              </a:rPr>
              <a:t>Case Study</a:t>
            </a:r>
            <a:r>
              <a:rPr lang="en-US" sz="3000" b="1" dirty="0">
                <a:solidFill>
                  <a:srgbClr val="002060"/>
                </a:solidFill>
              </a:rPr>
              <a:t>: The Bank of England</a:t>
            </a:r>
          </a:p>
          <a:p>
            <a:pPr marL="449263" indent="-436563">
              <a:buClr>
                <a:schemeClr val="accent6">
                  <a:lumMod val="50000"/>
                </a:schemeClr>
              </a:buClr>
              <a:buFont typeface="Wingdings 3" panose="05040102010807070707" pitchFamily="18" charset="2"/>
              <a:buChar char=""/>
            </a:pPr>
            <a:r>
              <a:rPr lang="en-US" sz="3000" dirty="0" smtClean="0">
                <a:solidFill>
                  <a:srgbClr val="002060"/>
                </a:solidFill>
              </a:rPr>
              <a:t>The Bank of England became an independent public organisation in1998.This means it </a:t>
            </a:r>
            <a:r>
              <a:rPr lang="en-US" sz="3000" dirty="0">
                <a:solidFill>
                  <a:srgbClr val="002060"/>
                </a:solidFill>
              </a:rPr>
              <a:t>is wholly owned by the Treasury Solicitor on behalf of the UK government, </a:t>
            </a:r>
            <a:r>
              <a:rPr lang="en-US" sz="3000" dirty="0" smtClean="0">
                <a:solidFill>
                  <a:srgbClr val="002060"/>
                </a:solidFill>
              </a:rPr>
              <a:t>with independence in setting monetary policy (see Chapter </a:t>
            </a:r>
            <a:r>
              <a:rPr lang="en-US" sz="3000" dirty="0">
                <a:solidFill>
                  <a:srgbClr val="002060"/>
                </a:solidFill>
              </a:rPr>
              <a:t>16).</a:t>
            </a:r>
          </a:p>
        </p:txBody>
      </p:sp>
      <p:sp>
        <p:nvSpPr>
          <p:cNvPr id="8" name="Title 2"/>
          <p:cNvSpPr>
            <a:spLocks noGrp="1"/>
          </p:cNvSpPr>
          <p:nvPr>
            <p:ph type="title"/>
          </p:nvPr>
        </p:nvSpPr>
        <p:spPr>
          <a:xfrm>
            <a:off x="70266" y="72008"/>
            <a:ext cx="8859452" cy="548680"/>
          </a:xfrm>
        </p:spPr>
        <p:txBody>
          <a:bodyPr>
            <a:noAutofit/>
          </a:bodyPr>
          <a:lstStyle/>
          <a:p>
            <a:r>
              <a:rPr lang="en-US" sz="4000" dirty="0" smtClean="0"/>
              <a:t>4.1 – Types – Public Corporations</a:t>
            </a:r>
            <a:endParaRPr lang="en-US" sz="40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121</a:t>
            </a:r>
            <a:endParaRPr lang="en-GB" sz="1000" b="1" dirty="0">
              <a:latin typeface="Arial" panose="020B0604020202020204" pitchFamily="34" charset="0"/>
              <a:cs typeface="Arial" panose="020B0604020202020204" pitchFamily="34" charset="0"/>
            </a:endParaRPr>
          </a:p>
        </p:txBody>
      </p:sp>
      <p:sp>
        <p:nvSpPr>
          <p:cNvPr id="2" name="AutoShape 2" descr="Image result for credit agricole headquarters"/>
          <p:cNvSpPr>
            <a:spLocks noChangeAspect="1" noChangeArrowheads="1"/>
          </p:cNvSpPr>
          <p:nvPr/>
        </p:nvSpPr>
        <p:spPr bwMode="auto">
          <a:xfrm>
            <a:off x="1400679" y="388875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27650" name="Picture 2" descr="Image result for bank of england"/>
          <p:cNvPicPr>
            <a:picLocks noChangeAspect="1" noChangeArrowheads="1"/>
          </p:cNvPicPr>
          <p:nvPr/>
        </p:nvPicPr>
        <p:blipFill rotWithShape="1">
          <a:blip r:embed="rId3">
            <a:extLst>
              <a:ext uri="{28A0092B-C50C-407E-A947-70E740481C1C}">
                <a14:useLocalDpi xmlns:a14="http://schemas.microsoft.com/office/drawing/2010/main" val="0"/>
              </a:ext>
            </a:extLst>
          </a:blip>
          <a:srcRect r="9450"/>
          <a:stretch/>
        </p:blipFill>
        <p:spPr bwMode="auto">
          <a:xfrm>
            <a:off x="329951" y="4365910"/>
            <a:ext cx="3687063" cy="2239517"/>
          </a:xfrm>
          <a:prstGeom prst="rect">
            <a:avLst/>
          </a:prstGeom>
          <a:noFill/>
          <a:extLst>
            <a:ext uri="{909E8E84-426E-40DD-AFC4-6F175D3DCCD1}">
              <a14:hiddenFill xmlns:a14="http://schemas.microsoft.com/office/drawing/2010/main">
                <a:solidFill>
                  <a:srgbClr val="FFFFFF"/>
                </a:solidFill>
              </a14:hiddenFill>
            </a:ext>
          </a:extLst>
        </p:spPr>
      </p:pic>
      <p:pic>
        <p:nvPicPr>
          <p:cNvPr id="27652" name="Picture 4" descr="Image result for bank of england inside"/>
          <p:cNvPicPr>
            <a:picLocks noChangeAspect="1" noChangeArrowheads="1"/>
          </p:cNvPicPr>
          <p:nvPr/>
        </p:nvPicPr>
        <p:blipFill rotWithShape="1">
          <a:blip r:embed="rId4">
            <a:extLst>
              <a:ext uri="{28A0092B-C50C-407E-A947-70E740481C1C}">
                <a14:useLocalDpi xmlns:a14="http://schemas.microsoft.com/office/drawing/2010/main" val="0"/>
              </a:ext>
            </a:extLst>
          </a:blip>
          <a:srcRect l="1826" t="31141"/>
          <a:stretch/>
        </p:blipFill>
        <p:spPr bwMode="auto">
          <a:xfrm>
            <a:off x="4280018" y="4365104"/>
            <a:ext cx="4540454" cy="22462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1243830"/>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552728" cy="4801314"/>
          </a:xfrm>
          <a:prstGeom prst="rect">
            <a:avLst/>
          </a:prstGeom>
        </p:spPr>
        <p:txBody>
          <a:bodyPr wrap="square">
            <a:spAutoFit/>
          </a:bodyPr>
          <a:lstStyle/>
          <a:p>
            <a:pPr marL="449263" indent="-449263">
              <a:buClr>
                <a:schemeClr val="accent6">
                  <a:lumMod val="50000"/>
                </a:schemeClr>
              </a:buClr>
              <a:buFont typeface="Wingdings 3" panose="05040102010807070707" pitchFamily="18" charset="2"/>
              <a:buChar char=""/>
            </a:pPr>
            <a:r>
              <a:rPr lang="en-US" dirty="0"/>
              <a:t>The advantages </a:t>
            </a:r>
            <a:r>
              <a:rPr lang="en-US" dirty="0" smtClean="0"/>
              <a:t>of public-sector </a:t>
            </a:r>
            <a:r>
              <a:rPr lang="en-US" dirty="0"/>
              <a:t>corporations include the following:</a:t>
            </a:r>
          </a:p>
          <a:p>
            <a:pPr marL="620713" indent="-274638">
              <a:buClr>
                <a:schemeClr val="accent6">
                  <a:lumMod val="50000"/>
                </a:schemeClr>
              </a:buClr>
              <a:buFont typeface="Arial" panose="020B0604020202020204" pitchFamily="34" charset="0"/>
              <a:buChar char="•"/>
            </a:pPr>
            <a:r>
              <a:rPr lang="en-US" dirty="0" smtClean="0"/>
              <a:t>Essential </a:t>
            </a:r>
            <a:r>
              <a:rPr lang="en-US" dirty="0"/>
              <a:t>goods and services, such as housing and education, are under the </a:t>
            </a:r>
            <a:r>
              <a:rPr lang="en-US" dirty="0" smtClean="0"/>
              <a:t>control of the state</a:t>
            </a:r>
            <a:r>
              <a:rPr lang="en-US" dirty="0"/>
              <a:t>, ensuring adequate provision for the general public.</a:t>
            </a:r>
          </a:p>
          <a:p>
            <a:pPr marL="620713" indent="-274638">
              <a:buClr>
                <a:schemeClr val="accent6">
                  <a:lumMod val="50000"/>
                </a:schemeClr>
              </a:buClr>
              <a:buFont typeface="Arial" panose="020B0604020202020204" pitchFamily="34" charset="0"/>
              <a:buChar char="•"/>
            </a:pPr>
            <a:r>
              <a:rPr lang="en-US" dirty="0" smtClean="0"/>
              <a:t>Prices </a:t>
            </a:r>
            <a:r>
              <a:rPr lang="en-US" dirty="0"/>
              <a:t>can be regulated by the government and therefore essential goods </a:t>
            </a:r>
            <a:r>
              <a:rPr lang="en-US" dirty="0" smtClean="0"/>
              <a:t>and services</a:t>
            </a:r>
            <a:r>
              <a:rPr lang="en-US" dirty="0"/>
              <a:t>, such as health care</a:t>
            </a:r>
            <a:r>
              <a:rPr lang="en-US" dirty="0" smtClean="0"/>
              <a:t>, are </a:t>
            </a:r>
            <a:r>
              <a:rPr lang="en-US" dirty="0"/>
              <a:t>made affordable to all.</a:t>
            </a:r>
          </a:p>
          <a:p>
            <a:pPr marL="620713" indent="-274638">
              <a:buClr>
                <a:schemeClr val="accent6">
                  <a:lumMod val="50000"/>
                </a:schemeClr>
              </a:buClr>
              <a:buFont typeface="Arial" panose="020B0604020202020204" pitchFamily="34" charset="0"/>
              <a:buChar char="•"/>
            </a:pPr>
            <a:r>
              <a:rPr lang="en-US" dirty="0" smtClean="0"/>
              <a:t>Government </a:t>
            </a:r>
            <a:r>
              <a:rPr lang="en-US" dirty="0"/>
              <a:t>can fund unprofitable services so that </a:t>
            </a:r>
            <a:r>
              <a:rPr lang="en-US" dirty="0" smtClean="0"/>
              <a:t>everybody </a:t>
            </a:r>
            <a:r>
              <a:rPr lang="en-US" dirty="0"/>
              <a:t>has access to </a:t>
            </a:r>
            <a:r>
              <a:rPr lang="en-US" dirty="0" smtClean="0"/>
              <a:t>essential services </a:t>
            </a:r>
            <a:r>
              <a:rPr lang="en-US" dirty="0"/>
              <a:t>such as </a:t>
            </a:r>
            <a:r>
              <a:rPr lang="en-US" dirty="0" smtClean="0"/>
              <a:t>postal </a:t>
            </a:r>
            <a:r>
              <a:rPr lang="en-US" dirty="0"/>
              <a:t>services or bus services to remote areas of the country.</a:t>
            </a:r>
          </a:p>
          <a:p>
            <a:pPr marL="620713" indent="-274638">
              <a:buClr>
                <a:schemeClr val="accent6">
                  <a:lumMod val="50000"/>
                </a:schemeClr>
              </a:buClr>
              <a:buFont typeface="Arial" panose="020B0604020202020204" pitchFamily="34" charset="0"/>
              <a:buChar char="•"/>
            </a:pPr>
            <a:r>
              <a:rPr lang="en-US" dirty="0" smtClean="0"/>
              <a:t>Public </a:t>
            </a:r>
            <a:r>
              <a:rPr lang="en-US" dirty="0"/>
              <a:t>corporations can generate revenue for the </a:t>
            </a:r>
            <a:r>
              <a:rPr lang="en-US" dirty="0" smtClean="0"/>
              <a:t>government</a:t>
            </a:r>
            <a:r>
              <a:rPr lang="en-US" dirty="0"/>
              <a:t>. </a:t>
            </a:r>
            <a:r>
              <a:rPr lang="en-US" dirty="0" smtClean="0"/>
              <a:t>E.g.,</a:t>
            </a:r>
            <a:r>
              <a:rPr lang="en-US" dirty="0"/>
              <a:t> </a:t>
            </a:r>
            <a:r>
              <a:rPr lang="en-GB" dirty="0" err="1" smtClean="0"/>
              <a:t>Petróleos</a:t>
            </a:r>
            <a:r>
              <a:rPr lang="en-GB" dirty="0" smtClean="0"/>
              <a:t> </a:t>
            </a:r>
            <a:r>
              <a:rPr lang="en-GB" dirty="0"/>
              <a:t>de Venezuela (PDVSA) is </a:t>
            </a:r>
            <a:r>
              <a:rPr lang="en-GB" dirty="0" smtClean="0"/>
              <a:t>the </a:t>
            </a:r>
            <a:r>
              <a:rPr lang="en-GB" dirty="0"/>
              <a:t>state-owned oil company of Venezuela. </a:t>
            </a:r>
            <a:r>
              <a:rPr lang="en-GB" dirty="0" smtClean="0"/>
              <a:t>All profits </a:t>
            </a:r>
            <a:r>
              <a:rPr lang="en-GB" dirty="0"/>
              <a:t>made by PDVSA form </a:t>
            </a:r>
            <a:r>
              <a:rPr lang="en-GB" dirty="0" smtClean="0"/>
              <a:t>part of the </a:t>
            </a:r>
            <a:r>
              <a:rPr lang="en-GB" dirty="0"/>
              <a:t>Venezuelan </a:t>
            </a:r>
            <a:r>
              <a:rPr lang="en-GB" dirty="0" smtClean="0"/>
              <a:t>government's revenue.</a:t>
            </a:r>
            <a:endParaRPr lang="en-US" dirty="0"/>
          </a:p>
        </p:txBody>
      </p:sp>
      <p:sp>
        <p:nvSpPr>
          <p:cNvPr id="8" name="Title 2"/>
          <p:cNvSpPr>
            <a:spLocks noGrp="1"/>
          </p:cNvSpPr>
          <p:nvPr>
            <p:ph type="title"/>
          </p:nvPr>
        </p:nvSpPr>
        <p:spPr>
          <a:xfrm>
            <a:off x="70266" y="72008"/>
            <a:ext cx="8859452" cy="548680"/>
          </a:xfrm>
        </p:spPr>
        <p:txBody>
          <a:bodyPr>
            <a:noAutofit/>
          </a:bodyPr>
          <a:lstStyle/>
          <a:p>
            <a:r>
              <a:rPr lang="en-US" sz="4000" dirty="0" smtClean="0"/>
              <a:t>4.1 – Types – Public Corporations</a:t>
            </a:r>
            <a:endParaRPr lang="en-US" sz="40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122</a:t>
            </a:r>
            <a:endParaRPr lang="en-GB" sz="1000" b="1" dirty="0">
              <a:latin typeface="Arial" panose="020B0604020202020204" pitchFamily="34" charset="0"/>
              <a:cs typeface="Arial" panose="020B0604020202020204" pitchFamily="34" charset="0"/>
            </a:endParaRPr>
          </a:p>
        </p:txBody>
      </p:sp>
      <p:sp>
        <p:nvSpPr>
          <p:cNvPr id="2" name="AutoShape 2" descr="Image result for credit agricole headquarters"/>
          <p:cNvSpPr>
            <a:spLocks noChangeAspect="1" noChangeArrowheads="1"/>
          </p:cNvSpPr>
          <p:nvPr/>
        </p:nvSpPr>
        <p:spPr bwMode="auto">
          <a:xfrm>
            <a:off x="1400679" y="388875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28674" name="Picture 2" descr="Image result for Petróleos de Venezuel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04248" y="1136130"/>
            <a:ext cx="1970584" cy="1113380"/>
          </a:xfrm>
          <a:prstGeom prst="rect">
            <a:avLst/>
          </a:prstGeom>
          <a:noFill/>
          <a:extLst>
            <a:ext uri="{909E8E84-426E-40DD-AFC4-6F175D3DCCD1}">
              <a14:hiddenFill xmlns:a14="http://schemas.microsoft.com/office/drawing/2010/main">
                <a:solidFill>
                  <a:srgbClr val="FFFFFF"/>
                </a:solidFill>
              </a14:hiddenFill>
            </a:ext>
          </a:extLst>
        </p:spPr>
      </p:pic>
      <p:pic>
        <p:nvPicPr>
          <p:cNvPr id="28676" name="Picture 4" descr="Image result for Petróleos de Venezuela"/>
          <p:cNvPicPr>
            <a:picLocks noChangeAspect="1" noChangeArrowheads="1"/>
          </p:cNvPicPr>
          <p:nvPr/>
        </p:nvPicPr>
        <p:blipFill rotWithShape="1">
          <a:blip r:embed="rId4">
            <a:extLst>
              <a:ext uri="{28A0092B-C50C-407E-A947-70E740481C1C}">
                <a14:useLocalDpi xmlns:a14="http://schemas.microsoft.com/office/drawing/2010/main" val="0"/>
              </a:ext>
            </a:extLst>
          </a:blip>
          <a:srcRect l="11958" r="8599"/>
          <a:stretch/>
        </p:blipFill>
        <p:spPr bwMode="auto">
          <a:xfrm>
            <a:off x="6804248" y="2402063"/>
            <a:ext cx="1970584" cy="1366378"/>
          </a:xfrm>
          <a:prstGeom prst="rect">
            <a:avLst/>
          </a:prstGeom>
          <a:noFill/>
          <a:extLst>
            <a:ext uri="{909E8E84-426E-40DD-AFC4-6F175D3DCCD1}">
              <a14:hiddenFill xmlns:a14="http://schemas.microsoft.com/office/drawing/2010/main">
                <a:solidFill>
                  <a:srgbClr val="FFFFFF"/>
                </a:solidFill>
              </a14:hiddenFill>
            </a:ext>
          </a:extLst>
        </p:spPr>
      </p:pic>
      <p:pic>
        <p:nvPicPr>
          <p:cNvPr id="28678" name="Picture 6" descr="Image result for Petróleos de Venezuel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04248" y="3920994"/>
            <a:ext cx="1962386" cy="1309447"/>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251520" y="6021288"/>
            <a:ext cx="8523312" cy="615553"/>
          </a:xfrm>
          <a:prstGeom prst="rect">
            <a:avLst/>
          </a:prstGeom>
          <a:solidFill>
            <a:schemeClr val="accent6">
              <a:lumMod val="60000"/>
              <a:lumOff val="40000"/>
            </a:schemeClr>
          </a:solidFill>
          <a:ln w="50800">
            <a:solidFill>
              <a:srgbClr val="002060"/>
            </a:solidFill>
          </a:ln>
        </p:spPr>
        <p:txBody>
          <a:bodyPr wrap="square">
            <a:spAutoFit/>
          </a:bodyPr>
          <a:lstStyle/>
          <a:p>
            <a:r>
              <a:rPr lang="en-GB" sz="1700" b="1" dirty="0">
                <a:latin typeface="Arial" panose="020B0604020202020204" pitchFamily="34" charset="0"/>
                <a:cs typeface="Arial" panose="020B0604020202020204" pitchFamily="34" charset="0"/>
              </a:rPr>
              <a:t>Activity</a:t>
            </a:r>
          </a:p>
          <a:p>
            <a:r>
              <a:rPr lang="en-US" sz="1700" dirty="0">
                <a:latin typeface="Arial" panose="020B0604020202020204" pitchFamily="34" charset="0"/>
                <a:cs typeface="Arial" panose="020B0604020202020204" pitchFamily="34" charset="0"/>
              </a:rPr>
              <a:t>Find some examples of public corporations in your country or a country of your choice.</a:t>
            </a:r>
            <a:endParaRPr lang="en-GB" sz="17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4011792"/>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4000" dirty="0" smtClean="0"/>
              <a:t>Syllabus Aims</a:t>
            </a:r>
            <a:endParaRPr lang="en-GB" sz="4000" dirty="0"/>
          </a:p>
        </p:txBody>
      </p:sp>
      <p:sp>
        <p:nvSpPr>
          <p:cNvPr id="3" name="Rectangle 2"/>
          <p:cNvSpPr/>
          <p:nvPr/>
        </p:nvSpPr>
        <p:spPr>
          <a:xfrm>
            <a:off x="251520" y="1052736"/>
            <a:ext cx="8568952" cy="5355312"/>
          </a:xfrm>
          <a:prstGeom prst="rect">
            <a:avLst/>
          </a:prstGeom>
        </p:spPr>
        <p:txBody>
          <a:bodyPr wrap="square">
            <a:spAutoFit/>
          </a:bodyPr>
          <a:lstStyle/>
          <a:p>
            <a:pPr marL="457200" indent="-457200">
              <a:buClr>
                <a:srgbClr val="00B050"/>
              </a:buClr>
              <a:buFont typeface="Wingdings 3" panose="05040102010807070707" pitchFamily="18" charset="2"/>
              <a:buChar char=""/>
            </a:pPr>
            <a:r>
              <a:rPr lang="en-US" dirty="0" smtClean="0"/>
              <a:t>The </a:t>
            </a:r>
            <a:r>
              <a:rPr lang="en-US" dirty="0"/>
              <a:t>aims below describe the educational purposes of a course in economics for the Cambridge </a:t>
            </a:r>
            <a:r>
              <a:rPr lang="en-US" dirty="0" smtClean="0"/>
              <a:t>IGCSE exam</a:t>
            </a:r>
            <a:r>
              <a:rPr lang="en-US" dirty="0"/>
              <a:t>.</a:t>
            </a:r>
          </a:p>
          <a:p>
            <a:pPr marL="457200" indent="-457200">
              <a:buClr>
                <a:srgbClr val="00B050"/>
              </a:buClr>
              <a:buFont typeface="Wingdings 3" panose="05040102010807070707" pitchFamily="18" charset="2"/>
              <a:buChar char=""/>
            </a:pPr>
            <a:r>
              <a:rPr lang="en-US" dirty="0"/>
              <a:t>The aims are to:</a:t>
            </a:r>
          </a:p>
          <a:p>
            <a:pPr marL="803275" indent="-341313">
              <a:buClr>
                <a:srgbClr val="00B050"/>
              </a:buClr>
              <a:buFont typeface="+mj-lt"/>
              <a:buAutoNum type="arabicPeriod"/>
            </a:pPr>
            <a:r>
              <a:rPr lang="en-US" dirty="0" smtClean="0"/>
              <a:t>Develop </a:t>
            </a:r>
            <a:r>
              <a:rPr lang="en-US" dirty="0"/>
              <a:t>candidates’ knowledge and understanding of economic terminology, principles and theories</a:t>
            </a:r>
          </a:p>
          <a:p>
            <a:pPr marL="803275" indent="-341313">
              <a:buClr>
                <a:srgbClr val="00B050"/>
              </a:buClr>
              <a:buFont typeface="+mj-lt"/>
              <a:buAutoNum type="arabicPeriod"/>
            </a:pPr>
            <a:r>
              <a:rPr lang="en-US" dirty="0" smtClean="0"/>
              <a:t>Develop </a:t>
            </a:r>
            <a:r>
              <a:rPr lang="en-US" dirty="0"/>
              <a:t>candidates’ basic economic numeracy and literacy and their ability to handle simple </a:t>
            </a:r>
            <a:r>
              <a:rPr lang="en-US" dirty="0" smtClean="0"/>
              <a:t>data including </a:t>
            </a:r>
            <a:r>
              <a:rPr lang="en-US" dirty="0"/>
              <a:t>graphs and diagrams</a:t>
            </a:r>
          </a:p>
          <a:p>
            <a:pPr marL="803275" indent="-341313">
              <a:buClr>
                <a:srgbClr val="00B050"/>
              </a:buClr>
              <a:buFont typeface="+mj-lt"/>
              <a:buAutoNum type="arabicPeriod"/>
            </a:pPr>
            <a:r>
              <a:rPr lang="en-US" dirty="0" smtClean="0"/>
              <a:t>Develop </a:t>
            </a:r>
            <a:r>
              <a:rPr lang="en-US" dirty="0"/>
              <a:t>candidates’ ability to use the tools of economic analysis in particular situations</a:t>
            </a:r>
          </a:p>
          <a:p>
            <a:pPr marL="803275" indent="-341313">
              <a:buClr>
                <a:srgbClr val="00B050"/>
              </a:buClr>
              <a:buFont typeface="+mj-lt"/>
              <a:buAutoNum type="arabicPeriod"/>
            </a:pPr>
            <a:r>
              <a:rPr lang="en-US" dirty="0" smtClean="0"/>
              <a:t>Show </a:t>
            </a:r>
            <a:r>
              <a:rPr lang="en-US" dirty="0"/>
              <a:t>candidates how to identify and discriminate between differing sources of information and how </a:t>
            </a:r>
            <a:r>
              <a:rPr lang="en-US" dirty="0" smtClean="0"/>
              <a:t>to distinguish </a:t>
            </a:r>
            <a:r>
              <a:rPr lang="en-US" dirty="0"/>
              <a:t>between facts and value judgements in economic issues</a:t>
            </a:r>
          </a:p>
          <a:p>
            <a:pPr marL="803275" indent="-341313">
              <a:buClr>
                <a:srgbClr val="00B050"/>
              </a:buClr>
              <a:buFont typeface="+mj-lt"/>
              <a:buAutoNum type="arabicPeriod"/>
            </a:pPr>
            <a:r>
              <a:rPr lang="en-US" dirty="0" smtClean="0"/>
              <a:t>Develop </a:t>
            </a:r>
            <a:r>
              <a:rPr lang="en-US" dirty="0"/>
              <a:t>candidates’ ability to use economic skills (with reference to individuals, groups </a:t>
            </a:r>
            <a:r>
              <a:rPr lang="en-US" dirty="0" smtClean="0"/>
              <a:t>and organisations</a:t>
            </a:r>
            <a:r>
              <a:rPr lang="en-US" dirty="0"/>
              <a:t>) to understand better the world in which they live</a:t>
            </a:r>
          </a:p>
          <a:p>
            <a:pPr marL="803275" indent="-341313">
              <a:buClr>
                <a:srgbClr val="00B050"/>
              </a:buClr>
              <a:buFont typeface="+mj-lt"/>
              <a:buAutoNum type="arabicPeriod"/>
            </a:pPr>
            <a:r>
              <a:rPr lang="en-US" dirty="0" smtClean="0"/>
              <a:t>Develop </a:t>
            </a:r>
            <a:r>
              <a:rPr lang="en-US" dirty="0"/>
              <a:t>candidates’ understanding of the economies of developed and developing nations and </a:t>
            </a:r>
            <a:r>
              <a:rPr lang="en-US" dirty="0" smtClean="0"/>
              <a:t>of the </a:t>
            </a:r>
            <a:r>
              <a:rPr lang="en-US" dirty="0"/>
              <a:t>relationships between them; and to develop their appreciation of these relationships from </a:t>
            </a:r>
            <a:r>
              <a:rPr lang="en-US" dirty="0" smtClean="0"/>
              <a:t>the perspective </a:t>
            </a:r>
            <a:r>
              <a:rPr lang="en-US" dirty="0"/>
              <a:t>of both developed and developing nations.</a:t>
            </a:r>
            <a:endParaRPr lang="en-GB" dirty="0"/>
          </a:p>
        </p:txBody>
      </p:sp>
    </p:spTree>
    <p:extLst>
      <p:ext uri="{BB962C8B-B14F-4D97-AF65-F5344CB8AC3E}">
        <p14:creationId xmlns:p14="http://schemas.microsoft.com/office/powerpoint/2010/main" val="3888284078"/>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10483"/>
            <a:ext cx="6552728" cy="4362733"/>
          </a:xfrm>
          <a:prstGeom prst="rect">
            <a:avLst/>
          </a:prstGeom>
        </p:spPr>
        <p:txBody>
          <a:bodyPr wrap="square">
            <a:spAutoFit/>
          </a:bodyPr>
          <a:lstStyle/>
          <a:p>
            <a:pPr marL="449263" indent="-449263">
              <a:buClr>
                <a:schemeClr val="accent6">
                  <a:lumMod val="50000"/>
                </a:schemeClr>
              </a:buClr>
              <a:buFont typeface="Wingdings 3" panose="05040102010807070707" pitchFamily="18" charset="2"/>
              <a:buChar char=""/>
            </a:pPr>
            <a:r>
              <a:rPr lang="en-US" sz="1850" dirty="0"/>
              <a:t>The disadvantages of public sector corporations include the following:</a:t>
            </a:r>
          </a:p>
          <a:p>
            <a:pPr marL="723900" indent="-274638">
              <a:buClr>
                <a:schemeClr val="accent6">
                  <a:lumMod val="50000"/>
                </a:schemeClr>
              </a:buClr>
              <a:buFont typeface="Arial" panose="020B0604020202020204" pitchFamily="34" charset="0"/>
              <a:buChar char="•"/>
            </a:pPr>
            <a:r>
              <a:rPr lang="en-US" sz="1850" dirty="0" smtClean="0"/>
              <a:t>Public </a:t>
            </a:r>
            <a:r>
              <a:rPr lang="en-US" sz="1850" dirty="0"/>
              <a:t>corporations arc funded using taxpayers' money, so there is an </a:t>
            </a:r>
            <a:r>
              <a:rPr lang="en-US" sz="1850" dirty="0" smtClean="0"/>
              <a:t>opportunity cost </a:t>
            </a:r>
            <a:r>
              <a:rPr lang="en-US" sz="1850" dirty="0"/>
              <a:t>(</a:t>
            </a:r>
            <a:r>
              <a:rPr lang="en-US" sz="1850" dirty="0" smtClean="0"/>
              <a:t>see </a:t>
            </a:r>
            <a:r>
              <a:rPr lang="en-US" sz="1850" dirty="0"/>
              <a:t>Chapter </a:t>
            </a:r>
            <a:r>
              <a:rPr lang="en-US" sz="1850" dirty="0" smtClean="0"/>
              <a:t>1) </a:t>
            </a:r>
            <a:r>
              <a:rPr lang="en-US" sz="1850" dirty="0"/>
              <a:t>- in other words, the money could have been used for </a:t>
            </a:r>
            <a:r>
              <a:rPr lang="en-US" sz="1850" dirty="0" smtClean="0"/>
              <a:t>other purposes</a:t>
            </a:r>
            <a:r>
              <a:rPr lang="en-US" sz="1850" dirty="0"/>
              <a:t>, such as welfare benefits, government debt repayment or to improve </a:t>
            </a:r>
            <a:r>
              <a:rPr lang="en-US" sz="1850" dirty="0" smtClean="0"/>
              <a:t>the economy's infrastructure</a:t>
            </a:r>
            <a:r>
              <a:rPr lang="en-US" sz="1850" dirty="0"/>
              <a:t>.</a:t>
            </a:r>
          </a:p>
          <a:p>
            <a:pPr marL="723900" indent="-274638">
              <a:buClr>
                <a:schemeClr val="accent6">
                  <a:lumMod val="50000"/>
                </a:schemeClr>
              </a:buClr>
              <a:buFont typeface="Arial" panose="020B0604020202020204" pitchFamily="34" charset="0"/>
              <a:buChar char="•"/>
            </a:pPr>
            <a:r>
              <a:rPr lang="en-US" sz="1850" dirty="0" smtClean="0"/>
              <a:t>A </a:t>
            </a:r>
            <a:r>
              <a:rPr lang="en-US" sz="1850" dirty="0"/>
              <a:t>public-sector corporation could be inefficient, as there is little incentive </a:t>
            </a:r>
            <a:r>
              <a:rPr lang="en-US" sz="1850" dirty="0" smtClean="0"/>
              <a:t>to </a:t>
            </a:r>
            <a:r>
              <a:rPr lang="en-US" sz="1850" dirty="0" err="1" smtClean="0"/>
              <a:t>maximise</a:t>
            </a:r>
            <a:r>
              <a:rPr lang="en-US" sz="1850" dirty="0" smtClean="0"/>
              <a:t> </a:t>
            </a:r>
            <a:r>
              <a:rPr lang="en-US" sz="1850" dirty="0"/>
              <a:t>profits because the aim of the organisation is to provide a service to </a:t>
            </a:r>
            <a:r>
              <a:rPr lang="en-US" sz="1850" dirty="0" smtClean="0"/>
              <a:t>the general </a:t>
            </a:r>
            <a:r>
              <a:rPr lang="en-US" sz="1850" dirty="0"/>
              <a:t>public.</a:t>
            </a:r>
          </a:p>
          <a:p>
            <a:pPr marL="723900" indent="-274638">
              <a:buClr>
                <a:schemeClr val="accent6">
                  <a:lumMod val="50000"/>
                </a:schemeClr>
              </a:buClr>
              <a:buFont typeface="Arial" panose="020B0604020202020204" pitchFamily="34" charset="0"/>
              <a:buChar char="•"/>
            </a:pPr>
            <a:r>
              <a:rPr lang="en-US" sz="1850" dirty="0" smtClean="0"/>
              <a:t>A </a:t>
            </a:r>
            <a:r>
              <a:rPr lang="en-US" sz="1850" dirty="0"/>
              <a:t>public corporation may be a monopoly (see Chapter 13), so it could charge </a:t>
            </a:r>
            <a:r>
              <a:rPr lang="en-US" sz="1850" dirty="0" smtClean="0"/>
              <a:t>high prices </a:t>
            </a:r>
            <a:r>
              <a:rPr lang="en-US" sz="1850" dirty="0"/>
              <a:t>and provide a poor service as it is nor subject to any competition.</a:t>
            </a:r>
          </a:p>
        </p:txBody>
      </p:sp>
      <p:sp>
        <p:nvSpPr>
          <p:cNvPr id="8" name="Title 2"/>
          <p:cNvSpPr>
            <a:spLocks noGrp="1"/>
          </p:cNvSpPr>
          <p:nvPr>
            <p:ph type="title"/>
          </p:nvPr>
        </p:nvSpPr>
        <p:spPr>
          <a:xfrm>
            <a:off x="70266" y="72008"/>
            <a:ext cx="8859452" cy="548680"/>
          </a:xfrm>
        </p:spPr>
        <p:txBody>
          <a:bodyPr>
            <a:noAutofit/>
          </a:bodyPr>
          <a:lstStyle/>
          <a:p>
            <a:r>
              <a:rPr lang="en-US" sz="4000" dirty="0" smtClean="0"/>
              <a:t>4.1 – Types – Public Corporations</a:t>
            </a:r>
            <a:endParaRPr lang="en-US" sz="40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122</a:t>
            </a:r>
            <a:endParaRPr lang="en-GB" sz="1000" b="1" dirty="0">
              <a:latin typeface="Arial" panose="020B0604020202020204" pitchFamily="34" charset="0"/>
              <a:cs typeface="Arial" panose="020B0604020202020204" pitchFamily="34" charset="0"/>
            </a:endParaRPr>
          </a:p>
        </p:txBody>
      </p:sp>
      <p:sp>
        <p:nvSpPr>
          <p:cNvPr id="2" name="AutoShape 2" descr="Image result for credit agricole headquarters"/>
          <p:cNvSpPr>
            <a:spLocks noChangeAspect="1" noChangeArrowheads="1"/>
          </p:cNvSpPr>
          <p:nvPr/>
        </p:nvSpPr>
        <p:spPr bwMode="auto">
          <a:xfrm>
            <a:off x="1400679" y="388875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28674" name="Picture 2" descr="Image result for Petróleos de Venezuel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04248" y="1136130"/>
            <a:ext cx="1970584" cy="1113380"/>
          </a:xfrm>
          <a:prstGeom prst="rect">
            <a:avLst/>
          </a:prstGeom>
          <a:noFill/>
          <a:extLst>
            <a:ext uri="{909E8E84-426E-40DD-AFC4-6F175D3DCCD1}">
              <a14:hiddenFill xmlns:a14="http://schemas.microsoft.com/office/drawing/2010/main">
                <a:solidFill>
                  <a:srgbClr val="FFFFFF"/>
                </a:solidFill>
              </a14:hiddenFill>
            </a:ext>
          </a:extLst>
        </p:spPr>
      </p:pic>
      <p:pic>
        <p:nvPicPr>
          <p:cNvPr id="28676" name="Picture 4" descr="Image result for Petróleos de Venezuela"/>
          <p:cNvPicPr>
            <a:picLocks noChangeAspect="1" noChangeArrowheads="1"/>
          </p:cNvPicPr>
          <p:nvPr/>
        </p:nvPicPr>
        <p:blipFill rotWithShape="1">
          <a:blip r:embed="rId4">
            <a:extLst>
              <a:ext uri="{28A0092B-C50C-407E-A947-70E740481C1C}">
                <a14:useLocalDpi xmlns:a14="http://schemas.microsoft.com/office/drawing/2010/main" val="0"/>
              </a:ext>
            </a:extLst>
          </a:blip>
          <a:srcRect l="11958" r="8599"/>
          <a:stretch/>
        </p:blipFill>
        <p:spPr bwMode="auto">
          <a:xfrm>
            <a:off x="6804248" y="2402063"/>
            <a:ext cx="1970584" cy="1366378"/>
          </a:xfrm>
          <a:prstGeom prst="rect">
            <a:avLst/>
          </a:prstGeom>
          <a:noFill/>
          <a:extLst>
            <a:ext uri="{909E8E84-426E-40DD-AFC4-6F175D3DCCD1}">
              <a14:hiddenFill xmlns:a14="http://schemas.microsoft.com/office/drawing/2010/main">
                <a:solidFill>
                  <a:srgbClr val="FFFFFF"/>
                </a:solidFill>
              </a14:hiddenFill>
            </a:ext>
          </a:extLst>
        </p:spPr>
      </p:pic>
      <p:pic>
        <p:nvPicPr>
          <p:cNvPr id="28678" name="Picture 6" descr="Image result for Petróleos de Venezuel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04248" y="3920994"/>
            <a:ext cx="1962386" cy="1309447"/>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251520" y="5445224"/>
            <a:ext cx="8523312" cy="1138773"/>
          </a:xfrm>
          <a:prstGeom prst="rect">
            <a:avLst/>
          </a:prstGeom>
          <a:solidFill>
            <a:schemeClr val="accent6">
              <a:lumMod val="60000"/>
              <a:lumOff val="40000"/>
            </a:schemeClr>
          </a:solidFill>
          <a:ln w="50800">
            <a:solidFill>
              <a:srgbClr val="002060"/>
            </a:solidFill>
          </a:ln>
        </p:spPr>
        <p:txBody>
          <a:bodyPr wrap="square">
            <a:spAutoFit/>
          </a:bodyPr>
          <a:lstStyle/>
          <a:p>
            <a:r>
              <a:rPr lang="en-GB" sz="1700" b="1" dirty="0">
                <a:latin typeface="Arial" panose="020B0604020202020204" pitchFamily="34" charset="0"/>
                <a:cs typeface="Arial" panose="020B0604020202020204" pitchFamily="34" charset="0"/>
              </a:rPr>
              <a:t>Activity</a:t>
            </a:r>
          </a:p>
          <a:p>
            <a:r>
              <a:rPr lang="en-US" sz="1700" dirty="0" smtClean="0">
                <a:latin typeface="Arial" panose="020B0604020202020204" pitchFamily="34" charset="0"/>
                <a:cs typeface="Arial" panose="020B0604020202020204" pitchFamily="34" charset="0"/>
              </a:rPr>
              <a:t>Investigate the number of public corporations in your country or a country of your choice. Consider </a:t>
            </a:r>
            <a:r>
              <a:rPr lang="en-US" sz="1700" dirty="0">
                <a:latin typeface="Arial" panose="020B0604020202020204" pitchFamily="34" charset="0"/>
                <a:cs typeface="Arial" panose="020B0604020202020204" pitchFamily="34" charset="0"/>
              </a:rPr>
              <a:t>whether there are any goods and services which are provided by both the </a:t>
            </a:r>
            <a:r>
              <a:rPr lang="en-US" sz="1700" dirty="0" smtClean="0">
                <a:latin typeface="Arial" panose="020B0604020202020204" pitchFamily="34" charset="0"/>
                <a:cs typeface="Arial" panose="020B0604020202020204" pitchFamily="34" charset="0"/>
              </a:rPr>
              <a:t>private and public sectors of the </a:t>
            </a:r>
            <a:r>
              <a:rPr lang="en-US" sz="1700" dirty="0">
                <a:latin typeface="Arial" panose="020B0604020202020204" pitchFamily="34" charset="0"/>
                <a:cs typeface="Arial" panose="020B0604020202020204" pitchFamily="34" charset="0"/>
              </a:rPr>
              <a:t>economy.</a:t>
            </a:r>
            <a:endParaRPr lang="en-GB" sz="17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72492106"/>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69137"/>
            <a:ext cx="6624736" cy="3647152"/>
          </a:xfrm>
          <a:prstGeom prst="rect">
            <a:avLst/>
          </a:prstGeom>
        </p:spPr>
        <p:txBody>
          <a:bodyPr wrap="square">
            <a:spAutoFit/>
          </a:bodyPr>
          <a:lstStyle/>
          <a:p>
            <a:pPr marL="449263" indent="-449263">
              <a:buClr>
                <a:schemeClr val="accent6">
                  <a:lumMod val="50000"/>
                </a:schemeClr>
              </a:buClr>
              <a:buFont typeface="Wingdings 3" panose="05040102010807070707" pitchFamily="18" charset="2"/>
              <a:buChar char=""/>
            </a:pPr>
            <a:r>
              <a:rPr lang="en-US" sz="2100" b="1" dirty="0" err="1">
                <a:solidFill>
                  <a:srgbClr val="FF0000"/>
                </a:solidFill>
              </a:rPr>
              <a:t>Nationalisation</a:t>
            </a:r>
            <a:r>
              <a:rPr lang="en-US" sz="2100" dirty="0">
                <a:solidFill>
                  <a:srgbClr val="FF0000"/>
                </a:solidFill>
              </a:rPr>
              <a:t> </a:t>
            </a:r>
            <a:r>
              <a:rPr lang="en-US" sz="2100" dirty="0"/>
              <a:t>is the process of raking assets into state ownership - it is when </a:t>
            </a:r>
            <a:r>
              <a:rPr lang="en-US" sz="2100" dirty="0" smtClean="0"/>
              <a:t>the government takes over private-sector </a:t>
            </a:r>
            <a:r>
              <a:rPr lang="en-US" sz="2100" dirty="0"/>
              <a:t>corporations. </a:t>
            </a:r>
            <a:r>
              <a:rPr lang="en-US" sz="2100" dirty="0" smtClean="0"/>
              <a:t>E.g., </a:t>
            </a:r>
            <a:r>
              <a:rPr lang="en-US" sz="2100" dirty="0"/>
              <a:t>this occurred </a:t>
            </a:r>
            <a:r>
              <a:rPr lang="en-US" sz="2100" dirty="0" smtClean="0"/>
              <a:t>during the </a:t>
            </a:r>
            <a:r>
              <a:rPr lang="en-US" sz="2100" dirty="0"/>
              <a:t>global financial crisis </a:t>
            </a:r>
            <a:r>
              <a:rPr lang="en-US" sz="2100" dirty="0" smtClean="0"/>
              <a:t>of 2008-09 </a:t>
            </a:r>
            <a:r>
              <a:rPr lang="en-US" sz="2100" dirty="0"/>
              <a:t>when </a:t>
            </a:r>
            <a:r>
              <a:rPr lang="en-US" sz="2100" dirty="0" smtClean="0"/>
              <a:t>several </a:t>
            </a:r>
            <a:r>
              <a:rPr lang="en-US" sz="2100" dirty="0"/>
              <a:t>banks were partially or </a:t>
            </a:r>
            <a:r>
              <a:rPr lang="en-US" sz="2100" dirty="0" smtClean="0"/>
              <a:t>entirely </a:t>
            </a:r>
            <a:r>
              <a:rPr lang="en-US" sz="2100" dirty="0" err="1" smtClean="0"/>
              <a:t>nationalised</a:t>
            </a:r>
            <a:r>
              <a:rPr lang="en-US" sz="2100" dirty="0" smtClean="0"/>
              <a:t> </a:t>
            </a:r>
            <a:r>
              <a:rPr lang="en-US" sz="2100" dirty="0"/>
              <a:t>and taken into government ownership in the UK (</a:t>
            </a:r>
            <a:r>
              <a:rPr lang="en-US" sz="2100" dirty="0" smtClean="0"/>
              <a:t>see </a:t>
            </a:r>
            <a:r>
              <a:rPr lang="en-US" sz="2100" dirty="0"/>
              <a:t>Table </a:t>
            </a:r>
            <a:r>
              <a:rPr lang="en-US" sz="2100" dirty="0" smtClean="0"/>
              <a:t>10.5).</a:t>
            </a:r>
            <a:endParaRPr lang="en-US" sz="2100" dirty="0"/>
          </a:p>
          <a:p>
            <a:pPr marL="449263" indent="-449263">
              <a:buClr>
                <a:schemeClr val="accent6">
                  <a:lumMod val="50000"/>
                </a:schemeClr>
              </a:buClr>
              <a:buFont typeface="Wingdings 3" panose="05040102010807070707" pitchFamily="18" charset="2"/>
              <a:buChar char=""/>
            </a:pPr>
            <a:r>
              <a:rPr lang="en-US" sz="2100" dirty="0"/>
              <a:t>These have since been </a:t>
            </a:r>
            <a:r>
              <a:rPr lang="en-US" sz="2100" dirty="0" err="1"/>
              <a:t>privatised</a:t>
            </a:r>
            <a:r>
              <a:rPr lang="en-US" sz="2100" dirty="0"/>
              <a:t> - that is, sold back to private investors. </a:t>
            </a:r>
            <a:r>
              <a:rPr lang="en-US" sz="2100" dirty="0" smtClean="0"/>
              <a:t>E.g</a:t>
            </a:r>
            <a:r>
              <a:rPr lang="en-US" sz="2100" dirty="0"/>
              <a:t>.</a:t>
            </a:r>
            <a:r>
              <a:rPr lang="en-US" sz="2100" dirty="0" smtClean="0"/>
              <a:t>, Northern </a:t>
            </a:r>
            <a:r>
              <a:rPr lang="en-US" sz="2100" dirty="0"/>
              <a:t>Rock was </a:t>
            </a:r>
            <a:r>
              <a:rPr lang="en-US" sz="2100" dirty="0" err="1"/>
              <a:t>nationalised</a:t>
            </a:r>
            <a:r>
              <a:rPr lang="en-US" sz="2100" dirty="0"/>
              <a:t> on 22 February 2008 but sold to </a:t>
            </a:r>
            <a:r>
              <a:rPr lang="en-US" sz="2100" dirty="0" smtClean="0"/>
              <a:t>the </a:t>
            </a:r>
            <a:r>
              <a:rPr lang="en-US" sz="2100" dirty="0"/>
              <a:t>Virgin </a:t>
            </a:r>
            <a:r>
              <a:rPr lang="en-US" sz="2100" dirty="0" smtClean="0"/>
              <a:t>Group on 1st </a:t>
            </a:r>
            <a:r>
              <a:rPr lang="en-US" sz="2100" dirty="0"/>
              <a:t>January 2012.</a:t>
            </a:r>
          </a:p>
        </p:txBody>
      </p:sp>
      <p:sp>
        <p:nvSpPr>
          <p:cNvPr id="8" name="Title 2"/>
          <p:cNvSpPr>
            <a:spLocks noGrp="1"/>
          </p:cNvSpPr>
          <p:nvPr>
            <p:ph type="title"/>
          </p:nvPr>
        </p:nvSpPr>
        <p:spPr>
          <a:xfrm>
            <a:off x="70266" y="72008"/>
            <a:ext cx="8859452" cy="548680"/>
          </a:xfrm>
        </p:spPr>
        <p:txBody>
          <a:bodyPr>
            <a:noAutofit/>
          </a:bodyPr>
          <a:lstStyle/>
          <a:p>
            <a:r>
              <a:rPr lang="en-US" sz="4000" dirty="0" smtClean="0"/>
              <a:t>4.1 – Types – </a:t>
            </a:r>
            <a:r>
              <a:rPr lang="en-US" sz="4000" dirty="0" err="1" smtClean="0"/>
              <a:t>Nationalisation</a:t>
            </a:r>
            <a:endParaRPr lang="en-US" sz="40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122</a:t>
            </a:r>
            <a:endParaRPr lang="en-GB" sz="1000" b="1" dirty="0">
              <a:latin typeface="Arial" panose="020B0604020202020204" pitchFamily="34" charset="0"/>
              <a:cs typeface="Arial" panose="020B0604020202020204" pitchFamily="34" charset="0"/>
            </a:endParaRPr>
          </a:p>
        </p:txBody>
      </p:sp>
      <p:sp>
        <p:nvSpPr>
          <p:cNvPr id="2" name="AutoShape 2" descr="Image result for credit agricole headquarters"/>
          <p:cNvSpPr>
            <a:spLocks noChangeAspect="1" noChangeArrowheads="1"/>
          </p:cNvSpPr>
          <p:nvPr/>
        </p:nvSpPr>
        <p:spPr bwMode="auto">
          <a:xfrm>
            <a:off x="1400679" y="388875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aphicFrame>
        <p:nvGraphicFramePr>
          <p:cNvPr id="4" name="Table 3"/>
          <p:cNvGraphicFramePr>
            <a:graphicFrameLocks noGrp="1"/>
          </p:cNvGraphicFramePr>
          <p:nvPr>
            <p:extLst>
              <p:ext uri="{D42A27DB-BD31-4B8C-83A1-F6EECF244321}">
                <p14:modId xmlns:p14="http://schemas.microsoft.com/office/powerpoint/2010/main" val="1018755179"/>
              </p:ext>
            </p:extLst>
          </p:nvPr>
        </p:nvGraphicFramePr>
        <p:xfrm>
          <a:off x="323528" y="4768552"/>
          <a:ext cx="8453536" cy="1828800"/>
        </p:xfrm>
        <a:graphic>
          <a:graphicData uri="http://schemas.openxmlformats.org/drawingml/2006/table">
            <a:tbl>
              <a:tblPr firstRow="1" bandRow="1">
                <a:tableStyleId>{5C22544A-7EE6-4342-B048-85BDC9FD1C3A}</a:tableStyleId>
              </a:tblPr>
              <a:tblGrid>
                <a:gridCol w="3989040"/>
                <a:gridCol w="4464496"/>
              </a:tblGrid>
              <a:tr h="370840">
                <a:tc>
                  <a:txBody>
                    <a:bodyPr/>
                    <a:lstStyle/>
                    <a:p>
                      <a:r>
                        <a:rPr lang="en-IE" sz="2400" dirty="0" smtClean="0">
                          <a:latin typeface="Arial" panose="020B0604020202020204" pitchFamily="34" charset="0"/>
                          <a:cs typeface="Arial" panose="020B0604020202020204" pitchFamily="34" charset="0"/>
                        </a:rPr>
                        <a:t>Bank</a:t>
                      </a:r>
                      <a:endParaRPr lang="en-GB" sz="2400" dirty="0">
                        <a:latin typeface="Arial" panose="020B0604020202020204" pitchFamily="34" charset="0"/>
                        <a:cs typeface="Arial" panose="020B0604020202020204" pitchFamily="34" charset="0"/>
                      </a:endParaRPr>
                    </a:p>
                  </a:txBody>
                  <a:tcPr/>
                </a:tc>
                <a:tc>
                  <a:txBody>
                    <a:bodyPr/>
                    <a:lstStyle/>
                    <a:p>
                      <a:pPr algn="ctr"/>
                      <a:r>
                        <a:rPr lang="en-IE" sz="2400" dirty="0" smtClean="0">
                          <a:latin typeface="Arial" panose="020B0604020202020204" pitchFamily="34" charset="0"/>
                          <a:cs typeface="Arial" panose="020B0604020202020204" pitchFamily="34" charset="0"/>
                        </a:rPr>
                        <a:t>Government</a:t>
                      </a:r>
                      <a:r>
                        <a:rPr lang="en-IE" sz="2400" baseline="0" dirty="0" smtClean="0">
                          <a:latin typeface="Arial" panose="020B0604020202020204" pitchFamily="34" charset="0"/>
                          <a:cs typeface="Arial" panose="020B0604020202020204" pitchFamily="34" charset="0"/>
                        </a:rPr>
                        <a:t> Ownership (%)</a:t>
                      </a:r>
                      <a:endParaRPr lang="en-GB" sz="2400" dirty="0">
                        <a:latin typeface="Arial" panose="020B0604020202020204" pitchFamily="34" charset="0"/>
                        <a:cs typeface="Arial" panose="020B0604020202020204" pitchFamily="34" charset="0"/>
                      </a:endParaRPr>
                    </a:p>
                  </a:txBody>
                  <a:tcPr/>
                </a:tc>
              </a:tr>
              <a:tr h="370840">
                <a:tc>
                  <a:txBody>
                    <a:bodyPr/>
                    <a:lstStyle/>
                    <a:p>
                      <a:r>
                        <a:rPr lang="en-IE" sz="2400" dirty="0" smtClean="0">
                          <a:latin typeface="Arial" panose="020B0604020202020204" pitchFamily="34" charset="0"/>
                          <a:cs typeface="Arial" panose="020B0604020202020204" pitchFamily="34" charset="0"/>
                        </a:rPr>
                        <a:t>Northern Rock</a:t>
                      </a:r>
                      <a:endParaRPr lang="en-GB" sz="2400" dirty="0">
                        <a:latin typeface="Arial" panose="020B0604020202020204" pitchFamily="34" charset="0"/>
                        <a:cs typeface="Arial" panose="020B0604020202020204" pitchFamily="34" charset="0"/>
                      </a:endParaRPr>
                    </a:p>
                  </a:txBody>
                  <a:tcPr/>
                </a:tc>
                <a:tc>
                  <a:txBody>
                    <a:bodyPr/>
                    <a:lstStyle/>
                    <a:p>
                      <a:pPr algn="ctr"/>
                      <a:r>
                        <a:rPr lang="en-IE" sz="2400" dirty="0" smtClean="0">
                          <a:latin typeface="Arial" panose="020B0604020202020204" pitchFamily="34" charset="0"/>
                          <a:cs typeface="Arial" panose="020B0604020202020204" pitchFamily="34" charset="0"/>
                        </a:rPr>
                        <a:t>100</a:t>
                      </a:r>
                      <a:endParaRPr lang="en-GB" sz="2400" dirty="0">
                        <a:latin typeface="Arial" panose="020B0604020202020204" pitchFamily="34" charset="0"/>
                        <a:cs typeface="Arial" panose="020B0604020202020204" pitchFamily="34" charset="0"/>
                      </a:endParaRPr>
                    </a:p>
                  </a:txBody>
                  <a:tcPr/>
                </a:tc>
              </a:tr>
              <a:tr h="370840">
                <a:tc>
                  <a:txBody>
                    <a:bodyPr/>
                    <a:lstStyle/>
                    <a:p>
                      <a:r>
                        <a:rPr lang="en-IE" sz="2400" dirty="0" smtClean="0">
                          <a:latin typeface="Arial" panose="020B0604020202020204" pitchFamily="34" charset="0"/>
                          <a:cs typeface="Arial" panose="020B0604020202020204" pitchFamily="34" charset="0"/>
                        </a:rPr>
                        <a:t>Royal bank of Scotland</a:t>
                      </a:r>
                      <a:endParaRPr lang="en-GB" sz="2400" dirty="0">
                        <a:latin typeface="Arial" panose="020B0604020202020204" pitchFamily="34" charset="0"/>
                        <a:cs typeface="Arial" panose="020B0604020202020204" pitchFamily="34" charset="0"/>
                      </a:endParaRPr>
                    </a:p>
                  </a:txBody>
                  <a:tcPr/>
                </a:tc>
                <a:tc>
                  <a:txBody>
                    <a:bodyPr/>
                    <a:lstStyle/>
                    <a:p>
                      <a:pPr algn="ctr"/>
                      <a:r>
                        <a:rPr lang="en-IE" sz="2400" dirty="0" smtClean="0">
                          <a:latin typeface="Arial" panose="020B0604020202020204" pitchFamily="34" charset="0"/>
                          <a:cs typeface="Arial" panose="020B0604020202020204" pitchFamily="34" charset="0"/>
                        </a:rPr>
                        <a:t>83</a:t>
                      </a:r>
                      <a:endParaRPr lang="en-GB" sz="2400" dirty="0">
                        <a:latin typeface="Arial" panose="020B0604020202020204" pitchFamily="34" charset="0"/>
                        <a:cs typeface="Arial" panose="020B0604020202020204" pitchFamily="34" charset="0"/>
                      </a:endParaRPr>
                    </a:p>
                  </a:txBody>
                  <a:tcPr/>
                </a:tc>
              </a:tr>
              <a:tr h="370840">
                <a:tc>
                  <a:txBody>
                    <a:bodyPr/>
                    <a:lstStyle/>
                    <a:p>
                      <a:r>
                        <a:rPr lang="en-IE" sz="2400" dirty="0" smtClean="0">
                          <a:latin typeface="Arial" panose="020B0604020202020204" pitchFamily="34" charset="0"/>
                          <a:cs typeface="Arial" panose="020B0604020202020204" pitchFamily="34" charset="0"/>
                        </a:rPr>
                        <a:t>Lloyds</a:t>
                      </a:r>
                      <a:endParaRPr lang="en-GB" sz="2400" dirty="0">
                        <a:latin typeface="Arial" panose="020B0604020202020204" pitchFamily="34" charset="0"/>
                        <a:cs typeface="Arial" panose="020B0604020202020204" pitchFamily="34" charset="0"/>
                      </a:endParaRPr>
                    </a:p>
                  </a:txBody>
                  <a:tcPr/>
                </a:tc>
                <a:tc>
                  <a:txBody>
                    <a:bodyPr/>
                    <a:lstStyle/>
                    <a:p>
                      <a:pPr algn="ctr"/>
                      <a:r>
                        <a:rPr lang="en-IE" sz="2400" dirty="0" smtClean="0">
                          <a:latin typeface="Arial" panose="020B0604020202020204" pitchFamily="34" charset="0"/>
                          <a:cs typeface="Arial" panose="020B0604020202020204" pitchFamily="34" charset="0"/>
                        </a:rPr>
                        <a:t>41</a:t>
                      </a:r>
                      <a:endParaRPr lang="en-GB" sz="2400" dirty="0">
                        <a:latin typeface="Arial" panose="020B0604020202020204" pitchFamily="34" charset="0"/>
                        <a:cs typeface="Arial" panose="020B0604020202020204" pitchFamily="34" charset="0"/>
                      </a:endParaRPr>
                    </a:p>
                  </a:txBody>
                  <a:tcPr/>
                </a:tc>
              </a:tr>
            </a:tbl>
          </a:graphicData>
        </a:graphic>
      </p:graphicFrame>
      <p:pic>
        <p:nvPicPr>
          <p:cNvPr id="29698" name="Picture 2" descr="Image result for northern rock"/>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76256" y="1101451"/>
            <a:ext cx="1945060" cy="1217231"/>
          </a:xfrm>
          <a:prstGeom prst="rect">
            <a:avLst/>
          </a:prstGeom>
          <a:noFill/>
          <a:extLst>
            <a:ext uri="{909E8E84-426E-40DD-AFC4-6F175D3DCCD1}">
              <a14:hiddenFill xmlns:a14="http://schemas.microsoft.com/office/drawing/2010/main">
                <a:solidFill>
                  <a:srgbClr val="FFFFFF"/>
                </a:solidFill>
              </a14:hiddenFill>
            </a:ext>
          </a:extLst>
        </p:spPr>
      </p:pic>
      <p:pic>
        <p:nvPicPr>
          <p:cNvPr id="29700" name="Picture 4" descr="Image result for northern roc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76256" y="2493616"/>
            <a:ext cx="1945060" cy="15195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0260905"/>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69137"/>
            <a:ext cx="8568952" cy="5632311"/>
          </a:xfrm>
          <a:prstGeom prst="rect">
            <a:avLst/>
          </a:prstGeom>
        </p:spPr>
        <p:txBody>
          <a:bodyPr wrap="square">
            <a:spAutoFit/>
          </a:bodyPr>
          <a:lstStyle/>
          <a:p>
            <a:pPr marL="449263" indent="-449263">
              <a:buClr>
                <a:schemeClr val="accent6">
                  <a:lumMod val="50000"/>
                </a:schemeClr>
              </a:buClr>
              <a:buFont typeface="Wingdings 3" panose="05040102010807070707" pitchFamily="18" charset="2"/>
              <a:buChar char=""/>
            </a:pPr>
            <a:r>
              <a:rPr lang="en-US" sz="2000" dirty="0"/>
              <a:t>People setting up a business have to decide which legal form of business </a:t>
            </a:r>
            <a:r>
              <a:rPr lang="en-US" sz="2000" dirty="0" smtClean="0"/>
              <a:t>organisation they </a:t>
            </a:r>
            <a:r>
              <a:rPr lang="en-US" sz="2000" dirty="0"/>
              <a:t>wish to establish. This will depend on numerous factors, as outlined below </a:t>
            </a:r>
            <a:r>
              <a:rPr lang="en-US" sz="2000" dirty="0" smtClean="0"/>
              <a:t>and in </a:t>
            </a:r>
            <a:r>
              <a:rPr lang="en-US" sz="2000" dirty="0"/>
              <a:t>Table 10.6:</a:t>
            </a:r>
          </a:p>
          <a:p>
            <a:pPr marL="811213" indent="-363538">
              <a:buClr>
                <a:schemeClr val="accent6">
                  <a:lumMod val="50000"/>
                </a:schemeClr>
              </a:buClr>
              <a:buFont typeface="Arial" panose="020B0604020202020204" pitchFamily="34" charset="0"/>
              <a:buChar char="•"/>
            </a:pPr>
            <a:r>
              <a:rPr lang="en-US" sz="2000" b="1" dirty="0" smtClean="0"/>
              <a:t>Ownership</a:t>
            </a:r>
            <a:r>
              <a:rPr lang="en-US" sz="2000" dirty="0" smtClean="0"/>
              <a:t> </a:t>
            </a:r>
            <a:r>
              <a:rPr lang="en-US" sz="2000" dirty="0"/>
              <a:t>- Does the owner </a:t>
            </a:r>
            <a:r>
              <a:rPr lang="en-US" sz="2000" dirty="0" smtClean="0"/>
              <a:t>want </a:t>
            </a:r>
            <a:r>
              <a:rPr lang="en-US" sz="2000" dirty="0"/>
              <a:t>to be in complete control of the </a:t>
            </a:r>
            <a:r>
              <a:rPr lang="en-US" sz="2000" dirty="0" smtClean="0"/>
              <a:t>business? Can </a:t>
            </a:r>
            <a:r>
              <a:rPr lang="en-US" sz="2000" dirty="0"/>
              <a:t>the owner(s) afford to risk having unlimited liability? Do they want to be </a:t>
            </a:r>
            <a:r>
              <a:rPr lang="en-US" sz="2000" dirty="0" smtClean="0"/>
              <a:t>held accountable </a:t>
            </a:r>
            <a:r>
              <a:rPr lang="en-US" sz="2000" dirty="0"/>
              <a:t>to the shareholders of the company?</a:t>
            </a:r>
          </a:p>
          <a:p>
            <a:pPr marL="811213" indent="-363538">
              <a:buClr>
                <a:schemeClr val="accent6">
                  <a:lumMod val="50000"/>
                </a:schemeClr>
              </a:buClr>
              <a:buFont typeface="Arial" panose="020B0604020202020204" pitchFamily="34" charset="0"/>
              <a:buChar char="•"/>
            </a:pPr>
            <a:r>
              <a:rPr lang="en-US" sz="2000" b="1" dirty="0" smtClean="0"/>
              <a:t>Control</a:t>
            </a:r>
            <a:r>
              <a:rPr lang="en-US" sz="2000" dirty="0" smtClean="0"/>
              <a:t> </a:t>
            </a:r>
            <a:r>
              <a:rPr lang="en-US" sz="2000" dirty="0"/>
              <a:t>- How many people will own the business? Do they </a:t>
            </a:r>
            <a:r>
              <a:rPr lang="en-US" sz="2000" dirty="0" smtClean="0"/>
              <a:t>want complete privacy </a:t>
            </a:r>
            <a:r>
              <a:rPr lang="en-US" sz="2000" dirty="0"/>
              <a:t>of their financial </a:t>
            </a:r>
            <a:r>
              <a:rPr lang="en-US" sz="2000" dirty="0" smtClean="0"/>
              <a:t>accounts</a:t>
            </a:r>
            <a:r>
              <a:rPr lang="en-US" sz="2000" dirty="0"/>
              <a:t>? Do the owners prefer to work alone or </a:t>
            </a:r>
            <a:r>
              <a:rPr lang="en-US" sz="2000" dirty="0" smtClean="0"/>
              <a:t>with others</a:t>
            </a:r>
            <a:r>
              <a:rPr lang="en-US" sz="2000" dirty="0"/>
              <a:t>, perhaps to share the workload?</a:t>
            </a:r>
          </a:p>
          <a:p>
            <a:pPr marL="811213" indent="-363538">
              <a:buClr>
                <a:schemeClr val="accent6">
                  <a:lumMod val="50000"/>
                </a:schemeClr>
              </a:buClr>
              <a:buFont typeface="Arial" panose="020B0604020202020204" pitchFamily="34" charset="0"/>
              <a:buChar char="•"/>
            </a:pPr>
            <a:r>
              <a:rPr lang="en-US" sz="2000" b="1" dirty="0" smtClean="0"/>
              <a:t>Sources </a:t>
            </a:r>
            <a:r>
              <a:rPr lang="en-US" sz="2000" b="1" dirty="0"/>
              <a:t>of </a:t>
            </a:r>
            <a:r>
              <a:rPr lang="en-US" sz="2000" b="1" dirty="0" smtClean="0"/>
              <a:t>finance </a:t>
            </a:r>
            <a:r>
              <a:rPr lang="en-US" sz="2000" dirty="0"/>
              <a:t>- How much money is needed to set up the business? </a:t>
            </a:r>
            <a:r>
              <a:rPr lang="en-US" sz="2000" dirty="0" smtClean="0"/>
              <a:t>Do the </a:t>
            </a:r>
            <a:r>
              <a:rPr lang="en-US" sz="2000" dirty="0"/>
              <a:t>owners </a:t>
            </a:r>
            <a:r>
              <a:rPr lang="en-US" sz="2000" dirty="0" smtClean="0"/>
              <a:t>have </a:t>
            </a:r>
            <a:r>
              <a:rPr lang="en-US" sz="2000" dirty="0"/>
              <a:t>the necessary money to start the business or </a:t>
            </a:r>
            <a:r>
              <a:rPr lang="en-US" sz="2000" dirty="0" smtClean="0"/>
              <a:t>are </a:t>
            </a:r>
            <a:r>
              <a:rPr lang="en-US" sz="2000" dirty="0"/>
              <a:t>additional </a:t>
            </a:r>
            <a:r>
              <a:rPr lang="en-US" sz="2000" dirty="0" smtClean="0"/>
              <a:t>funds required</a:t>
            </a:r>
            <a:r>
              <a:rPr lang="en-US" sz="2000" dirty="0"/>
              <a:t>? Are the owners prepared to share the profits in return for greater </a:t>
            </a:r>
            <a:r>
              <a:rPr lang="en-US" sz="2000" dirty="0" smtClean="0"/>
              <a:t>sources of </a:t>
            </a:r>
            <a:r>
              <a:rPr lang="en-US" sz="2000" dirty="0"/>
              <a:t>finance to fund the organisation's business operations?</a:t>
            </a:r>
          </a:p>
          <a:p>
            <a:pPr marL="811213" indent="-363538">
              <a:buClr>
                <a:schemeClr val="accent6">
                  <a:lumMod val="50000"/>
                </a:schemeClr>
              </a:buClr>
              <a:buFont typeface="Arial" panose="020B0604020202020204" pitchFamily="34" charset="0"/>
              <a:buChar char="•"/>
            </a:pPr>
            <a:r>
              <a:rPr lang="en-US" sz="2000" b="1" dirty="0" smtClean="0"/>
              <a:t>Use </a:t>
            </a:r>
            <a:r>
              <a:rPr lang="en-US" sz="2000" b="1" dirty="0"/>
              <a:t>of profits </a:t>
            </a:r>
            <a:r>
              <a:rPr lang="en-US" sz="2000" dirty="0"/>
              <a:t>- Does the </a:t>
            </a:r>
            <a:r>
              <a:rPr lang="en-US" sz="2000" dirty="0" smtClean="0"/>
              <a:t>owner want </a:t>
            </a:r>
            <a:r>
              <a:rPr lang="en-US" sz="2000" dirty="0"/>
              <a:t>to keep all the profits of the business? </a:t>
            </a:r>
            <a:r>
              <a:rPr lang="en-US" sz="2000" dirty="0" smtClean="0"/>
              <a:t>Are the </a:t>
            </a:r>
            <a:r>
              <a:rPr lang="en-US" sz="2000" dirty="0"/>
              <a:t>profits going to be reinvested in the business or distributed to </a:t>
            </a:r>
            <a:r>
              <a:rPr lang="en-US" sz="2000" dirty="0" smtClean="0"/>
              <a:t>shareholders?</a:t>
            </a:r>
            <a:endParaRPr lang="en-US" sz="2000" dirty="0"/>
          </a:p>
        </p:txBody>
      </p:sp>
      <p:sp>
        <p:nvSpPr>
          <p:cNvPr id="8" name="Title 2"/>
          <p:cNvSpPr>
            <a:spLocks noGrp="1"/>
          </p:cNvSpPr>
          <p:nvPr>
            <p:ph type="title"/>
          </p:nvPr>
        </p:nvSpPr>
        <p:spPr>
          <a:xfrm>
            <a:off x="70266" y="72008"/>
            <a:ext cx="7886110" cy="548680"/>
          </a:xfrm>
        </p:spPr>
        <p:txBody>
          <a:bodyPr>
            <a:noAutofit/>
          </a:bodyPr>
          <a:lstStyle/>
          <a:p>
            <a:r>
              <a:rPr lang="en-US" sz="2500" dirty="0" smtClean="0"/>
              <a:t>4.1 – Factors affecting </a:t>
            </a:r>
            <a:r>
              <a:rPr lang="en-US" sz="2500" dirty="0"/>
              <a:t>the choice of business organisation</a:t>
            </a:r>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123</a:t>
            </a:r>
            <a:endParaRPr lang="en-GB" sz="1000" b="1" dirty="0">
              <a:latin typeface="Arial" panose="020B0604020202020204" pitchFamily="34" charset="0"/>
              <a:cs typeface="Arial" panose="020B0604020202020204" pitchFamily="34" charset="0"/>
            </a:endParaRPr>
          </a:p>
        </p:txBody>
      </p:sp>
      <p:sp>
        <p:nvSpPr>
          <p:cNvPr id="2" name="AutoShape 2" descr="Image result for credit agricole headquarters"/>
          <p:cNvSpPr>
            <a:spLocks noChangeAspect="1" noChangeArrowheads="1"/>
          </p:cNvSpPr>
          <p:nvPr/>
        </p:nvSpPr>
        <p:spPr bwMode="auto">
          <a:xfrm>
            <a:off x="1400679" y="388875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1914457229"/>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86110" cy="548680"/>
          </a:xfrm>
        </p:spPr>
        <p:txBody>
          <a:bodyPr>
            <a:noAutofit/>
          </a:bodyPr>
          <a:lstStyle/>
          <a:p>
            <a:r>
              <a:rPr lang="en-US" sz="2500" dirty="0" smtClean="0"/>
              <a:t>4.1 – Factors affecting </a:t>
            </a:r>
            <a:r>
              <a:rPr lang="en-US" sz="2500" dirty="0"/>
              <a:t>the choice of business organisation</a:t>
            </a:r>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123</a:t>
            </a:r>
            <a:endParaRPr lang="en-GB" sz="1000" b="1" dirty="0">
              <a:latin typeface="Arial" panose="020B0604020202020204" pitchFamily="34" charset="0"/>
              <a:cs typeface="Arial" panose="020B0604020202020204" pitchFamily="34" charset="0"/>
            </a:endParaRPr>
          </a:p>
        </p:txBody>
      </p:sp>
      <p:sp>
        <p:nvSpPr>
          <p:cNvPr id="2" name="AutoShape 2" descr="Image result for credit agricole headquarters"/>
          <p:cNvSpPr>
            <a:spLocks noChangeAspect="1" noChangeArrowheads="1"/>
          </p:cNvSpPr>
          <p:nvPr/>
        </p:nvSpPr>
        <p:spPr bwMode="auto">
          <a:xfrm>
            <a:off x="1400679" y="388875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aphicFrame>
        <p:nvGraphicFramePr>
          <p:cNvPr id="3" name="Table 2"/>
          <p:cNvGraphicFramePr>
            <a:graphicFrameLocks noGrp="1"/>
          </p:cNvGraphicFramePr>
          <p:nvPr>
            <p:extLst>
              <p:ext uri="{D42A27DB-BD31-4B8C-83A1-F6EECF244321}">
                <p14:modId xmlns:p14="http://schemas.microsoft.com/office/powerpoint/2010/main" val="3106169428"/>
              </p:ext>
            </p:extLst>
          </p:nvPr>
        </p:nvGraphicFramePr>
        <p:xfrm>
          <a:off x="251519" y="1481192"/>
          <a:ext cx="8568954" cy="4998720"/>
        </p:xfrm>
        <a:graphic>
          <a:graphicData uri="http://schemas.openxmlformats.org/drawingml/2006/table">
            <a:tbl>
              <a:tblPr firstRow="1" bandRow="1">
                <a:tableStyleId>{5C22544A-7EE6-4342-B048-85BDC9FD1C3A}</a:tableStyleId>
              </a:tblPr>
              <a:tblGrid>
                <a:gridCol w="1368153"/>
                <a:gridCol w="1224136"/>
                <a:gridCol w="1008112"/>
                <a:gridCol w="2664296"/>
                <a:gridCol w="2304257"/>
              </a:tblGrid>
              <a:tr h="370840">
                <a:tc>
                  <a:txBody>
                    <a:bodyPr/>
                    <a:lstStyle/>
                    <a:p>
                      <a:r>
                        <a:rPr lang="en-IE" sz="1430" dirty="0" smtClean="0">
                          <a:latin typeface="Arial" panose="020B0604020202020204" pitchFamily="34" charset="0"/>
                          <a:cs typeface="Arial" panose="020B0604020202020204" pitchFamily="34" charset="0"/>
                        </a:rPr>
                        <a:t>Type of Organisation</a:t>
                      </a:r>
                      <a:endParaRPr lang="en-GB" sz="1430" dirty="0">
                        <a:latin typeface="Arial" panose="020B0604020202020204" pitchFamily="34" charset="0"/>
                        <a:cs typeface="Arial" panose="020B0604020202020204" pitchFamily="34" charset="0"/>
                      </a:endParaRPr>
                    </a:p>
                  </a:txBody>
                  <a:tcPr/>
                </a:tc>
                <a:tc>
                  <a:txBody>
                    <a:bodyPr/>
                    <a:lstStyle/>
                    <a:p>
                      <a:r>
                        <a:rPr lang="en-IE" sz="1430" dirty="0" smtClean="0">
                          <a:latin typeface="Arial" panose="020B0604020202020204" pitchFamily="34" charset="0"/>
                          <a:cs typeface="Arial" panose="020B0604020202020204" pitchFamily="34" charset="0"/>
                        </a:rPr>
                        <a:t>Access to finance</a:t>
                      </a:r>
                      <a:endParaRPr lang="en-GB" sz="1430" dirty="0">
                        <a:latin typeface="Arial" panose="020B0604020202020204" pitchFamily="34" charset="0"/>
                        <a:cs typeface="Arial" panose="020B0604020202020204" pitchFamily="34" charset="0"/>
                      </a:endParaRPr>
                    </a:p>
                  </a:txBody>
                  <a:tcPr/>
                </a:tc>
                <a:tc>
                  <a:txBody>
                    <a:bodyPr/>
                    <a:lstStyle/>
                    <a:p>
                      <a:r>
                        <a:rPr lang="en-IE" sz="1430" dirty="0" smtClean="0">
                          <a:latin typeface="Arial" panose="020B0604020202020204" pitchFamily="34" charset="0"/>
                          <a:cs typeface="Arial" panose="020B0604020202020204" pitchFamily="34" charset="0"/>
                        </a:rPr>
                        <a:t>Liability</a:t>
                      </a:r>
                      <a:endParaRPr lang="en-GB" sz="1430" dirty="0">
                        <a:latin typeface="Arial" panose="020B0604020202020204" pitchFamily="34" charset="0"/>
                        <a:cs typeface="Arial" panose="020B0604020202020204" pitchFamily="34" charset="0"/>
                      </a:endParaRPr>
                    </a:p>
                  </a:txBody>
                  <a:tcPr/>
                </a:tc>
                <a:tc>
                  <a:txBody>
                    <a:bodyPr/>
                    <a:lstStyle/>
                    <a:p>
                      <a:r>
                        <a:rPr lang="en-IE" sz="1430" dirty="0" smtClean="0">
                          <a:latin typeface="Arial" panose="020B0604020202020204" pitchFamily="34" charset="0"/>
                          <a:cs typeface="Arial" panose="020B0604020202020204" pitchFamily="34" charset="0"/>
                        </a:rPr>
                        <a:t>Privacy</a:t>
                      </a:r>
                      <a:endParaRPr lang="en-GB" sz="1430" dirty="0">
                        <a:latin typeface="Arial" panose="020B0604020202020204" pitchFamily="34" charset="0"/>
                        <a:cs typeface="Arial" panose="020B0604020202020204" pitchFamily="34" charset="0"/>
                      </a:endParaRPr>
                    </a:p>
                  </a:txBody>
                  <a:tcPr/>
                </a:tc>
                <a:tc>
                  <a:txBody>
                    <a:bodyPr/>
                    <a:lstStyle/>
                    <a:p>
                      <a:r>
                        <a:rPr lang="en-IE" sz="1430" dirty="0" smtClean="0">
                          <a:latin typeface="Arial" panose="020B0604020202020204" pitchFamily="34" charset="0"/>
                          <a:cs typeface="Arial" panose="020B0604020202020204" pitchFamily="34" charset="0"/>
                        </a:rPr>
                        <a:t>Control</a:t>
                      </a:r>
                      <a:endParaRPr lang="en-GB" sz="1430" dirty="0">
                        <a:latin typeface="Arial" panose="020B0604020202020204" pitchFamily="34" charset="0"/>
                        <a:cs typeface="Arial" panose="020B0604020202020204" pitchFamily="34" charset="0"/>
                      </a:endParaRPr>
                    </a:p>
                  </a:txBody>
                  <a:tcPr/>
                </a:tc>
              </a:tr>
              <a:tr h="370840">
                <a:tc>
                  <a:txBody>
                    <a:bodyPr/>
                    <a:lstStyle/>
                    <a:p>
                      <a:r>
                        <a:rPr kumimoji="0" lang="en-GB" sz="1430" b="0" i="0" u="none" strike="noStrike" kern="1200" baseline="0" dirty="0" smtClean="0">
                          <a:solidFill>
                            <a:schemeClr val="dk1"/>
                          </a:solidFill>
                          <a:latin typeface="Arial" panose="020B0604020202020204" pitchFamily="34" charset="0"/>
                          <a:ea typeface="+mn-ea"/>
                          <a:cs typeface="Arial" panose="020B0604020202020204" pitchFamily="34" charset="0"/>
                        </a:rPr>
                        <a:t>Sole trader</a:t>
                      </a:r>
                      <a:endParaRPr lang="en-GB" sz="1430" dirty="0">
                        <a:latin typeface="Arial" panose="020B0604020202020204" pitchFamily="34" charset="0"/>
                        <a:cs typeface="Arial" panose="020B0604020202020204" pitchFamily="34" charset="0"/>
                      </a:endParaRPr>
                    </a:p>
                  </a:txBody>
                  <a:tcPr/>
                </a:tc>
                <a:tc>
                  <a:txBody>
                    <a:bodyPr/>
                    <a:lstStyle/>
                    <a:p>
                      <a:r>
                        <a:rPr kumimoji="0" lang="en-GB" sz="1430" b="0" i="0" u="none" strike="noStrike" kern="1200" baseline="0" dirty="0" smtClean="0">
                          <a:solidFill>
                            <a:schemeClr val="dk1"/>
                          </a:solidFill>
                          <a:latin typeface="Arial" panose="020B0604020202020204" pitchFamily="34" charset="0"/>
                          <a:ea typeface="+mn-ea"/>
                          <a:cs typeface="Arial" panose="020B0604020202020204" pitchFamily="34" charset="0"/>
                        </a:rPr>
                        <a:t>Owner's capital</a:t>
                      </a:r>
                      <a:endParaRPr lang="en-GB" sz="1430" dirty="0">
                        <a:latin typeface="Arial" panose="020B0604020202020204" pitchFamily="34" charset="0"/>
                        <a:cs typeface="Arial" panose="020B0604020202020204" pitchFamily="34" charset="0"/>
                      </a:endParaRPr>
                    </a:p>
                  </a:txBody>
                  <a:tcPr/>
                </a:tc>
                <a:tc>
                  <a:txBody>
                    <a:bodyPr/>
                    <a:lstStyle/>
                    <a:p>
                      <a:r>
                        <a:rPr lang="en-IE" sz="1430" dirty="0" smtClean="0">
                          <a:latin typeface="Arial" panose="020B0604020202020204" pitchFamily="34" charset="0"/>
                          <a:cs typeface="Arial" panose="020B0604020202020204" pitchFamily="34" charset="0"/>
                        </a:rPr>
                        <a:t>Unlimited</a:t>
                      </a:r>
                      <a:endParaRPr lang="en-GB" sz="1430" dirty="0">
                        <a:latin typeface="Arial" panose="020B0604020202020204" pitchFamily="34" charset="0"/>
                        <a:cs typeface="Arial" panose="020B0604020202020204" pitchFamily="34" charset="0"/>
                      </a:endParaRPr>
                    </a:p>
                  </a:txBody>
                  <a:tcPr/>
                </a:tc>
                <a:tc>
                  <a:txBody>
                    <a:bodyPr/>
                    <a:lstStyle/>
                    <a:p>
                      <a:r>
                        <a:rPr lang="en-IE" sz="1430" dirty="0" smtClean="0">
                          <a:latin typeface="Arial" panose="020B0604020202020204" pitchFamily="34" charset="0"/>
                          <a:cs typeface="Arial" panose="020B0604020202020204" pitchFamily="34" charset="0"/>
                        </a:rPr>
                        <a:t>Yes</a:t>
                      </a:r>
                      <a:endParaRPr lang="en-GB" sz="1430" dirty="0">
                        <a:latin typeface="Arial" panose="020B0604020202020204" pitchFamily="34" charset="0"/>
                        <a:cs typeface="Arial" panose="020B0604020202020204" pitchFamily="34" charset="0"/>
                      </a:endParaRPr>
                    </a:p>
                  </a:txBody>
                  <a:tcPr/>
                </a:tc>
                <a:tc>
                  <a:txBody>
                    <a:bodyPr/>
                    <a:lstStyle/>
                    <a:p>
                      <a:r>
                        <a:rPr lang="en-IE" sz="1430" dirty="0" smtClean="0">
                          <a:latin typeface="Arial" panose="020B0604020202020204" pitchFamily="34" charset="0"/>
                          <a:cs typeface="Arial" panose="020B0604020202020204" pitchFamily="34" charset="0"/>
                        </a:rPr>
                        <a:t>Owner has full control</a:t>
                      </a:r>
                      <a:endParaRPr lang="en-GB" sz="1430" dirty="0">
                        <a:latin typeface="Arial" panose="020B0604020202020204" pitchFamily="34" charset="0"/>
                        <a:cs typeface="Arial" panose="020B0604020202020204" pitchFamily="34" charset="0"/>
                      </a:endParaRPr>
                    </a:p>
                  </a:txBody>
                  <a:tcPr/>
                </a:tc>
              </a:tr>
              <a:tr h="370840">
                <a:tc>
                  <a:txBody>
                    <a:bodyPr/>
                    <a:lstStyle/>
                    <a:p>
                      <a:r>
                        <a:rPr kumimoji="0" lang="en-GB" sz="1430" b="0" i="0" u="none" strike="noStrike" kern="1200" baseline="0" dirty="0" smtClean="0">
                          <a:solidFill>
                            <a:schemeClr val="dk1"/>
                          </a:solidFill>
                          <a:latin typeface="Arial" panose="020B0604020202020204" pitchFamily="34" charset="0"/>
                          <a:ea typeface="+mn-ea"/>
                          <a:cs typeface="Arial" panose="020B0604020202020204" pitchFamily="34" charset="0"/>
                        </a:rPr>
                        <a:t>Partnership</a:t>
                      </a:r>
                      <a:endParaRPr lang="en-GB" sz="1430" dirty="0">
                        <a:latin typeface="Arial" panose="020B0604020202020204" pitchFamily="34" charset="0"/>
                        <a:cs typeface="Arial" panose="020B0604020202020204" pitchFamily="34" charset="0"/>
                      </a:endParaRPr>
                    </a:p>
                  </a:txBody>
                  <a:tcPr/>
                </a:tc>
                <a:tc>
                  <a:txBody>
                    <a:bodyPr/>
                    <a:lstStyle/>
                    <a:p>
                      <a:r>
                        <a:rPr kumimoji="0" lang="en-GB" sz="1430" b="0" i="0" u="none" strike="noStrike" kern="1200" baseline="0" dirty="0" smtClean="0">
                          <a:solidFill>
                            <a:schemeClr val="dk1"/>
                          </a:solidFill>
                          <a:latin typeface="Arial" panose="020B0604020202020204" pitchFamily="34" charset="0"/>
                          <a:ea typeface="+mn-ea"/>
                          <a:cs typeface="Arial" panose="020B0604020202020204" pitchFamily="34" charset="0"/>
                        </a:rPr>
                        <a:t>Partners‘ capital</a:t>
                      </a:r>
                      <a:endParaRPr lang="en-GB" sz="1430" dirty="0">
                        <a:latin typeface="Arial" panose="020B0604020202020204" pitchFamily="34" charset="0"/>
                        <a:cs typeface="Arial" panose="020B0604020202020204" pitchFamily="34" charset="0"/>
                      </a:endParaRPr>
                    </a:p>
                  </a:txBody>
                  <a:tcPr/>
                </a:tc>
                <a:tc>
                  <a:txBody>
                    <a:bodyPr/>
                    <a:lstStyle/>
                    <a:p>
                      <a:r>
                        <a:rPr lang="en-IE" sz="1430" dirty="0" smtClean="0">
                          <a:latin typeface="Arial" panose="020B0604020202020204" pitchFamily="34" charset="0"/>
                          <a:cs typeface="Arial" panose="020B0604020202020204" pitchFamily="34" charset="0"/>
                        </a:rPr>
                        <a:t>Unlimited</a:t>
                      </a:r>
                      <a:endParaRPr lang="en-GB" sz="1430" dirty="0">
                        <a:latin typeface="Arial" panose="020B0604020202020204" pitchFamily="34" charset="0"/>
                        <a:cs typeface="Arial" panose="020B0604020202020204" pitchFamily="34" charset="0"/>
                      </a:endParaRPr>
                    </a:p>
                  </a:txBody>
                  <a:tcPr/>
                </a:tc>
                <a:tc>
                  <a:txBody>
                    <a:bodyPr/>
                    <a:lstStyle/>
                    <a:p>
                      <a:r>
                        <a:rPr lang="en-IE" sz="1430" dirty="0" smtClean="0">
                          <a:latin typeface="Arial" panose="020B0604020202020204" pitchFamily="34" charset="0"/>
                          <a:cs typeface="Arial" panose="020B0604020202020204" pitchFamily="34" charset="0"/>
                        </a:rPr>
                        <a:t>Yes</a:t>
                      </a:r>
                      <a:endParaRPr lang="en-GB" sz="1430" dirty="0">
                        <a:latin typeface="Arial" panose="020B0604020202020204" pitchFamily="34" charset="0"/>
                        <a:cs typeface="Arial" panose="020B0604020202020204" pitchFamily="34" charset="0"/>
                      </a:endParaRPr>
                    </a:p>
                  </a:txBody>
                  <a:tcPr/>
                </a:tc>
                <a:tc>
                  <a:txBody>
                    <a:bodyPr/>
                    <a:lstStyle/>
                    <a:p>
                      <a:r>
                        <a:rPr lang="en-IE" sz="1430" dirty="0" smtClean="0">
                          <a:latin typeface="Arial" panose="020B0604020202020204" pitchFamily="34" charset="0"/>
                          <a:cs typeface="Arial" panose="020B0604020202020204" pitchFamily="34" charset="0"/>
                        </a:rPr>
                        <a:t>Partners share control</a:t>
                      </a:r>
                      <a:endParaRPr lang="en-GB" sz="1430" dirty="0">
                        <a:latin typeface="Arial" panose="020B0604020202020204" pitchFamily="34" charset="0"/>
                        <a:cs typeface="Arial" panose="020B0604020202020204" pitchFamily="34" charset="0"/>
                      </a:endParaRPr>
                    </a:p>
                  </a:txBody>
                  <a:tcPr/>
                </a:tc>
              </a:tr>
              <a:tr h="370840">
                <a:tc>
                  <a:txBody>
                    <a:bodyPr/>
                    <a:lstStyle/>
                    <a:p>
                      <a:r>
                        <a:rPr kumimoji="0" lang="en-GB" sz="1430" b="0" i="0" u="none" strike="noStrike" kern="1200" baseline="0" dirty="0" smtClean="0">
                          <a:solidFill>
                            <a:schemeClr val="dk1"/>
                          </a:solidFill>
                          <a:latin typeface="Arial" panose="020B0604020202020204" pitchFamily="34" charset="0"/>
                          <a:ea typeface="+mn-ea"/>
                          <a:cs typeface="Arial" panose="020B0604020202020204" pitchFamily="34" charset="0"/>
                        </a:rPr>
                        <a:t>Private Limited</a:t>
                      </a:r>
                    </a:p>
                    <a:p>
                      <a:r>
                        <a:rPr kumimoji="0" lang="en-GB" sz="1430" b="0" i="0" u="none" strike="noStrike" kern="1200" baseline="0" dirty="0" smtClean="0">
                          <a:solidFill>
                            <a:schemeClr val="dk1"/>
                          </a:solidFill>
                          <a:latin typeface="Arial" panose="020B0604020202020204" pitchFamily="34" charset="0"/>
                          <a:ea typeface="+mn-ea"/>
                          <a:cs typeface="Arial" panose="020B0604020202020204" pitchFamily="34" charset="0"/>
                        </a:rPr>
                        <a:t>Company (Ltd)</a:t>
                      </a:r>
                      <a:endParaRPr lang="en-GB" sz="1430" dirty="0">
                        <a:latin typeface="Arial" panose="020B0604020202020204" pitchFamily="34" charset="0"/>
                        <a:cs typeface="Arial" panose="020B0604020202020204" pitchFamily="34" charset="0"/>
                      </a:endParaRPr>
                    </a:p>
                  </a:txBody>
                  <a:tcPr/>
                </a:tc>
                <a:tc>
                  <a:txBody>
                    <a:bodyPr/>
                    <a:lstStyle/>
                    <a:p>
                      <a:r>
                        <a:rPr kumimoji="0" lang="en-GB" sz="1430" b="0" i="0" u="none" strike="noStrike" kern="1200" baseline="0" dirty="0" smtClean="0">
                          <a:solidFill>
                            <a:schemeClr val="dk1"/>
                          </a:solidFill>
                          <a:latin typeface="Arial" panose="020B0604020202020204" pitchFamily="34" charset="0"/>
                          <a:ea typeface="+mn-ea"/>
                          <a:cs typeface="Arial" panose="020B0604020202020204" pitchFamily="34" charset="0"/>
                        </a:rPr>
                        <a:t>Shares sold to private individuals</a:t>
                      </a:r>
                      <a:endParaRPr lang="en-GB" sz="1430" dirty="0">
                        <a:latin typeface="Arial" panose="020B0604020202020204" pitchFamily="34" charset="0"/>
                        <a:cs typeface="Arial" panose="020B0604020202020204" pitchFamily="34" charset="0"/>
                      </a:endParaRPr>
                    </a:p>
                  </a:txBody>
                  <a:tcPr/>
                </a:tc>
                <a:tc>
                  <a:txBody>
                    <a:bodyPr/>
                    <a:lstStyle/>
                    <a:p>
                      <a:r>
                        <a:rPr lang="en-IE" sz="1430" dirty="0" smtClean="0">
                          <a:latin typeface="Arial" panose="020B0604020202020204" pitchFamily="34" charset="0"/>
                          <a:cs typeface="Arial" panose="020B0604020202020204" pitchFamily="34" charset="0"/>
                        </a:rPr>
                        <a:t>Limited</a:t>
                      </a:r>
                      <a:endParaRPr lang="en-GB" sz="1430" dirty="0">
                        <a:latin typeface="Arial" panose="020B0604020202020204" pitchFamily="34" charset="0"/>
                        <a:cs typeface="Arial" panose="020B0604020202020204" pitchFamily="34" charset="0"/>
                      </a:endParaRPr>
                    </a:p>
                  </a:txBody>
                  <a:tcPr/>
                </a:tc>
                <a:tc>
                  <a:txBody>
                    <a:bodyPr/>
                    <a:lstStyle/>
                    <a:p>
                      <a:r>
                        <a:rPr kumimoji="0" lang="en-GB" sz="1430" b="0" i="0" u="none" strike="noStrike" kern="1200" baseline="0" dirty="0" smtClean="0">
                          <a:solidFill>
                            <a:schemeClr val="dk1"/>
                          </a:solidFill>
                          <a:latin typeface="Arial" panose="020B0604020202020204" pitchFamily="34" charset="0"/>
                          <a:ea typeface="+mn-ea"/>
                          <a:cs typeface="Arial" panose="020B0604020202020204" pitchFamily="34" charset="0"/>
                        </a:rPr>
                        <a:t>Financial accounts are prepared and audited but do not have to be made available to the</a:t>
                      </a:r>
                    </a:p>
                    <a:p>
                      <a:r>
                        <a:rPr kumimoji="0" lang="en-GB" sz="1430" b="0" i="0" u="none" strike="noStrike" kern="1200" baseline="0" dirty="0" smtClean="0">
                          <a:solidFill>
                            <a:schemeClr val="dk1"/>
                          </a:solidFill>
                          <a:latin typeface="Arial" panose="020B0604020202020204" pitchFamily="34" charset="0"/>
                          <a:ea typeface="+mn-ea"/>
                          <a:cs typeface="Arial" panose="020B0604020202020204" pitchFamily="34" charset="0"/>
                        </a:rPr>
                        <a:t>general public</a:t>
                      </a:r>
                      <a:endParaRPr lang="en-GB" sz="1430" dirty="0">
                        <a:latin typeface="Arial" panose="020B0604020202020204" pitchFamily="34" charset="0"/>
                        <a:cs typeface="Arial" panose="020B0604020202020204" pitchFamily="34" charset="0"/>
                      </a:endParaRPr>
                    </a:p>
                  </a:txBody>
                  <a:tcPr/>
                </a:tc>
                <a:tc>
                  <a:txBody>
                    <a:bodyPr/>
                    <a:lstStyle/>
                    <a:p>
                      <a:r>
                        <a:rPr kumimoji="0" lang="en-GB" sz="1430" b="0" i="0" u="none" strike="noStrike" kern="1200" baseline="0" dirty="0" smtClean="0">
                          <a:solidFill>
                            <a:schemeClr val="dk1"/>
                          </a:solidFill>
                          <a:latin typeface="Arial" panose="020B0604020202020204" pitchFamily="34" charset="0"/>
                          <a:ea typeface="+mn-ea"/>
                          <a:cs typeface="Arial" panose="020B0604020202020204" pitchFamily="34" charset="0"/>
                        </a:rPr>
                        <a:t>Divorce of control and ownership, run by directors of company</a:t>
                      </a:r>
                      <a:endParaRPr lang="en-GB" sz="1430" dirty="0">
                        <a:latin typeface="Arial" panose="020B0604020202020204" pitchFamily="34" charset="0"/>
                        <a:cs typeface="Arial" panose="020B0604020202020204" pitchFamily="34" charset="0"/>
                      </a:endParaRPr>
                    </a:p>
                  </a:txBody>
                  <a:tcPr/>
                </a:tc>
              </a:tr>
              <a:tr h="370840">
                <a:tc>
                  <a:txBody>
                    <a:bodyPr/>
                    <a:lstStyle/>
                    <a:p>
                      <a:r>
                        <a:rPr kumimoji="0" lang="en-GB" sz="1430" b="0" i="0" u="none" strike="noStrike" kern="1200" baseline="0" dirty="0" smtClean="0">
                          <a:solidFill>
                            <a:schemeClr val="dk1"/>
                          </a:solidFill>
                          <a:latin typeface="Arial" panose="020B0604020202020204" pitchFamily="34" charset="0"/>
                          <a:ea typeface="+mn-ea"/>
                          <a:cs typeface="Arial" panose="020B0604020202020204" pitchFamily="34" charset="0"/>
                        </a:rPr>
                        <a:t>Public limited</a:t>
                      </a:r>
                    </a:p>
                    <a:p>
                      <a:r>
                        <a:rPr kumimoji="0" lang="en-GB" sz="1430" b="0" i="0" u="none" strike="noStrike" kern="1200" baseline="0" dirty="0" smtClean="0">
                          <a:solidFill>
                            <a:schemeClr val="dk1"/>
                          </a:solidFill>
                          <a:latin typeface="Arial" panose="020B0604020202020204" pitchFamily="34" charset="0"/>
                          <a:ea typeface="+mn-ea"/>
                          <a:cs typeface="Arial" panose="020B0604020202020204" pitchFamily="34" charset="0"/>
                        </a:rPr>
                        <a:t>Company (PLC)</a:t>
                      </a:r>
                      <a:endParaRPr lang="en-GB" sz="1430" dirty="0">
                        <a:latin typeface="Arial" panose="020B0604020202020204" pitchFamily="34" charset="0"/>
                        <a:cs typeface="Arial" panose="020B0604020202020204" pitchFamily="34" charset="0"/>
                      </a:endParaRPr>
                    </a:p>
                  </a:txBody>
                  <a:tcPr/>
                </a:tc>
                <a:tc>
                  <a:txBody>
                    <a:bodyPr/>
                    <a:lstStyle/>
                    <a:p>
                      <a:r>
                        <a:rPr kumimoji="0" lang="en-GB" sz="1430" b="0" i="0" u="none" strike="noStrike" kern="1200" baseline="0" dirty="0" smtClean="0">
                          <a:solidFill>
                            <a:schemeClr val="dk1"/>
                          </a:solidFill>
                          <a:latin typeface="Arial" panose="020B0604020202020204" pitchFamily="34" charset="0"/>
                          <a:ea typeface="+mn-ea"/>
                          <a:cs typeface="Arial" panose="020B0604020202020204" pitchFamily="34" charset="0"/>
                        </a:rPr>
                        <a:t>Shares sold to general public</a:t>
                      </a:r>
                      <a:endParaRPr lang="en-GB" sz="1430" dirty="0">
                        <a:latin typeface="Arial" panose="020B0604020202020204" pitchFamily="34" charset="0"/>
                        <a:cs typeface="Arial" panose="020B0604020202020204" pitchFamily="34" charset="0"/>
                      </a:endParaRPr>
                    </a:p>
                  </a:txBody>
                  <a:tcPr/>
                </a:tc>
                <a:tc>
                  <a:txBody>
                    <a:bodyPr/>
                    <a:lstStyle/>
                    <a:p>
                      <a:r>
                        <a:rPr lang="en-IE" sz="1430" dirty="0" smtClean="0">
                          <a:latin typeface="Arial" panose="020B0604020202020204" pitchFamily="34" charset="0"/>
                          <a:cs typeface="Arial" panose="020B0604020202020204" pitchFamily="34" charset="0"/>
                        </a:rPr>
                        <a:t>Limited</a:t>
                      </a:r>
                      <a:endParaRPr lang="en-GB" sz="1430" dirty="0">
                        <a:latin typeface="Arial" panose="020B0604020202020204" pitchFamily="34" charset="0"/>
                        <a:cs typeface="Arial" panose="020B0604020202020204" pitchFamily="34" charset="0"/>
                      </a:endParaRPr>
                    </a:p>
                  </a:txBody>
                  <a:tcPr/>
                </a:tc>
                <a:tc>
                  <a:txBody>
                    <a:bodyPr/>
                    <a:lstStyle/>
                    <a:p>
                      <a:r>
                        <a:rPr lang="en-IE" sz="1430" dirty="0" smtClean="0">
                          <a:latin typeface="Arial" panose="020B0604020202020204" pitchFamily="34" charset="0"/>
                          <a:cs typeface="Arial" panose="020B0604020202020204" pitchFamily="34" charset="0"/>
                        </a:rPr>
                        <a:t>Financial accounts are prepared, audited and made available to the general public</a:t>
                      </a:r>
                      <a:endParaRPr lang="en-GB" sz="1430" dirty="0">
                        <a:latin typeface="Arial" panose="020B0604020202020204" pitchFamily="34" charset="0"/>
                        <a:cs typeface="Arial" panose="020B0604020202020204" pitchFamily="34" charset="0"/>
                      </a:endParaRPr>
                    </a:p>
                  </a:txBody>
                  <a:tcPr/>
                </a:tc>
                <a:tc>
                  <a:txBody>
                    <a:bodyPr/>
                    <a:lstStyle/>
                    <a:p>
                      <a:r>
                        <a:rPr kumimoji="0" lang="en-GB" sz="1430" b="0" i="0" u="none" strike="noStrike" kern="1200" baseline="0" dirty="0" smtClean="0">
                          <a:solidFill>
                            <a:schemeClr val="dk1"/>
                          </a:solidFill>
                          <a:latin typeface="Arial" panose="020B0604020202020204" pitchFamily="34" charset="0"/>
                          <a:ea typeface="+mn-ea"/>
                          <a:cs typeface="Arial" panose="020B0604020202020204" pitchFamily="34" charset="0"/>
                        </a:rPr>
                        <a:t>Divorce of control and ownership, run by directors of company</a:t>
                      </a:r>
                      <a:endParaRPr lang="en-GB" sz="1430" dirty="0">
                        <a:latin typeface="Arial" panose="020B0604020202020204" pitchFamily="34" charset="0"/>
                        <a:cs typeface="Arial" panose="020B0604020202020204" pitchFamily="34" charset="0"/>
                      </a:endParaRPr>
                    </a:p>
                  </a:txBody>
                  <a:tcPr/>
                </a:tc>
              </a:tr>
              <a:tr h="370840">
                <a:tc>
                  <a:txBody>
                    <a:bodyPr/>
                    <a:lstStyle/>
                    <a:p>
                      <a:r>
                        <a:rPr kumimoji="0" lang="en-GB" sz="1430" b="0" i="0" u="none" strike="noStrike" kern="1200" baseline="0" dirty="0" smtClean="0">
                          <a:solidFill>
                            <a:schemeClr val="dk1"/>
                          </a:solidFill>
                          <a:latin typeface="Arial" panose="020B0604020202020204" pitchFamily="34" charset="0"/>
                          <a:ea typeface="+mn-ea"/>
                          <a:cs typeface="Arial" panose="020B0604020202020204" pitchFamily="34" charset="0"/>
                        </a:rPr>
                        <a:t>Co-operative</a:t>
                      </a:r>
                      <a:endParaRPr lang="en-GB" sz="1430" dirty="0">
                        <a:latin typeface="Arial" panose="020B0604020202020204" pitchFamily="34" charset="0"/>
                        <a:cs typeface="Arial" panose="020B0604020202020204" pitchFamily="34" charset="0"/>
                      </a:endParaRPr>
                    </a:p>
                  </a:txBody>
                  <a:tcPr/>
                </a:tc>
                <a:tc>
                  <a:txBody>
                    <a:bodyPr/>
                    <a:lstStyle/>
                    <a:p>
                      <a:r>
                        <a:rPr kumimoji="0" lang="en-GB" sz="1430" b="0" i="0" u="none" strike="noStrike" kern="1200" baseline="0" dirty="0" smtClean="0">
                          <a:solidFill>
                            <a:schemeClr val="dk1"/>
                          </a:solidFill>
                          <a:latin typeface="Arial" panose="020B0604020202020204" pitchFamily="34" charset="0"/>
                          <a:ea typeface="+mn-ea"/>
                          <a:cs typeface="Arial" panose="020B0604020202020204" pitchFamily="34" charset="0"/>
                        </a:rPr>
                        <a:t>Capital invested by</a:t>
                      </a:r>
                    </a:p>
                    <a:p>
                      <a:r>
                        <a:rPr kumimoji="0" lang="en-GB" sz="1430" b="0" i="0" u="none" strike="noStrike" kern="1200" baseline="0" dirty="0" smtClean="0">
                          <a:solidFill>
                            <a:schemeClr val="dk1"/>
                          </a:solidFill>
                          <a:latin typeface="Arial" panose="020B0604020202020204" pitchFamily="34" charset="0"/>
                          <a:ea typeface="+mn-ea"/>
                          <a:cs typeface="Arial" panose="020B0604020202020204" pitchFamily="34" charset="0"/>
                        </a:rPr>
                        <a:t>Members</a:t>
                      </a:r>
                      <a:endParaRPr lang="en-GB" sz="1430" dirty="0">
                        <a:latin typeface="Arial" panose="020B0604020202020204" pitchFamily="34" charset="0"/>
                        <a:cs typeface="Arial" panose="020B0604020202020204" pitchFamily="34" charset="0"/>
                      </a:endParaRPr>
                    </a:p>
                  </a:txBody>
                  <a:tcPr/>
                </a:tc>
                <a:tc>
                  <a:txBody>
                    <a:bodyPr/>
                    <a:lstStyle/>
                    <a:p>
                      <a:r>
                        <a:rPr lang="en-IE" sz="1430" dirty="0" smtClean="0">
                          <a:latin typeface="Arial" panose="020B0604020202020204" pitchFamily="34" charset="0"/>
                          <a:cs typeface="Arial" panose="020B0604020202020204" pitchFamily="34" charset="0"/>
                        </a:rPr>
                        <a:t>Limited</a:t>
                      </a:r>
                      <a:endParaRPr lang="en-GB" sz="1430" dirty="0">
                        <a:latin typeface="Arial" panose="020B0604020202020204" pitchFamily="34" charset="0"/>
                        <a:cs typeface="Arial" panose="020B0604020202020204" pitchFamily="34" charset="0"/>
                      </a:endParaRPr>
                    </a:p>
                  </a:txBody>
                  <a:tcPr/>
                </a:tc>
                <a:tc>
                  <a:txBody>
                    <a:bodyPr/>
                    <a:lstStyle/>
                    <a:p>
                      <a:r>
                        <a:rPr lang="en-IE" sz="1430" dirty="0" smtClean="0">
                          <a:latin typeface="Arial" panose="020B0604020202020204" pitchFamily="34" charset="0"/>
                          <a:cs typeface="Arial" panose="020B0604020202020204" pitchFamily="34" charset="0"/>
                        </a:rPr>
                        <a:t>Financial accounts are prepared, audited and made available to members</a:t>
                      </a:r>
                      <a:endParaRPr lang="en-GB" sz="1430" dirty="0">
                        <a:latin typeface="Arial" panose="020B0604020202020204" pitchFamily="34" charset="0"/>
                        <a:cs typeface="Arial" panose="020B0604020202020204" pitchFamily="34" charset="0"/>
                      </a:endParaRPr>
                    </a:p>
                  </a:txBody>
                  <a:tcPr/>
                </a:tc>
                <a:tc>
                  <a:txBody>
                    <a:bodyPr/>
                    <a:lstStyle/>
                    <a:p>
                      <a:r>
                        <a:rPr lang="en-IE" sz="1430" dirty="0" smtClean="0">
                          <a:latin typeface="Arial" panose="020B0604020202020204" pitchFamily="34" charset="0"/>
                          <a:cs typeface="Arial" panose="020B0604020202020204" pitchFamily="34" charset="0"/>
                        </a:rPr>
                        <a:t>Controlled by the members, who have one</a:t>
                      </a:r>
                      <a:r>
                        <a:rPr lang="en-IE" sz="1430" baseline="0" dirty="0" smtClean="0">
                          <a:latin typeface="Arial" panose="020B0604020202020204" pitchFamily="34" charset="0"/>
                          <a:cs typeface="Arial" panose="020B0604020202020204" pitchFamily="34" charset="0"/>
                        </a:rPr>
                        <a:t> vote each</a:t>
                      </a:r>
                      <a:endParaRPr lang="en-GB" sz="1430" dirty="0">
                        <a:latin typeface="Arial" panose="020B0604020202020204" pitchFamily="34" charset="0"/>
                        <a:cs typeface="Arial" panose="020B0604020202020204" pitchFamily="34" charset="0"/>
                      </a:endParaRPr>
                    </a:p>
                  </a:txBody>
                  <a:tcPr/>
                </a:tc>
              </a:tr>
              <a:tr h="370840">
                <a:tc>
                  <a:txBody>
                    <a:bodyPr/>
                    <a:lstStyle/>
                    <a:p>
                      <a:r>
                        <a:rPr kumimoji="0" lang="en-GB" sz="1430" b="0" i="0" u="none" strike="noStrike" kern="1200" baseline="0" dirty="0" smtClean="0">
                          <a:solidFill>
                            <a:schemeClr val="dk1"/>
                          </a:solidFill>
                          <a:latin typeface="Arial" panose="020B0604020202020204" pitchFamily="34" charset="0"/>
                          <a:ea typeface="+mn-ea"/>
                          <a:cs typeface="Arial" panose="020B0604020202020204" pitchFamily="34" charset="0"/>
                        </a:rPr>
                        <a:t>Public corporation</a:t>
                      </a:r>
                      <a:endParaRPr lang="en-GB" sz="1430" dirty="0">
                        <a:latin typeface="Arial" panose="020B0604020202020204" pitchFamily="34" charset="0"/>
                        <a:cs typeface="Arial" panose="020B0604020202020204" pitchFamily="34" charset="0"/>
                      </a:endParaRPr>
                    </a:p>
                  </a:txBody>
                  <a:tcPr/>
                </a:tc>
                <a:tc>
                  <a:txBody>
                    <a:bodyPr/>
                    <a:lstStyle/>
                    <a:p>
                      <a:r>
                        <a:rPr kumimoji="0" lang="en-GB" sz="1430" b="0" i="0" u="none" strike="noStrike" kern="1200" baseline="0" dirty="0" smtClean="0">
                          <a:solidFill>
                            <a:schemeClr val="dk1"/>
                          </a:solidFill>
                          <a:latin typeface="Arial" panose="020B0604020202020204" pitchFamily="34" charset="0"/>
                          <a:ea typeface="+mn-ea"/>
                          <a:cs typeface="Arial" panose="020B0604020202020204" pitchFamily="34" charset="0"/>
                        </a:rPr>
                        <a:t>Government funded</a:t>
                      </a:r>
                      <a:endParaRPr lang="en-GB" sz="1430" dirty="0">
                        <a:latin typeface="Arial" panose="020B0604020202020204" pitchFamily="34" charset="0"/>
                        <a:cs typeface="Arial" panose="020B0604020202020204" pitchFamily="34" charset="0"/>
                      </a:endParaRPr>
                    </a:p>
                  </a:txBody>
                  <a:tcPr/>
                </a:tc>
                <a:tc>
                  <a:txBody>
                    <a:bodyPr/>
                    <a:lstStyle/>
                    <a:p>
                      <a:r>
                        <a:rPr lang="en-IE" sz="1430" dirty="0" smtClean="0">
                          <a:latin typeface="Arial" panose="020B0604020202020204" pitchFamily="34" charset="0"/>
                          <a:cs typeface="Arial" panose="020B0604020202020204" pitchFamily="34" charset="0"/>
                        </a:rPr>
                        <a:t>Unlimited</a:t>
                      </a:r>
                      <a:endParaRPr lang="en-GB" sz="1430" dirty="0">
                        <a:latin typeface="Arial" panose="020B0604020202020204" pitchFamily="34" charset="0"/>
                        <a:cs typeface="Arial" panose="020B0604020202020204" pitchFamily="34" charset="0"/>
                      </a:endParaRPr>
                    </a:p>
                  </a:txBody>
                  <a:tcPr/>
                </a:tc>
                <a:tc>
                  <a:txBody>
                    <a:bodyPr/>
                    <a:lstStyle/>
                    <a:p>
                      <a:r>
                        <a:rPr lang="en-IE" sz="1430" dirty="0" smtClean="0">
                          <a:latin typeface="Arial" panose="020B0604020202020204" pitchFamily="34" charset="0"/>
                          <a:cs typeface="Arial" panose="020B0604020202020204" pitchFamily="34" charset="0"/>
                        </a:rPr>
                        <a:t>Financial accounts are prepared, audited and made available to the general public</a:t>
                      </a:r>
                      <a:endParaRPr lang="en-GB" sz="1430" dirty="0">
                        <a:latin typeface="Arial" panose="020B0604020202020204" pitchFamily="34" charset="0"/>
                        <a:cs typeface="Arial" panose="020B0604020202020204" pitchFamily="34" charset="0"/>
                      </a:endParaRPr>
                    </a:p>
                  </a:txBody>
                  <a:tcPr/>
                </a:tc>
                <a:tc>
                  <a:txBody>
                    <a:bodyPr/>
                    <a:lstStyle/>
                    <a:p>
                      <a:r>
                        <a:rPr lang="en-IE" sz="1430" dirty="0" smtClean="0">
                          <a:latin typeface="Arial" panose="020B0604020202020204" pitchFamily="34" charset="0"/>
                          <a:cs typeface="Arial" panose="020B0604020202020204" pitchFamily="34" charset="0"/>
                        </a:rPr>
                        <a:t>Controlled by directors (individuals)</a:t>
                      </a:r>
                      <a:r>
                        <a:rPr lang="en-IE" sz="1430" baseline="0" dirty="0" smtClean="0">
                          <a:latin typeface="Arial" panose="020B0604020202020204" pitchFamily="34" charset="0"/>
                          <a:cs typeface="Arial" panose="020B0604020202020204" pitchFamily="34" charset="0"/>
                        </a:rPr>
                        <a:t> appointed by the government</a:t>
                      </a:r>
                      <a:endParaRPr lang="en-GB" sz="1430" dirty="0">
                        <a:latin typeface="Arial" panose="020B0604020202020204" pitchFamily="34" charset="0"/>
                        <a:cs typeface="Arial" panose="020B0604020202020204" pitchFamily="34" charset="0"/>
                      </a:endParaRPr>
                    </a:p>
                  </a:txBody>
                  <a:tcPr/>
                </a:tc>
              </a:tr>
            </a:tbl>
          </a:graphicData>
        </a:graphic>
      </p:graphicFrame>
      <p:sp>
        <p:nvSpPr>
          <p:cNvPr id="4" name="Rectangle 3"/>
          <p:cNvSpPr/>
          <p:nvPr/>
        </p:nvSpPr>
        <p:spPr>
          <a:xfrm>
            <a:off x="251520" y="1052655"/>
            <a:ext cx="5050037" cy="384721"/>
          </a:xfrm>
          <a:prstGeom prst="rect">
            <a:avLst/>
          </a:prstGeom>
        </p:spPr>
        <p:txBody>
          <a:bodyPr wrap="none">
            <a:spAutoFit/>
          </a:bodyPr>
          <a:lstStyle/>
          <a:p>
            <a:r>
              <a:rPr lang="en-GB" sz="1900" b="1" dirty="0" smtClean="0">
                <a:solidFill>
                  <a:srgbClr val="1D272C"/>
                </a:solidFill>
                <a:latin typeface="Arial" panose="020B0604020202020204" pitchFamily="34" charset="0"/>
                <a:cs typeface="Arial" panose="020B0604020202020204" pitchFamily="34" charset="0"/>
              </a:rPr>
              <a:t>Table 10.6</a:t>
            </a:r>
            <a:r>
              <a:rPr lang="en-GB" sz="1900" dirty="0" smtClean="0">
                <a:solidFill>
                  <a:srgbClr val="1D272C"/>
                </a:solidFill>
                <a:latin typeface="Arial" panose="020B0604020202020204" pitchFamily="34" charset="0"/>
                <a:cs typeface="Arial" panose="020B0604020202020204" pitchFamily="34" charset="0"/>
              </a:rPr>
              <a:t> – </a:t>
            </a:r>
            <a:r>
              <a:rPr lang="en-GB" sz="1900" dirty="0" smtClean="0">
                <a:solidFill>
                  <a:srgbClr val="4E4745"/>
                </a:solidFill>
                <a:latin typeface="Arial" panose="020B0604020202020204" pitchFamily="34" charset="0"/>
                <a:cs typeface="Arial" panose="020B0604020202020204" pitchFamily="34" charset="0"/>
              </a:rPr>
              <a:t>Choice of bus</a:t>
            </a:r>
            <a:r>
              <a:rPr lang="en-GB" sz="1900" dirty="0" smtClean="0">
                <a:solidFill>
                  <a:srgbClr val="343A3D"/>
                </a:solidFill>
                <a:latin typeface="Arial" panose="020B0604020202020204" pitchFamily="34" charset="0"/>
                <a:cs typeface="Arial" panose="020B0604020202020204" pitchFamily="34" charset="0"/>
              </a:rPr>
              <a:t>i</a:t>
            </a:r>
            <a:r>
              <a:rPr lang="en-GB" sz="1900" dirty="0" smtClean="0">
                <a:solidFill>
                  <a:srgbClr val="4E575B"/>
                </a:solidFill>
                <a:latin typeface="Arial" panose="020B0604020202020204" pitchFamily="34" charset="0"/>
                <a:cs typeface="Arial" panose="020B0604020202020204" pitchFamily="34" charset="0"/>
              </a:rPr>
              <a:t>ness organisation</a:t>
            </a:r>
            <a:endParaRPr lang="en-GB" sz="19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03896340"/>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86110" cy="548680"/>
          </a:xfrm>
        </p:spPr>
        <p:txBody>
          <a:bodyPr>
            <a:noAutofit/>
          </a:bodyPr>
          <a:lstStyle/>
          <a:p>
            <a:r>
              <a:rPr lang="en-US" sz="2500" dirty="0" smtClean="0"/>
              <a:t>4.1 – Factors affecting </a:t>
            </a:r>
            <a:r>
              <a:rPr lang="en-US" sz="2500" dirty="0"/>
              <a:t>the choice of business organisation</a:t>
            </a:r>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124</a:t>
            </a:r>
            <a:endParaRPr lang="en-GB" sz="1000" b="1" dirty="0">
              <a:latin typeface="Arial" panose="020B0604020202020204" pitchFamily="34" charset="0"/>
              <a:cs typeface="Arial" panose="020B0604020202020204" pitchFamily="34" charset="0"/>
            </a:endParaRPr>
          </a:p>
        </p:txBody>
      </p:sp>
      <p:sp>
        <p:nvSpPr>
          <p:cNvPr id="2" name="AutoShape 2" descr="Image result for credit agricole headquarters"/>
          <p:cNvSpPr>
            <a:spLocks noChangeAspect="1" noChangeArrowheads="1"/>
          </p:cNvSpPr>
          <p:nvPr/>
        </p:nvSpPr>
        <p:spPr bwMode="auto">
          <a:xfrm>
            <a:off x="1400679" y="388875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7" name="Rectangle 6"/>
          <p:cNvSpPr/>
          <p:nvPr/>
        </p:nvSpPr>
        <p:spPr>
          <a:xfrm>
            <a:off x="297160" y="1052736"/>
            <a:ext cx="8523312" cy="2246769"/>
          </a:xfrm>
          <a:prstGeom prst="rect">
            <a:avLst/>
          </a:prstGeom>
          <a:solidFill>
            <a:schemeClr val="accent6">
              <a:lumMod val="60000"/>
              <a:lumOff val="40000"/>
            </a:schemeClr>
          </a:solidFill>
          <a:ln w="50800">
            <a:solidFill>
              <a:srgbClr val="002060"/>
            </a:solidFill>
          </a:ln>
        </p:spPr>
        <p:txBody>
          <a:bodyPr wrap="square">
            <a:spAutoFit/>
          </a:bodyPr>
          <a:lstStyle/>
          <a:p>
            <a:r>
              <a:rPr lang="en-GB" sz="2000" b="1" dirty="0">
                <a:latin typeface="Arial" panose="020B0604020202020204" pitchFamily="34" charset="0"/>
                <a:cs typeface="Arial" panose="020B0604020202020204" pitchFamily="34" charset="0"/>
              </a:rPr>
              <a:t>Activity</a:t>
            </a:r>
          </a:p>
          <a:p>
            <a:r>
              <a:rPr lang="en-US" sz="2000" dirty="0" smtClean="0">
                <a:latin typeface="Arial" panose="020B0604020202020204" pitchFamily="34" charset="0"/>
                <a:cs typeface="Arial" panose="020B0604020202020204" pitchFamily="34" charset="0"/>
              </a:rPr>
              <a:t>Conduct a survey of a local business area and record the number of sole-traders, partnerships</a:t>
            </a:r>
            <a:r>
              <a:rPr lang="en-US" sz="2000" dirty="0">
                <a:latin typeface="Arial" panose="020B0604020202020204" pitchFamily="34" charset="0"/>
                <a:cs typeface="Arial" panose="020B0604020202020204" pitchFamily="34" charset="0"/>
              </a:rPr>
              <a:t>, private and public limited companies, multinationals and co-operatives.</a:t>
            </a:r>
          </a:p>
          <a:p>
            <a:r>
              <a:rPr lang="en-US" sz="2000" dirty="0">
                <a:latin typeface="Arial" panose="020B0604020202020204" pitchFamily="34" charset="0"/>
                <a:cs typeface="Arial" panose="020B0604020202020204" pitchFamily="34" charset="0"/>
              </a:rPr>
              <a:t>Analyse your findings . What is the dominant type of business organisation? Why do </a:t>
            </a:r>
            <a:r>
              <a:rPr lang="en-US" sz="2000" dirty="0" smtClean="0">
                <a:latin typeface="Arial" panose="020B0604020202020204" pitchFamily="34" charset="0"/>
                <a:cs typeface="Arial" panose="020B0604020202020204" pitchFamily="34" charset="0"/>
              </a:rPr>
              <a:t>you think that this is the case? Be prepared to share your findings</a:t>
            </a:r>
            <a:r>
              <a:rPr lang="en-US" sz="2000" dirty="0">
                <a:latin typeface="Arial" panose="020B0604020202020204" pitchFamily="34" charset="0"/>
                <a:cs typeface="Arial" panose="020B0604020202020204" pitchFamily="34" charset="0"/>
              </a:rPr>
              <a:t>.</a:t>
            </a:r>
            <a:endParaRPr lang="en-GB" sz="2000" dirty="0">
              <a:latin typeface="Arial" panose="020B0604020202020204" pitchFamily="34" charset="0"/>
              <a:cs typeface="Arial" panose="020B0604020202020204" pitchFamily="34" charset="0"/>
            </a:endParaRPr>
          </a:p>
        </p:txBody>
      </p:sp>
      <p:sp>
        <p:nvSpPr>
          <p:cNvPr id="5" name="Rectangle 4"/>
          <p:cNvSpPr/>
          <p:nvPr/>
        </p:nvSpPr>
        <p:spPr>
          <a:xfrm>
            <a:off x="297160" y="3375531"/>
            <a:ext cx="8523312" cy="3046988"/>
          </a:xfrm>
          <a:prstGeom prst="rect">
            <a:avLst/>
          </a:prstGeom>
        </p:spPr>
        <p:txBody>
          <a:bodyPr wrap="square">
            <a:spAutoFit/>
          </a:bodyPr>
          <a:lstStyle/>
          <a:p>
            <a:r>
              <a:rPr lang="en-GB" sz="2400" b="1" dirty="0">
                <a:solidFill>
                  <a:srgbClr val="FF0000"/>
                </a:solidFill>
                <a:latin typeface="Arial" panose="020B0604020202020204" pitchFamily="34" charset="0"/>
              </a:rPr>
              <a:t>Exam practice</a:t>
            </a:r>
          </a:p>
          <a:p>
            <a:r>
              <a:rPr lang="en-US" sz="2400" dirty="0">
                <a:solidFill>
                  <a:srgbClr val="FF0000"/>
                </a:solidFill>
                <a:latin typeface="Arial" panose="020B0604020202020204" pitchFamily="34" charset="0"/>
              </a:rPr>
              <a:t>Water supplies in the USA are provided by both private firms and public </a:t>
            </a:r>
            <a:r>
              <a:rPr lang="en-US" sz="2400" dirty="0" smtClean="0">
                <a:solidFill>
                  <a:srgbClr val="FF0000"/>
                </a:solidFill>
                <a:latin typeface="Arial" panose="020B0604020202020204" pitchFamily="34" charset="0"/>
              </a:rPr>
              <a:t>corporations. Housing </a:t>
            </a:r>
            <a:r>
              <a:rPr lang="en-US" sz="2400" dirty="0">
                <a:solidFill>
                  <a:srgbClr val="FF0000"/>
                </a:solidFill>
                <a:latin typeface="Arial" panose="020B0604020202020204" pitchFamily="34" charset="0"/>
              </a:rPr>
              <a:t>is provided in the public sector and the private sector, and by housing cooperatives.</a:t>
            </a:r>
          </a:p>
          <a:p>
            <a:pPr marL="457200" indent="-457200">
              <a:buFont typeface="+mj-lt"/>
              <a:buAutoNum type="arabicPeriod"/>
            </a:pPr>
            <a:r>
              <a:rPr lang="en-US" sz="2400" dirty="0" smtClean="0">
                <a:solidFill>
                  <a:srgbClr val="FF0000"/>
                </a:solidFill>
                <a:latin typeface="Arial" panose="020B0604020202020204" pitchFamily="34" charset="0"/>
              </a:rPr>
              <a:t>Distinguish </a:t>
            </a:r>
            <a:r>
              <a:rPr lang="en-US" sz="2400" dirty="0">
                <a:solidFill>
                  <a:srgbClr val="FF0000"/>
                </a:solidFill>
                <a:latin typeface="Arial" panose="020B0604020202020204" pitchFamily="34" charset="0"/>
              </a:rPr>
              <a:t>between the aims of a public limited company and a </a:t>
            </a:r>
            <a:r>
              <a:rPr lang="en-US" sz="2400" dirty="0" smtClean="0">
                <a:solidFill>
                  <a:srgbClr val="FF0000"/>
                </a:solidFill>
                <a:latin typeface="Arial" panose="020B0604020202020204" pitchFamily="34" charset="0"/>
              </a:rPr>
              <a:t>public </a:t>
            </a:r>
            <a:r>
              <a:rPr lang="en-GB" sz="2400" dirty="0" smtClean="0">
                <a:solidFill>
                  <a:srgbClr val="FF0000"/>
                </a:solidFill>
                <a:latin typeface="Arial" panose="020B0604020202020204" pitchFamily="34" charset="0"/>
              </a:rPr>
              <a:t>corporation</a:t>
            </a:r>
            <a:r>
              <a:rPr lang="en-GB" sz="2400" dirty="0">
                <a:solidFill>
                  <a:srgbClr val="FF0000"/>
                </a:solidFill>
                <a:latin typeface="Arial" panose="020B0604020202020204" pitchFamily="34" charset="0"/>
              </a:rPr>
              <a:t>. (3)</a:t>
            </a:r>
          </a:p>
          <a:p>
            <a:pPr marL="457200" indent="-457200">
              <a:buFont typeface="+mj-lt"/>
              <a:buAutoNum type="arabicPeriod"/>
            </a:pPr>
            <a:r>
              <a:rPr lang="en-US" sz="2400" dirty="0" smtClean="0">
                <a:solidFill>
                  <a:srgbClr val="FF0000"/>
                </a:solidFill>
                <a:latin typeface="Arial" panose="020B0604020202020204" pitchFamily="34" charset="0"/>
              </a:rPr>
              <a:t>Discuss </a:t>
            </a:r>
            <a:r>
              <a:rPr lang="en-US" sz="2400" dirty="0">
                <a:solidFill>
                  <a:srgbClr val="FF0000"/>
                </a:solidFill>
                <a:latin typeface="Arial" panose="020B0604020202020204" pitchFamily="34" charset="0"/>
              </a:rPr>
              <a:t>how housing provided by a housing co-operative might differ from </a:t>
            </a:r>
            <a:r>
              <a:rPr lang="en-US" sz="2400" dirty="0" smtClean="0">
                <a:solidFill>
                  <a:srgbClr val="FF0000"/>
                </a:solidFill>
                <a:latin typeface="Arial" panose="020B0604020202020204" pitchFamily="34" charset="0"/>
              </a:rPr>
              <a:t>that provided </a:t>
            </a:r>
            <a:r>
              <a:rPr lang="en-US" sz="2400" dirty="0">
                <a:solidFill>
                  <a:srgbClr val="FF0000"/>
                </a:solidFill>
                <a:latin typeface="Arial" panose="020B0604020202020204" pitchFamily="34" charset="0"/>
              </a:rPr>
              <a:t>by a private-sector firm. </a:t>
            </a:r>
            <a:r>
              <a:rPr lang="en-US" sz="2400" dirty="0" smtClean="0">
                <a:solidFill>
                  <a:srgbClr val="FF0000"/>
                </a:solidFill>
                <a:latin typeface="Arial" panose="020B0604020202020204" pitchFamily="34" charset="0"/>
              </a:rPr>
              <a:t>(6</a:t>
            </a:r>
            <a:r>
              <a:rPr lang="en-US" sz="2400" dirty="0">
                <a:solidFill>
                  <a:srgbClr val="FF0000"/>
                </a:solidFill>
                <a:latin typeface="Arial" panose="020B0604020202020204" pitchFamily="34" charset="0"/>
              </a:rPr>
              <a:t>)</a:t>
            </a:r>
            <a:endParaRPr lang="en-GB" sz="2400" dirty="0">
              <a:solidFill>
                <a:srgbClr val="FF0000"/>
              </a:solidFill>
            </a:endParaRPr>
          </a:p>
        </p:txBody>
      </p:sp>
    </p:spTree>
    <p:extLst>
      <p:ext uri="{BB962C8B-B14F-4D97-AF65-F5344CB8AC3E}">
        <p14:creationId xmlns:p14="http://schemas.microsoft.com/office/powerpoint/2010/main" val="2286453520"/>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86110" cy="548680"/>
          </a:xfrm>
        </p:spPr>
        <p:txBody>
          <a:bodyPr>
            <a:noAutofit/>
          </a:bodyPr>
          <a:lstStyle/>
          <a:p>
            <a:r>
              <a:rPr lang="en-US" sz="2500" dirty="0" smtClean="0"/>
              <a:t>4.1 – Factors affecting </a:t>
            </a:r>
            <a:r>
              <a:rPr lang="en-US" sz="2500" dirty="0"/>
              <a:t>the choice of business organisation</a:t>
            </a:r>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124</a:t>
            </a:r>
            <a:endParaRPr lang="en-GB" sz="1000" b="1" dirty="0">
              <a:latin typeface="Arial" panose="020B0604020202020204" pitchFamily="34" charset="0"/>
              <a:cs typeface="Arial" panose="020B0604020202020204" pitchFamily="34" charset="0"/>
            </a:endParaRPr>
          </a:p>
        </p:txBody>
      </p:sp>
      <p:sp>
        <p:nvSpPr>
          <p:cNvPr id="2" name="AutoShape 2" descr="Image result for credit agricole headquarters"/>
          <p:cNvSpPr>
            <a:spLocks noChangeAspect="1" noChangeArrowheads="1"/>
          </p:cNvSpPr>
          <p:nvPr/>
        </p:nvSpPr>
        <p:spPr bwMode="auto">
          <a:xfrm>
            <a:off x="1400679" y="388875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5" name="Rectangle 4"/>
          <p:cNvSpPr/>
          <p:nvPr/>
        </p:nvSpPr>
        <p:spPr>
          <a:xfrm>
            <a:off x="297160" y="1102092"/>
            <a:ext cx="8523312" cy="5755422"/>
          </a:xfrm>
          <a:prstGeom prst="rect">
            <a:avLst/>
          </a:prstGeom>
        </p:spPr>
        <p:txBody>
          <a:bodyPr wrap="square">
            <a:spAutoFit/>
          </a:bodyPr>
          <a:lstStyle/>
          <a:p>
            <a:r>
              <a:rPr lang="en-GB" sz="2300" b="1" dirty="0" smtClean="0">
                <a:solidFill>
                  <a:srgbClr val="FF0000"/>
                </a:solidFill>
                <a:latin typeface="Arial" panose="020B0604020202020204" pitchFamily="34" charset="0"/>
              </a:rPr>
              <a:t>Chapter Review Questions</a:t>
            </a:r>
            <a:endParaRPr lang="en-GB" sz="2300" b="1" dirty="0">
              <a:solidFill>
                <a:srgbClr val="FF0000"/>
              </a:solidFill>
              <a:latin typeface="Arial" panose="020B0604020202020204" pitchFamily="34" charset="0"/>
            </a:endParaRPr>
          </a:p>
          <a:p>
            <a:pPr marL="534988" indent="-534988">
              <a:buFont typeface="+mj-lt"/>
              <a:buAutoNum type="arabicPeriod"/>
            </a:pPr>
            <a:r>
              <a:rPr lang="en-US" sz="2300" dirty="0" smtClean="0">
                <a:solidFill>
                  <a:srgbClr val="FF0000"/>
                </a:solidFill>
                <a:latin typeface="Arial" panose="020B0604020202020204" pitchFamily="34" charset="0"/>
              </a:rPr>
              <a:t>What </a:t>
            </a:r>
            <a:r>
              <a:rPr lang="en-US" sz="2300" dirty="0">
                <a:solidFill>
                  <a:srgbClr val="FF0000"/>
                </a:solidFill>
                <a:latin typeface="Arial" panose="020B0604020202020204" pitchFamily="34" charset="0"/>
              </a:rPr>
              <a:t>are the benefits of being a sole trader?</a:t>
            </a:r>
          </a:p>
          <a:p>
            <a:pPr marL="534988" indent="-534988">
              <a:buFont typeface="+mj-lt"/>
              <a:buAutoNum type="arabicPeriod"/>
            </a:pPr>
            <a:r>
              <a:rPr lang="en-US" sz="2300" dirty="0" smtClean="0">
                <a:solidFill>
                  <a:srgbClr val="FF0000"/>
                </a:solidFill>
                <a:latin typeface="Arial" panose="020B0604020202020204" pitchFamily="34" charset="0"/>
              </a:rPr>
              <a:t>Why </a:t>
            </a:r>
            <a:r>
              <a:rPr lang="en-US" sz="2300" dirty="0">
                <a:solidFill>
                  <a:srgbClr val="FF0000"/>
                </a:solidFill>
                <a:latin typeface="Arial" panose="020B0604020202020204" pitchFamily="34" charset="0"/>
              </a:rPr>
              <a:t>might a sole trader decide to become a partnership?</a:t>
            </a:r>
          </a:p>
          <a:p>
            <a:pPr marL="534988" indent="-534988">
              <a:buFont typeface="+mj-lt"/>
              <a:buAutoNum type="arabicPeriod"/>
            </a:pPr>
            <a:r>
              <a:rPr lang="en-US" sz="2300" dirty="0" smtClean="0">
                <a:solidFill>
                  <a:srgbClr val="FF0000"/>
                </a:solidFill>
                <a:latin typeface="Arial" panose="020B0604020202020204" pitchFamily="34" charset="0"/>
              </a:rPr>
              <a:t>What </a:t>
            </a:r>
            <a:r>
              <a:rPr lang="en-US" sz="2300" dirty="0">
                <a:solidFill>
                  <a:srgbClr val="FF0000"/>
                </a:solidFill>
                <a:latin typeface="Arial" panose="020B0604020202020204" pitchFamily="34" charset="0"/>
              </a:rPr>
              <a:t>are the disadvantages of being an ordinary partnership?</a:t>
            </a:r>
          </a:p>
          <a:p>
            <a:pPr marL="534988" indent="-534988">
              <a:buFont typeface="+mj-lt"/>
              <a:buAutoNum type="arabicPeriod"/>
            </a:pPr>
            <a:r>
              <a:rPr lang="en-US" sz="2300" dirty="0" smtClean="0">
                <a:solidFill>
                  <a:srgbClr val="FF0000"/>
                </a:solidFill>
                <a:latin typeface="Arial" panose="020B0604020202020204" pitchFamily="34" charset="0"/>
              </a:rPr>
              <a:t>What </a:t>
            </a:r>
            <a:r>
              <a:rPr lang="en-US" sz="2300" dirty="0">
                <a:solidFill>
                  <a:srgbClr val="FF0000"/>
                </a:solidFill>
                <a:latin typeface="Arial" panose="020B0604020202020204" pitchFamily="34" charset="0"/>
              </a:rPr>
              <a:t>are the differences between a public </a:t>
            </a:r>
            <a:r>
              <a:rPr lang="en-US" sz="2300" dirty="0" smtClean="0">
                <a:solidFill>
                  <a:srgbClr val="FF0000"/>
                </a:solidFill>
                <a:latin typeface="Arial" panose="020B0604020202020204" pitchFamily="34" charset="0"/>
              </a:rPr>
              <a:t>limited company </a:t>
            </a:r>
            <a:r>
              <a:rPr lang="en-US" sz="2300" dirty="0">
                <a:solidFill>
                  <a:srgbClr val="FF0000"/>
                </a:solidFill>
                <a:latin typeface="Arial" panose="020B0604020202020204" pitchFamily="34" charset="0"/>
              </a:rPr>
              <a:t>and a </a:t>
            </a:r>
            <a:r>
              <a:rPr lang="en-US" sz="2300" dirty="0" smtClean="0">
                <a:solidFill>
                  <a:srgbClr val="FF0000"/>
                </a:solidFill>
                <a:latin typeface="Arial" panose="020B0604020202020204" pitchFamily="34" charset="0"/>
              </a:rPr>
              <a:t>private limited </a:t>
            </a:r>
            <a:r>
              <a:rPr lang="en-US" sz="2300" dirty="0">
                <a:solidFill>
                  <a:srgbClr val="FF0000"/>
                </a:solidFill>
                <a:latin typeface="Arial" panose="020B0604020202020204" pitchFamily="34" charset="0"/>
              </a:rPr>
              <a:t>corporation?</a:t>
            </a:r>
          </a:p>
          <a:p>
            <a:pPr marL="534988" indent="-534988">
              <a:buFont typeface="+mj-lt"/>
              <a:buAutoNum type="arabicPeriod"/>
            </a:pPr>
            <a:r>
              <a:rPr lang="en-US" sz="2300" dirty="0" smtClean="0">
                <a:solidFill>
                  <a:srgbClr val="FF0000"/>
                </a:solidFill>
                <a:latin typeface="Arial" panose="020B0604020202020204" pitchFamily="34" charset="0"/>
              </a:rPr>
              <a:t>What </a:t>
            </a:r>
            <a:r>
              <a:rPr lang="en-US" sz="2300" dirty="0">
                <a:solidFill>
                  <a:srgbClr val="FF0000"/>
                </a:solidFill>
                <a:latin typeface="Arial" panose="020B0604020202020204" pitchFamily="34" charset="0"/>
              </a:rPr>
              <a:t>are the benefits of limited liability?</a:t>
            </a:r>
          </a:p>
          <a:p>
            <a:pPr marL="534988" indent="-534988">
              <a:buFont typeface="+mj-lt"/>
              <a:buAutoNum type="arabicPeriod"/>
            </a:pPr>
            <a:r>
              <a:rPr lang="en-US" sz="2300" dirty="0" smtClean="0">
                <a:solidFill>
                  <a:srgbClr val="FF0000"/>
                </a:solidFill>
                <a:latin typeface="Arial" panose="020B0604020202020204" pitchFamily="34" charset="0"/>
              </a:rPr>
              <a:t>How </a:t>
            </a:r>
            <a:r>
              <a:rPr lang="en-US" sz="2300" dirty="0">
                <a:solidFill>
                  <a:srgbClr val="FF0000"/>
                </a:solidFill>
                <a:latin typeface="Arial" panose="020B0604020202020204" pitchFamily="34" charset="0"/>
              </a:rPr>
              <a:t>does a business change from being a private limited company to a </a:t>
            </a:r>
            <a:r>
              <a:rPr lang="en-US" sz="2300" dirty="0" smtClean="0">
                <a:solidFill>
                  <a:srgbClr val="FF0000"/>
                </a:solidFill>
                <a:latin typeface="Arial" panose="020B0604020202020204" pitchFamily="34" charset="0"/>
              </a:rPr>
              <a:t>public limited </a:t>
            </a:r>
            <a:r>
              <a:rPr lang="en-US" sz="2300" dirty="0">
                <a:solidFill>
                  <a:srgbClr val="FF0000"/>
                </a:solidFill>
                <a:latin typeface="Arial" panose="020B0604020202020204" pitchFamily="34" charset="0"/>
              </a:rPr>
              <a:t>company?</a:t>
            </a:r>
          </a:p>
          <a:p>
            <a:pPr marL="534988" indent="-534988">
              <a:buFont typeface="+mj-lt"/>
              <a:buAutoNum type="arabicPeriod"/>
            </a:pPr>
            <a:r>
              <a:rPr lang="en-US" sz="2300" dirty="0" smtClean="0">
                <a:solidFill>
                  <a:srgbClr val="FF0000"/>
                </a:solidFill>
                <a:latin typeface="Arial" panose="020B0604020202020204" pitchFamily="34" charset="0"/>
              </a:rPr>
              <a:t>What </a:t>
            </a:r>
            <a:r>
              <a:rPr lang="en-US" sz="2300" dirty="0">
                <a:solidFill>
                  <a:srgbClr val="FF0000"/>
                </a:solidFill>
                <a:latin typeface="Arial" panose="020B0604020202020204" pitchFamily="34" charset="0"/>
              </a:rPr>
              <a:t>are the two documents that limited liability companies must </a:t>
            </a:r>
            <a:r>
              <a:rPr lang="en-US" sz="2300" dirty="0" smtClean="0">
                <a:solidFill>
                  <a:srgbClr val="FF0000"/>
                </a:solidFill>
                <a:latin typeface="Arial" panose="020B0604020202020204" pitchFamily="34" charset="0"/>
              </a:rPr>
              <a:t>register with </a:t>
            </a:r>
            <a:r>
              <a:rPr lang="en-US" sz="2300" dirty="0">
                <a:solidFill>
                  <a:srgbClr val="FF0000"/>
                </a:solidFill>
                <a:latin typeface="Arial" panose="020B0604020202020204" pitchFamily="34" charset="0"/>
              </a:rPr>
              <a:t>the government before trading?</a:t>
            </a:r>
          </a:p>
          <a:p>
            <a:pPr marL="534988" indent="-534988">
              <a:buFont typeface="+mj-lt"/>
              <a:buAutoNum type="arabicPeriod"/>
            </a:pPr>
            <a:r>
              <a:rPr lang="en-US" sz="2300" dirty="0" smtClean="0">
                <a:solidFill>
                  <a:srgbClr val="FF0000"/>
                </a:solidFill>
                <a:latin typeface="Arial" panose="020B0604020202020204" pitchFamily="34" charset="0"/>
              </a:rPr>
              <a:t>What </a:t>
            </a:r>
            <a:r>
              <a:rPr lang="en-US" sz="2300" dirty="0">
                <a:solidFill>
                  <a:srgbClr val="FF0000"/>
                </a:solidFill>
                <a:latin typeface="Arial" panose="020B0604020202020204" pitchFamily="34" charset="0"/>
              </a:rPr>
              <a:t>are the characteristics of a co-operative?</a:t>
            </a:r>
          </a:p>
          <a:p>
            <a:pPr marL="534988" indent="-534988">
              <a:buFont typeface="+mj-lt"/>
              <a:buAutoNum type="arabicPeriod"/>
            </a:pPr>
            <a:r>
              <a:rPr lang="en-US" sz="2300" dirty="0" smtClean="0">
                <a:solidFill>
                  <a:srgbClr val="FF0000"/>
                </a:solidFill>
                <a:latin typeface="Arial" panose="020B0604020202020204" pitchFamily="34" charset="0"/>
              </a:rPr>
              <a:t>Why </a:t>
            </a:r>
            <a:r>
              <a:rPr lang="en-US" sz="2300" dirty="0">
                <a:solidFill>
                  <a:srgbClr val="FF0000"/>
                </a:solidFill>
                <a:latin typeface="Arial" panose="020B0604020202020204" pitchFamily="34" charset="0"/>
              </a:rPr>
              <a:t>might a firm wish to operate in more than one country?</a:t>
            </a:r>
          </a:p>
          <a:p>
            <a:pPr marL="534988" indent="-534988">
              <a:buFont typeface="+mj-lt"/>
              <a:buAutoNum type="arabicPeriod"/>
            </a:pPr>
            <a:r>
              <a:rPr lang="en-US" sz="2300" dirty="0" smtClean="0">
                <a:solidFill>
                  <a:srgbClr val="FF0000"/>
                </a:solidFill>
                <a:latin typeface="Arial" panose="020B0604020202020204" pitchFamily="34" charset="0"/>
              </a:rPr>
              <a:t>Why </a:t>
            </a:r>
            <a:r>
              <a:rPr lang="en-US" sz="2300" dirty="0">
                <a:solidFill>
                  <a:srgbClr val="FF0000"/>
                </a:solidFill>
                <a:latin typeface="Arial" panose="020B0604020202020204" pitchFamily="34" charset="0"/>
              </a:rPr>
              <a:t>are some goods and services provided by a public-sector organisation?</a:t>
            </a:r>
            <a:endParaRPr lang="en-GB" sz="2300" dirty="0">
              <a:solidFill>
                <a:srgbClr val="FF0000"/>
              </a:solidFill>
            </a:endParaRPr>
          </a:p>
        </p:txBody>
      </p:sp>
    </p:spTree>
    <p:extLst>
      <p:ext uri="{BB962C8B-B14F-4D97-AF65-F5344CB8AC3E}">
        <p14:creationId xmlns:p14="http://schemas.microsoft.com/office/powerpoint/2010/main" val="2170516649"/>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175263"/>
          </a:xfrm>
          <a:prstGeom prst="rect">
            <a:avLst/>
          </a:prstGeom>
        </p:spPr>
        <p:txBody>
          <a:bodyPr wrap="square">
            <a:spAutoFit/>
          </a:bodyPr>
          <a:lstStyle/>
          <a:p>
            <a:pPr marL="449263" indent="-449263">
              <a:buClr>
                <a:schemeClr val="accent6">
                  <a:lumMod val="50000"/>
                </a:schemeClr>
              </a:buClr>
              <a:buFont typeface="Wingdings 3" panose="05040102010807070707" pitchFamily="18" charset="2"/>
              <a:buChar char=""/>
            </a:pPr>
            <a:r>
              <a:rPr lang="en-US" sz="3670" dirty="0"/>
              <a:t>By the end of this </a:t>
            </a:r>
            <a:r>
              <a:rPr lang="en-US" sz="3670" dirty="0" smtClean="0"/>
              <a:t>chapter</a:t>
            </a:r>
            <a:r>
              <a:rPr lang="en-US" sz="3670" dirty="0"/>
              <a:t>, students should be able to:</a:t>
            </a:r>
          </a:p>
          <a:p>
            <a:pPr marL="811213" indent="-360363">
              <a:buClr>
                <a:schemeClr val="accent6">
                  <a:lumMod val="50000"/>
                </a:schemeClr>
              </a:buClr>
              <a:buFont typeface="Arial" panose="020B0604020202020204" pitchFamily="34" charset="0"/>
              <a:buChar char="•"/>
            </a:pPr>
            <a:r>
              <a:rPr lang="en-US" sz="3670" dirty="0" smtClean="0"/>
              <a:t>describe </a:t>
            </a:r>
            <a:r>
              <a:rPr lang="en-US" sz="3670" dirty="0"/>
              <a:t>what determines the demand for factors of production</a:t>
            </a:r>
          </a:p>
          <a:p>
            <a:pPr marL="811213" indent="-360363">
              <a:buClr>
                <a:schemeClr val="accent6">
                  <a:lumMod val="50000"/>
                </a:schemeClr>
              </a:buClr>
              <a:buFont typeface="Arial" panose="020B0604020202020204" pitchFamily="34" charset="0"/>
              <a:buChar char="•"/>
            </a:pPr>
            <a:r>
              <a:rPr lang="en-US" sz="3670" dirty="0" smtClean="0"/>
              <a:t>distinguish </a:t>
            </a:r>
            <a:r>
              <a:rPr lang="en-US" sz="3670" dirty="0"/>
              <a:t>between </a:t>
            </a:r>
            <a:r>
              <a:rPr lang="en-US" sz="3670" dirty="0" err="1"/>
              <a:t>labour-intensive</a:t>
            </a:r>
            <a:r>
              <a:rPr lang="en-US" sz="3670" dirty="0"/>
              <a:t> and capital-intensive production</a:t>
            </a:r>
          </a:p>
          <a:p>
            <a:pPr marL="811213" indent="-360363">
              <a:buClr>
                <a:schemeClr val="accent6">
                  <a:lumMod val="50000"/>
                </a:schemeClr>
              </a:buClr>
              <a:buFont typeface="Arial" panose="020B0604020202020204" pitchFamily="34" charset="0"/>
              <a:buChar char="•"/>
            </a:pPr>
            <a:r>
              <a:rPr lang="en-US" sz="3670" dirty="0" smtClean="0"/>
              <a:t>define </a:t>
            </a:r>
            <a:r>
              <a:rPr lang="en-US" sz="3670" dirty="0"/>
              <a:t>productivity and recognise the difference between productivity </a:t>
            </a:r>
            <a:r>
              <a:rPr lang="en-US" sz="3670" dirty="0" smtClean="0"/>
              <a:t>and production</a:t>
            </a:r>
            <a:r>
              <a:rPr lang="en-US" sz="3670" dirty="0"/>
              <a:t>.</a:t>
            </a:r>
          </a:p>
        </p:txBody>
      </p:sp>
      <p:sp>
        <p:nvSpPr>
          <p:cNvPr id="8" name="Title 2"/>
          <p:cNvSpPr>
            <a:spLocks noGrp="1"/>
          </p:cNvSpPr>
          <p:nvPr>
            <p:ph type="title"/>
          </p:nvPr>
        </p:nvSpPr>
        <p:spPr>
          <a:xfrm>
            <a:off x="70266" y="72008"/>
            <a:ext cx="7886110" cy="548680"/>
          </a:xfrm>
        </p:spPr>
        <p:txBody>
          <a:bodyPr>
            <a:noAutofit/>
          </a:bodyPr>
          <a:lstStyle/>
          <a:p>
            <a:r>
              <a:rPr lang="en-US" sz="3600" dirty="0" smtClean="0"/>
              <a:t>4.2 – Production</a:t>
            </a:r>
            <a:endParaRPr lang="en-US" sz="3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123</a:t>
            </a:r>
            <a:endParaRPr lang="en-GB" sz="1000" b="1" dirty="0">
              <a:latin typeface="Arial" panose="020B0604020202020204" pitchFamily="34" charset="0"/>
              <a:cs typeface="Arial" panose="020B0604020202020204" pitchFamily="34" charset="0"/>
            </a:endParaRPr>
          </a:p>
        </p:txBody>
      </p:sp>
      <p:sp>
        <p:nvSpPr>
          <p:cNvPr id="2" name="AutoShape 2" descr="Image result for credit agricole headquarters"/>
          <p:cNvSpPr>
            <a:spLocks noChangeAspect="1" noChangeArrowheads="1"/>
          </p:cNvSpPr>
          <p:nvPr/>
        </p:nvSpPr>
        <p:spPr bwMode="auto">
          <a:xfrm>
            <a:off x="1400679" y="388875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3564088256"/>
      </p:ext>
    </p:extLst>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586145"/>
          </a:xfrm>
          <a:prstGeom prst="rect">
            <a:avLst/>
          </a:prstGeom>
        </p:spPr>
        <p:txBody>
          <a:bodyPr wrap="square">
            <a:spAutoFit/>
          </a:bodyPr>
          <a:lstStyle/>
          <a:p>
            <a:pPr>
              <a:buClr>
                <a:schemeClr val="accent6">
                  <a:lumMod val="50000"/>
                </a:schemeClr>
              </a:buClr>
            </a:pPr>
            <a:r>
              <a:rPr lang="en-US" sz="2100" b="1" dirty="0"/>
              <a:t>Key terms</a:t>
            </a:r>
          </a:p>
          <a:p>
            <a:pPr marL="449263" indent="-449263">
              <a:buClr>
                <a:schemeClr val="accent6">
                  <a:lumMod val="50000"/>
                </a:schemeClr>
              </a:buClr>
              <a:buFont typeface="Wingdings 3" panose="05040102010807070707" pitchFamily="18" charset="2"/>
              <a:buChar char=""/>
            </a:pPr>
            <a:r>
              <a:rPr lang="en-US" sz="2100" b="1" dirty="0" smtClean="0">
                <a:solidFill>
                  <a:srgbClr val="FF0000"/>
                </a:solidFill>
              </a:rPr>
              <a:t>Capital-intensive </a:t>
            </a:r>
            <a:r>
              <a:rPr lang="en-US" sz="2100" b="1" dirty="0">
                <a:solidFill>
                  <a:srgbClr val="FF0000"/>
                </a:solidFill>
              </a:rPr>
              <a:t>production </a:t>
            </a:r>
            <a:r>
              <a:rPr lang="en-US" sz="2100" dirty="0"/>
              <a:t>happens when a firm spends </a:t>
            </a:r>
            <a:r>
              <a:rPr lang="en-US" sz="2100" dirty="0" smtClean="0"/>
              <a:t>proportionately </a:t>
            </a:r>
            <a:r>
              <a:rPr lang="en-US" sz="2100" dirty="0"/>
              <a:t>more money </a:t>
            </a:r>
            <a:r>
              <a:rPr lang="en-US" sz="2100" dirty="0" smtClean="0"/>
              <a:t>on capital cost rather than on any other factor of production</a:t>
            </a:r>
            <a:r>
              <a:rPr lang="en-US" sz="2100" dirty="0"/>
              <a:t>.</a:t>
            </a:r>
          </a:p>
          <a:p>
            <a:pPr marL="449263" indent="-449263">
              <a:buClr>
                <a:schemeClr val="accent6">
                  <a:lumMod val="50000"/>
                </a:schemeClr>
              </a:buClr>
              <a:buFont typeface="Wingdings 3" panose="05040102010807070707" pitchFamily="18" charset="2"/>
              <a:buChar char=""/>
            </a:pPr>
            <a:r>
              <a:rPr lang="en-US" sz="2100" b="1" dirty="0">
                <a:solidFill>
                  <a:srgbClr val="FF0000"/>
                </a:solidFill>
              </a:rPr>
              <a:t>Derived demand </a:t>
            </a:r>
            <a:r>
              <a:rPr lang="en-US" sz="2100" dirty="0"/>
              <a:t>means that factors of production are not demanded for their own </a:t>
            </a:r>
            <a:r>
              <a:rPr lang="en-US" sz="2100" dirty="0" smtClean="0"/>
              <a:t>sake, but for the </a:t>
            </a:r>
            <a:r>
              <a:rPr lang="en-US" sz="2100" dirty="0"/>
              <a:t>goods and services </a:t>
            </a:r>
            <a:r>
              <a:rPr lang="en-US" sz="2100" dirty="0" smtClean="0"/>
              <a:t>that they are used to </a:t>
            </a:r>
            <a:r>
              <a:rPr lang="en-US" sz="2100" dirty="0"/>
              <a:t>produce.</a:t>
            </a:r>
          </a:p>
          <a:p>
            <a:pPr marL="449263" indent="-449263">
              <a:buClr>
                <a:schemeClr val="accent6">
                  <a:lumMod val="50000"/>
                </a:schemeClr>
              </a:buClr>
              <a:buFont typeface="Wingdings 3" panose="05040102010807070707" pitchFamily="18" charset="2"/>
              <a:buChar char=""/>
            </a:pPr>
            <a:r>
              <a:rPr lang="en-US" sz="2100" b="1" dirty="0">
                <a:solidFill>
                  <a:srgbClr val="FF0000"/>
                </a:solidFill>
              </a:rPr>
              <a:t>Innovation</a:t>
            </a:r>
            <a:r>
              <a:rPr lang="en-US" sz="2100" dirty="0">
                <a:solidFill>
                  <a:srgbClr val="FF0000"/>
                </a:solidFill>
              </a:rPr>
              <a:t> </a:t>
            </a:r>
            <a:r>
              <a:rPr lang="en-US" sz="2100" dirty="0"/>
              <a:t>is the </a:t>
            </a:r>
            <a:r>
              <a:rPr lang="en-US" sz="2100" dirty="0" err="1"/>
              <a:t>commercialisation</a:t>
            </a:r>
            <a:r>
              <a:rPr lang="en-US" sz="2100" dirty="0"/>
              <a:t> of new ideas and products. It is a vital source </a:t>
            </a:r>
            <a:r>
              <a:rPr lang="en-US" sz="2100" dirty="0" smtClean="0"/>
              <a:t>of productivity</a:t>
            </a:r>
            <a:r>
              <a:rPr lang="en-US" sz="2100" dirty="0"/>
              <a:t>.</a:t>
            </a:r>
          </a:p>
          <a:p>
            <a:pPr marL="449263" indent="-449263">
              <a:buClr>
                <a:schemeClr val="accent6">
                  <a:lumMod val="50000"/>
                </a:schemeClr>
              </a:buClr>
              <a:buFont typeface="Wingdings 3" panose="05040102010807070707" pitchFamily="18" charset="2"/>
              <a:buChar char=""/>
            </a:pPr>
            <a:r>
              <a:rPr lang="en-US" sz="2100" b="1" dirty="0">
                <a:solidFill>
                  <a:srgbClr val="FF0000"/>
                </a:solidFill>
              </a:rPr>
              <a:t>Labour-intensive production </a:t>
            </a:r>
            <a:r>
              <a:rPr lang="en-US" sz="2100" dirty="0"/>
              <a:t>occurs when labour costs account for </a:t>
            </a:r>
            <a:r>
              <a:rPr lang="en-US" sz="2100" dirty="0" smtClean="0"/>
              <a:t>proportionately </a:t>
            </a:r>
            <a:r>
              <a:rPr lang="en-US" sz="2100" dirty="0"/>
              <a:t>more </a:t>
            </a:r>
            <a:r>
              <a:rPr lang="en-US" sz="2100" dirty="0" smtClean="0"/>
              <a:t>of a </a:t>
            </a:r>
            <a:r>
              <a:rPr lang="en-US" sz="2100" dirty="0"/>
              <a:t>firm's costs than any </a:t>
            </a:r>
            <a:r>
              <a:rPr lang="en-US" sz="2100" dirty="0" smtClean="0"/>
              <a:t>other </a:t>
            </a:r>
            <a:r>
              <a:rPr lang="en-US" sz="2100" dirty="0"/>
              <a:t>cost of production.</a:t>
            </a:r>
          </a:p>
          <a:p>
            <a:pPr marL="449263" indent="-449263">
              <a:buClr>
                <a:schemeClr val="accent6">
                  <a:lumMod val="50000"/>
                </a:schemeClr>
              </a:buClr>
              <a:buFont typeface="Wingdings 3" panose="05040102010807070707" pitchFamily="18" charset="2"/>
              <a:buChar char=""/>
            </a:pPr>
            <a:r>
              <a:rPr lang="en-US" sz="2100" b="1" dirty="0">
                <a:solidFill>
                  <a:srgbClr val="FF0000"/>
                </a:solidFill>
              </a:rPr>
              <a:t>Production</a:t>
            </a:r>
            <a:r>
              <a:rPr lang="en-US" sz="2100" dirty="0">
                <a:solidFill>
                  <a:srgbClr val="FF0000"/>
                </a:solidFill>
              </a:rPr>
              <a:t> </a:t>
            </a:r>
            <a:r>
              <a:rPr lang="en-US" sz="2100" dirty="0"/>
              <a:t>refers to the total output of goods and services in the production process.</a:t>
            </a:r>
          </a:p>
          <a:p>
            <a:pPr marL="449263" indent="-449263">
              <a:buClr>
                <a:schemeClr val="accent6">
                  <a:lumMod val="50000"/>
                </a:schemeClr>
              </a:buClr>
              <a:buFont typeface="Wingdings 3" panose="05040102010807070707" pitchFamily="18" charset="2"/>
              <a:buChar char=""/>
            </a:pPr>
            <a:r>
              <a:rPr lang="en-US" sz="2100" b="1" dirty="0">
                <a:solidFill>
                  <a:srgbClr val="FF0000"/>
                </a:solidFill>
              </a:rPr>
              <a:t>Productivity</a:t>
            </a:r>
            <a:r>
              <a:rPr lang="en-US" sz="2100" dirty="0">
                <a:solidFill>
                  <a:srgbClr val="FF0000"/>
                </a:solidFill>
              </a:rPr>
              <a:t> </a:t>
            </a:r>
            <a:r>
              <a:rPr lang="en-US" sz="2100" dirty="0"/>
              <a:t>is a measure of efficiency that involves calculating the amount of output </a:t>
            </a:r>
            <a:r>
              <a:rPr lang="en-US" sz="2100" dirty="0" smtClean="0"/>
              <a:t>per unit </a:t>
            </a:r>
            <a:r>
              <a:rPr lang="en-US" sz="2100" dirty="0"/>
              <a:t>of a factor input (such as output per worker or output per machine hour).</a:t>
            </a:r>
          </a:p>
        </p:txBody>
      </p:sp>
      <p:sp>
        <p:nvSpPr>
          <p:cNvPr id="8" name="Title 2"/>
          <p:cNvSpPr>
            <a:spLocks noGrp="1"/>
          </p:cNvSpPr>
          <p:nvPr>
            <p:ph type="title"/>
          </p:nvPr>
        </p:nvSpPr>
        <p:spPr>
          <a:xfrm>
            <a:off x="70266" y="72008"/>
            <a:ext cx="7886110" cy="548680"/>
          </a:xfrm>
        </p:spPr>
        <p:txBody>
          <a:bodyPr>
            <a:noAutofit/>
          </a:bodyPr>
          <a:lstStyle/>
          <a:p>
            <a:r>
              <a:rPr lang="en-US" sz="3600" dirty="0" smtClean="0"/>
              <a:t>4.2 – Production</a:t>
            </a:r>
            <a:endParaRPr lang="en-US" sz="3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134</a:t>
            </a:r>
            <a:endParaRPr lang="en-GB" sz="1000" b="1" dirty="0">
              <a:latin typeface="Arial" panose="020B0604020202020204" pitchFamily="34" charset="0"/>
              <a:cs typeface="Arial" panose="020B0604020202020204" pitchFamily="34" charset="0"/>
            </a:endParaRPr>
          </a:p>
        </p:txBody>
      </p:sp>
      <p:sp>
        <p:nvSpPr>
          <p:cNvPr id="2" name="AutoShape 2" descr="Image result for credit agricole headquarters"/>
          <p:cNvSpPr>
            <a:spLocks noChangeAspect="1" noChangeArrowheads="1"/>
          </p:cNvSpPr>
          <p:nvPr/>
        </p:nvSpPr>
        <p:spPr bwMode="auto">
          <a:xfrm>
            <a:off x="1400679" y="388875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2203339403"/>
      </p:ext>
    </p:extLst>
  </p:cSld>
  <p:clrMapOvr>
    <a:masterClrMapping/>
  </p:clrMapOvr>
  <p:transition advClick="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355312"/>
          </a:xfrm>
          <a:prstGeom prst="rect">
            <a:avLst/>
          </a:prstGeom>
        </p:spPr>
        <p:txBody>
          <a:bodyPr wrap="square">
            <a:spAutoFit/>
          </a:bodyPr>
          <a:lstStyle/>
          <a:p>
            <a:pPr marL="449263" indent="-449263">
              <a:buClr>
                <a:schemeClr val="accent6">
                  <a:lumMod val="50000"/>
                </a:schemeClr>
              </a:buClr>
              <a:buFont typeface="Wingdings 3" panose="05040102010807070707" pitchFamily="18" charset="2"/>
              <a:buChar char=""/>
            </a:pPr>
            <a:r>
              <a:rPr lang="en-US" sz="1900" dirty="0"/>
              <a:t>Factors of production (see Chapter 1) are the resources used to produce goods </a:t>
            </a:r>
            <a:r>
              <a:rPr lang="en-US" sz="1900" dirty="0" smtClean="0"/>
              <a:t>and to </a:t>
            </a:r>
            <a:r>
              <a:rPr lang="en-US" sz="1900" dirty="0"/>
              <a:t>provide services. The four factors of production, or factor inputs, are:</a:t>
            </a:r>
          </a:p>
          <a:p>
            <a:pPr marL="896938" indent="-449263">
              <a:buClr>
                <a:schemeClr val="accent6">
                  <a:lumMod val="50000"/>
                </a:schemeClr>
              </a:buClr>
              <a:buFont typeface="Arial" panose="020B0604020202020204" pitchFamily="34" charset="0"/>
              <a:buChar char="•"/>
            </a:pPr>
            <a:r>
              <a:rPr lang="en-US" sz="1900" b="1" dirty="0" smtClean="0"/>
              <a:t>Land</a:t>
            </a:r>
            <a:r>
              <a:rPr lang="en-US" sz="1900" dirty="0" smtClean="0"/>
              <a:t> </a:t>
            </a:r>
            <a:r>
              <a:rPr lang="en-US" sz="1900" dirty="0"/>
              <a:t>- natural resources used in the production process, such as raw </a:t>
            </a:r>
            <a:r>
              <a:rPr lang="en-US" sz="1900" dirty="0" smtClean="0"/>
              <a:t>materials, fish </a:t>
            </a:r>
            <a:r>
              <a:rPr lang="en-US" sz="1900" dirty="0"/>
              <a:t>and physical land.</a:t>
            </a:r>
          </a:p>
          <a:p>
            <a:pPr marL="896938" indent="-449263">
              <a:buClr>
                <a:schemeClr val="accent6">
                  <a:lumMod val="50000"/>
                </a:schemeClr>
              </a:buClr>
              <a:buFont typeface="Arial" panose="020B0604020202020204" pitchFamily="34" charset="0"/>
              <a:buChar char="•"/>
            </a:pPr>
            <a:r>
              <a:rPr lang="en-US" sz="1900" b="1" dirty="0" smtClean="0"/>
              <a:t>Labour</a:t>
            </a:r>
            <a:r>
              <a:rPr lang="en-US" sz="1900" dirty="0" smtClean="0"/>
              <a:t> </a:t>
            </a:r>
            <a:r>
              <a:rPr lang="en-US" sz="1900" dirty="0"/>
              <a:t>- the physical and mental human input </a:t>
            </a:r>
            <a:r>
              <a:rPr lang="en-US" sz="1900" dirty="0" smtClean="0"/>
              <a:t>into </a:t>
            </a:r>
            <a:r>
              <a:rPr lang="en-US" sz="1900" dirty="0"/>
              <a:t>the production process. </a:t>
            </a:r>
            <a:r>
              <a:rPr lang="en-US" sz="1900" dirty="0" smtClean="0"/>
              <a:t>This includes </a:t>
            </a:r>
            <a:r>
              <a:rPr lang="en-US" sz="1900" dirty="0"/>
              <a:t>the level of skills, qualities and qualifications of the workforce, and </a:t>
            </a:r>
            <a:r>
              <a:rPr lang="en-US" sz="1900" dirty="0" smtClean="0"/>
              <a:t>not only </a:t>
            </a:r>
            <a:r>
              <a:rPr lang="en-US" sz="1900" dirty="0"/>
              <a:t>the number of workers.</a:t>
            </a:r>
          </a:p>
          <a:p>
            <a:pPr marL="896938" indent="-449263">
              <a:buClr>
                <a:schemeClr val="accent6">
                  <a:lumMod val="50000"/>
                </a:schemeClr>
              </a:buClr>
              <a:buFont typeface="Arial" panose="020B0604020202020204" pitchFamily="34" charset="0"/>
              <a:buChar char="•"/>
            </a:pPr>
            <a:r>
              <a:rPr lang="en-US" sz="1900" b="1" dirty="0" smtClean="0"/>
              <a:t>Capital</a:t>
            </a:r>
            <a:r>
              <a:rPr lang="en-US" sz="1900" dirty="0" smtClean="0"/>
              <a:t> </a:t>
            </a:r>
            <a:r>
              <a:rPr lang="en-US" sz="1900" dirty="0"/>
              <a:t>- manufactured goods used to produce other goods and to </a:t>
            </a:r>
            <a:r>
              <a:rPr lang="en-US" sz="1900" dirty="0" smtClean="0"/>
              <a:t>provide services</a:t>
            </a:r>
            <a:r>
              <a:rPr lang="en-US" sz="1900" dirty="0"/>
              <a:t>, such as tools, machinery, </a:t>
            </a:r>
            <a:r>
              <a:rPr lang="en-US" sz="1900" dirty="0" smtClean="0"/>
              <a:t>vehicles</a:t>
            </a:r>
            <a:r>
              <a:rPr lang="en-US" sz="1900" dirty="0"/>
              <a:t>, computers, factories, roads and money.</a:t>
            </a:r>
          </a:p>
          <a:p>
            <a:pPr marL="896938" indent="-449263">
              <a:buClr>
                <a:schemeClr val="accent6">
                  <a:lumMod val="50000"/>
                </a:schemeClr>
              </a:buClr>
              <a:buFont typeface="Arial" panose="020B0604020202020204" pitchFamily="34" charset="0"/>
              <a:buChar char="•"/>
            </a:pPr>
            <a:r>
              <a:rPr lang="en-US" sz="1900" b="1" dirty="0" smtClean="0"/>
              <a:t>Enterprise</a:t>
            </a:r>
            <a:r>
              <a:rPr lang="en-US" sz="1900" dirty="0" smtClean="0"/>
              <a:t> </a:t>
            </a:r>
            <a:r>
              <a:rPr lang="en-US" sz="1900" dirty="0"/>
              <a:t>- risk-takers who provide the ideas and resources to organise the </a:t>
            </a:r>
            <a:r>
              <a:rPr lang="en-US" sz="1900" dirty="0" smtClean="0"/>
              <a:t>other three </a:t>
            </a:r>
            <a:r>
              <a:rPr lang="en-US" sz="1900" dirty="0"/>
              <a:t>factors of production in the pursuit of profit.</a:t>
            </a:r>
          </a:p>
          <a:p>
            <a:pPr marL="449263" indent="-449263">
              <a:buClr>
                <a:schemeClr val="accent6">
                  <a:lumMod val="50000"/>
                </a:schemeClr>
              </a:buClr>
              <a:buFont typeface="Wingdings 3" panose="05040102010807070707" pitchFamily="18" charset="2"/>
              <a:buChar char=""/>
            </a:pPr>
            <a:r>
              <a:rPr lang="en-US" sz="1900" dirty="0"/>
              <a:t>In general, the demand for any factor of production is a derived demand. This </a:t>
            </a:r>
            <a:r>
              <a:rPr lang="en-US" sz="1900" dirty="0" smtClean="0"/>
              <a:t>means that </a:t>
            </a:r>
            <a:r>
              <a:rPr lang="en-US" sz="1900" dirty="0"/>
              <a:t>the demand for factors of production depends on the demand for the </a:t>
            </a:r>
            <a:r>
              <a:rPr lang="en-US" sz="1900" dirty="0" smtClean="0"/>
              <a:t>goods and </a:t>
            </a:r>
            <a:r>
              <a:rPr lang="en-US" sz="1900" dirty="0"/>
              <a:t>services that they will be used to produce. For example, economics lecturers </a:t>
            </a:r>
            <a:r>
              <a:rPr lang="en-US" sz="1900" dirty="0" smtClean="0"/>
              <a:t>at university are </a:t>
            </a:r>
            <a:r>
              <a:rPr lang="en-US" sz="1900" dirty="0"/>
              <a:t>hired only if there is demand for economics courses from undergraduates</a:t>
            </a:r>
            <a:r>
              <a:rPr lang="en-US" sz="1900" dirty="0" smtClean="0"/>
              <a:t>.</a:t>
            </a:r>
            <a:endParaRPr lang="en-US" sz="1900" dirty="0"/>
          </a:p>
        </p:txBody>
      </p:sp>
      <p:sp>
        <p:nvSpPr>
          <p:cNvPr id="8" name="Title 2"/>
          <p:cNvSpPr>
            <a:spLocks noGrp="1"/>
          </p:cNvSpPr>
          <p:nvPr>
            <p:ph type="title"/>
          </p:nvPr>
        </p:nvSpPr>
        <p:spPr>
          <a:xfrm>
            <a:off x="70266" y="72008"/>
            <a:ext cx="7886110" cy="548680"/>
          </a:xfrm>
        </p:spPr>
        <p:txBody>
          <a:bodyPr>
            <a:noAutofit/>
          </a:bodyPr>
          <a:lstStyle/>
          <a:p>
            <a:r>
              <a:rPr lang="en-US" sz="3200" dirty="0" smtClean="0"/>
              <a:t>4.2 – The Demand For Factors of Production</a:t>
            </a:r>
            <a:endParaRPr lang="en-US" sz="32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126</a:t>
            </a:r>
            <a:endParaRPr lang="en-GB" sz="1000" b="1" dirty="0">
              <a:latin typeface="Arial" panose="020B0604020202020204" pitchFamily="34" charset="0"/>
              <a:cs typeface="Arial" panose="020B0604020202020204" pitchFamily="34" charset="0"/>
            </a:endParaRPr>
          </a:p>
        </p:txBody>
      </p:sp>
      <p:sp>
        <p:nvSpPr>
          <p:cNvPr id="2" name="AutoShape 2" descr="Image result for credit agricole headquarters"/>
          <p:cNvSpPr>
            <a:spLocks noChangeAspect="1" noChangeArrowheads="1"/>
          </p:cNvSpPr>
          <p:nvPr/>
        </p:nvSpPr>
        <p:spPr bwMode="auto">
          <a:xfrm>
            <a:off x="1400679" y="388875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2745882012"/>
      </p:ext>
    </p:extLst>
  </p:cSld>
  <p:clrMapOvr>
    <a:masterClrMapping/>
  </p:clrMapOvr>
  <p:transition advClick="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4770537"/>
          </a:xfrm>
          <a:prstGeom prst="rect">
            <a:avLst/>
          </a:prstGeom>
        </p:spPr>
        <p:txBody>
          <a:bodyPr wrap="square">
            <a:spAutoFit/>
          </a:bodyPr>
          <a:lstStyle/>
          <a:p>
            <a:pPr marL="449263" indent="-449263">
              <a:buClr>
                <a:schemeClr val="accent6">
                  <a:lumMod val="50000"/>
                </a:schemeClr>
              </a:buClr>
              <a:buFont typeface="Wingdings 3" panose="05040102010807070707" pitchFamily="18" charset="2"/>
              <a:buChar char=""/>
            </a:pPr>
            <a:r>
              <a:rPr lang="en-US" sz="1900" dirty="0" smtClean="0"/>
              <a:t>On </a:t>
            </a:r>
            <a:r>
              <a:rPr lang="en-US" sz="1900" dirty="0"/>
              <a:t>a macroeconomic scale, the demand for the </a:t>
            </a:r>
            <a:r>
              <a:rPr lang="en-US" sz="1900" dirty="0" smtClean="0"/>
              <a:t>factors </a:t>
            </a:r>
            <a:r>
              <a:rPr lang="en-US" sz="1900" dirty="0"/>
              <a:t>of production in a </a:t>
            </a:r>
            <a:r>
              <a:rPr lang="en-US" sz="1900" dirty="0" smtClean="0"/>
              <a:t>country results </a:t>
            </a:r>
            <a:r>
              <a:rPr lang="en-US" sz="1900" dirty="0"/>
              <a:t>from the total level of demand for goods and services in an economy. </a:t>
            </a:r>
            <a:r>
              <a:rPr lang="en-US" sz="1900" dirty="0" smtClean="0"/>
              <a:t>For instance</a:t>
            </a:r>
            <a:r>
              <a:rPr lang="en-US" sz="1900" dirty="0"/>
              <a:t>, during an economic recession (see Chapter 20), </a:t>
            </a:r>
            <a:r>
              <a:rPr lang="en-US" sz="1900" dirty="0" smtClean="0"/>
              <a:t>firms </a:t>
            </a:r>
            <a:r>
              <a:rPr lang="en-US" sz="1900" dirty="0"/>
              <a:t>will demand less labour.</a:t>
            </a:r>
          </a:p>
          <a:p>
            <a:pPr marL="449263" indent="-449263">
              <a:buClr>
                <a:schemeClr val="accent6">
                  <a:lumMod val="50000"/>
                </a:schemeClr>
              </a:buClr>
              <a:buFont typeface="Wingdings 3" panose="05040102010807070707" pitchFamily="18" charset="2"/>
              <a:buChar char=""/>
            </a:pPr>
            <a:r>
              <a:rPr lang="en-US" sz="1900" dirty="0"/>
              <a:t>In addition to the derived demand for </a:t>
            </a:r>
            <a:r>
              <a:rPr lang="en-US" sz="1900" dirty="0" smtClean="0"/>
              <a:t>factors of production</a:t>
            </a:r>
            <a:r>
              <a:rPr lang="en-US" sz="1900" dirty="0"/>
              <a:t>, the demand for land,</a:t>
            </a:r>
          </a:p>
          <a:p>
            <a:pPr marL="449263" indent="-449263">
              <a:buClr>
                <a:schemeClr val="accent6">
                  <a:lumMod val="50000"/>
                </a:schemeClr>
              </a:buClr>
              <a:buFont typeface="Wingdings 3" panose="05040102010807070707" pitchFamily="18" charset="2"/>
              <a:buChar char=""/>
            </a:pPr>
            <a:r>
              <a:rPr lang="en-US" sz="1900" dirty="0" smtClean="0"/>
              <a:t>Labour </a:t>
            </a:r>
            <a:r>
              <a:rPr lang="en-US" sz="1900" dirty="0"/>
              <a:t>and capital also depends on their cost, availability and quality.</a:t>
            </a:r>
          </a:p>
          <a:p>
            <a:pPr marL="811213" indent="-449263">
              <a:buClr>
                <a:schemeClr val="accent6">
                  <a:lumMod val="50000"/>
                </a:schemeClr>
              </a:buClr>
              <a:buFont typeface="Arial" panose="020B0604020202020204" pitchFamily="34" charset="0"/>
              <a:buChar char="•"/>
            </a:pPr>
            <a:r>
              <a:rPr lang="en-US" sz="1900" b="1" dirty="0" smtClean="0"/>
              <a:t>The </a:t>
            </a:r>
            <a:r>
              <a:rPr lang="en-US" sz="1900" b="1" dirty="0"/>
              <a:t>cost </a:t>
            </a:r>
            <a:r>
              <a:rPr lang="en-US" sz="1900" b="1" dirty="0" smtClean="0"/>
              <a:t>of factors </a:t>
            </a:r>
            <a:r>
              <a:rPr lang="en-US" sz="1900" b="1" dirty="0"/>
              <a:t>of production</a:t>
            </a:r>
            <a:r>
              <a:rPr lang="en-US" sz="1900" dirty="0"/>
              <a:t> - The higher the cost of land, </a:t>
            </a:r>
            <a:r>
              <a:rPr lang="en-US" sz="1900" dirty="0" smtClean="0"/>
              <a:t>labour </a:t>
            </a:r>
            <a:r>
              <a:rPr lang="en-US" sz="1900" dirty="0"/>
              <a:t>and </a:t>
            </a:r>
            <a:r>
              <a:rPr lang="en-US" sz="1900" dirty="0" smtClean="0"/>
              <a:t>capital, the </a:t>
            </a:r>
            <a:r>
              <a:rPr lang="en-US" sz="1900" dirty="0"/>
              <a:t>lower their demand tends to be. </a:t>
            </a:r>
            <a:r>
              <a:rPr lang="en-US" sz="1900" dirty="0" smtClean="0"/>
              <a:t>E.g., </a:t>
            </a:r>
            <a:r>
              <a:rPr lang="en-US" sz="1900" dirty="0"/>
              <a:t>Apple outsources the </a:t>
            </a:r>
            <a:r>
              <a:rPr lang="en-US" sz="1900" dirty="0" smtClean="0"/>
              <a:t>production of its iPhones </a:t>
            </a:r>
            <a:r>
              <a:rPr lang="en-US" sz="1900" dirty="0"/>
              <a:t>and iPads to Foxconn, a Taiwanese </a:t>
            </a:r>
            <a:r>
              <a:rPr lang="en-US" sz="1900" dirty="0" smtClean="0"/>
              <a:t>manufacturer </a:t>
            </a:r>
            <a:r>
              <a:rPr lang="en-US" sz="1900" dirty="0"/>
              <a:t>based in </a:t>
            </a:r>
            <a:r>
              <a:rPr lang="en-US" sz="1900" dirty="0" smtClean="0"/>
              <a:t>China, due </a:t>
            </a:r>
            <a:r>
              <a:rPr lang="en-US" sz="1900" dirty="0"/>
              <a:t>to the relatively lower costs of land and labour.</a:t>
            </a:r>
          </a:p>
          <a:p>
            <a:pPr marL="811213" indent="-449263">
              <a:buClr>
                <a:schemeClr val="accent6">
                  <a:lumMod val="50000"/>
                </a:schemeClr>
              </a:buClr>
              <a:buFont typeface="Arial" panose="020B0604020202020204" pitchFamily="34" charset="0"/>
              <a:buChar char="•"/>
            </a:pPr>
            <a:r>
              <a:rPr lang="en-US" sz="1900" dirty="0"/>
              <a:t>Similarly, if labour costs </a:t>
            </a:r>
            <a:r>
              <a:rPr lang="en-US" sz="1900" dirty="0" smtClean="0"/>
              <a:t>are </a:t>
            </a:r>
            <a:r>
              <a:rPr lang="en-US" sz="1900" dirty="0"/>
              <a:t>relatively high compared with the cost of </a:t>
            </a:r>
            <a:r>
              <a:rPr lang="en-US" sz="1900" dirty="0" smtClean="0"/>
              <a:t>capital then </a:t>
            </a:r>
            <a:r>
              <a:rPr lang="en-US" sz="1900" dirty="0"/>
              <a:t>workers might be replaced by machinery and technology. Also, the </a:t>
            </a:r>
            <a:r>
              <a:rPr lang="en-US" sz="1900" dirty="0" smtClean="0"/>
              <a:t>demand or </a:t>
            </a:r>
            <a:r>
              <a:rPr lang="en-US" sz="1900" dirty="0"/>
              <a:t>capital depends on the cost of borrowing money - that is, interest rates</a:t>
            </a:r>
            <a:r>
              <a:rPr lang="en-US" sz="1900" dirty="0" smtClean="0"/>
              <a:t>.</a:t>
            </a:r>
            <a:endParaRPr lang="en-US" sz="1900" dirty="0"/>
          </a:p>
        </p:txBody>
      </p:sp>
      <p:sp>
        <p:nvSpPr>
          <p:cNvPr id="8" name="Title 2"/>
          <p:cNvSpPr>
            <a:spLocks noGrp="1"/>
          </p:cNvSpPr>
          <p:nvPr>
            <p:ph type="title"/>
          </p:nvPr>
        </p:nvSpPr>
        <p:spPr>
          <a:xfrm>
            <a:off x="70266" y="72008"/>
            <a:ext cx="7886110" cy="548680"/>
          </a:xfrm>
        </p:spPr>
        <p:txBody>
          <a:bodyPr>
            <a:noAutofit/>
          </a:bodyPr>
          <a:lstStyle/>
          <a:p>
            <a:r>
              <a:rPr lang="en-US" sz="3200" dirty="0" smtClean="0"/>
              <a:t>4.2 – The Demand For Factors of Production</a:t>
            </a:r>
            <a:endParaRPr lang="en-US" sz="32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126</a:t>
            </a:r>
            <a:endParaRPr lang="en-GB" sz="1000" b="1" dirty="0">
              <a:latin typeface="Arial" panose="020B0604020202020204" pitchFamily="34" charset="0"/>
              <a:cs typeface="Arial" panose="020B0604020202020204" pitchFamily="34" charset="0"/>
            </a:endParaRPr>
          </a:p>
        </p:txBody>
      </p:sp>
      <p:sp>
        <p:nvSpPr>
          <p:cNvPr id="2" name="AutoShape 2" descr="Image result for credit agricole headquarters"/>
          <p:cNvSpPr>
            <a:spLocks noChangeAspect="1" noChangeArrowheads="1"/>
          </p:cNvSpPr>
          <p:nvPr/>
        </p:nvSpPr>
        <p:spPr bwMode="auto">
          <a:xfrm>
            <a:off x="1400679" y="388875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1047212703"/>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4000" dirty="0" smtClean="0"/>
              <a:t>Syllabus Objectives</a:t>
            </a:r>
            <a:endParaRPr lang="en-GB" sz="4000" dirty="0"/>
          </a:p>
        </p:txBody>
      </p:sp>
      <p:sp>
        <p:nvSpPr>
          <p:cNvPr id="3" name="Rectangle 2"/>
          <p:cNvSpPr/>
          <p:nvPr/>
        </p:nvSpPr>
        <p:spPr>
          <a:xfrm>
            <a:off x="251520" y="1052736"/>
            <a:ext cx="8568952" cy="5816977"/>
          </a:xfrm>
          <a:prstGeom prst="rect">
            <a:avLst/>
          </a:prstGeom>
        </p:spPr>
        <p:txBody>
          <a:bodyPr wrap="square">
            <a:spAutoFit/>
          </a:bodyPr>
          <a:lstStyle/>
          <a:p>
            <a:pPr>
              <a:buClr>
                <a:srgbClr val="00B050"/>
              </a:buClr>
            </a:pPr>
            <a:r>
              <a:rPr lang="en-US" sz="1530" dirty="0" smtClean="0"/>
              <a:t>The </a:t>
            </a:r>
            <a:r>
              <a:rPr lang="en-US" sz="1530" dirty="0"/>
              <a:t>three assessment objectives in Cambridge IGCSE Economics are:</a:t>
            </a:r>
          </a:p>
          <a:p>
            <a:pPr marL="630238" indent="-234950">
              <a:buClr>
                <a:srgbClr val="00B050"/>
              </a:buClr>
              <a:buFont typeface="Arial" panose="020B0604020202020204" pitchFamily="34" charset="0"/>
              <a:buChar char="•"/>
            </a:pPr>
            <a:r>
              <a:rPr lang="en-US" sz="1530" dirty="0"/>
              <a:t>AO1: Knowledge with understanding</a:t>
            </a:r>
          </a:p>
          <a:p>
            <a:pPr marL="630238" indent="-234950">
              <a:buClr>
                <a:srgbClr val="00B050"/>
              </a:buClr>
              <a:buFont typeface="Arial" panose="020B0604020202020204" pitchFamily="34" charset="0"/>
              <a:buChar char="•"/>
            </a:pPr>
            <a:r>
              <a:rPr lang="en-US" sz="1530" dirty="0"/>
              <a:t>AO2: Analysis</a:t>
            </a:r>
          </a:p>
          <a:p>
            <a:pPr marL="630238" indent="-234950">
              <a:buClr>
                <a:srgbClr val="00B050"/>
              </a:buClr>
              <a:buFont typeface="Arial" panose="020B0604020202020204" pitchFamily="34" charset="0"/>
              <a:buChar char="•"/>
            </a:pPr>
            <a:r>
              <a:rPr lang="en-US" sz="1530" dirty="0"/>
              <a:t>AO3: Critical evaluation and decision-making.</a:t>
            </a:r>
          </a:p>
          <a:p>
            <a:pPr>
              <a:buClr>
                <a:srgbClr val="00B050"/>
              </a:buClr>
            </a:pPr>
            <a:r>
              <a:rPr lang="en-US" sz="1530" b="1" dirty="0" smtClean="0"/>
              <a:t>AO1</a:t>
            </a:r>
            <a:r>
              <a:rPr lang="en-US" sz="1530" b="1" dirty="0"/>
              <a:t>: Knowledge with understanding</a:t>
            </a:r>
          </a:p>
          <a:p>
            <a:pPr marL="395288" indent="-395288">
              <a:buClr>
                <a:srgbClr val="00B050"/>
              </a:buClr>
              <a:buFont typeface="Wingdings 3" panose="05040102010807070707" pitchFamily="18" charset="2"/>
              <a:buChar char=""/>
            </a:pPr>
            <a:r>
              <a:rPr lang="en-US" sz="1530" dirty="0"/>
              <a:t>Candidates should be able to:</a:t>
            </a:r>
          </a:p>
          <a:p>
            <a:pPr marL="630238" indent="-234950">
              <a:buClr>
                <a:srgbClr val="00B050"/>
              </a:buClr>
              <a:buFont typeface="Arial" panose="020B0604020202020204" pitchFamily="34" charset="0"/>
              <a:buChar char="•"/>
            </a:pPr>
            <a:r>
              <a:rPr lang="en-US" sz="1530" dirty="0" smtClean="0"/>
              <a:t>Show </a:t>
            </a:r>
            <a:r>
              <a:rPr lang="en-US" sz="1530" dirty="0"/>
              <a:t>knowledge and understanding of economic facts, definitions, concepts, principles and theories</a:t>
            </a:r>
          </a:p>
          <a:p>
            <a:pPr marL="630238" indent="-234950">
              <a:buClr>
                <a:srgbClr val="00B050"/>
              </a:buClr>
              <a:buFont typeface="Arial" panose="020B0604020202020204" pitchFamily="34" charset="0"/>
              <a:buChar char="•"/>
            </a:pPr>
            <a:r>
              <a:rPr lang="en-US" sz="1530" dirty="0" smtClean="0"/>
              <a:t>Use </a:t>
            </a:r>
            <a:r>
              <a:rPr lang="en-US" sz="1530" dirty="0"/>
              <a:t>economic vocabulary and terminology.</a:t>
            </a:r>
          </a:p>
          <a:p>
            <a:pPr>
              <a:buClr>
                <a:srgbClr val="00B050"/>
              </a:buClr>
            </a:pPr>
            <a:r>
              <a:rPr lang="en-US" sz="1530" b="1" dirty="0"/>
              <a:t>AO2: Analysis</a:t>
            </a:r>
          </a:p>
          <a:p>
            <a:pPr marL="395288" indent="-395288">
              <a:buClr>
                <a:srgbClr val="00B050"/>
              </a:buClr>
              <a:buFont typeface="Wingdings 3" panose="05040102010807070707" pitchFamily="18" charset="2"/>
              <a:buChar char=""/>
            </a:pPr>
            <a:r>
              <a:rPr lang="en-US" sz="1530" dirty="0"/>
              <a:t>Candidates should be able to:</a:t>
            </a:r>
          </a:p>
          <a:p>
            <a:pPr marL="630238" indent="-234950">
              <a:buClr>
                <a:srgbClr val="00B050"/>
              </a:buClr>
              <a:buFont typeface="Arial" panose="020B0604020202020204" pitchFamily="34" charset="0"/>
              <a:buChar char="•"/>
            </a:pPr>
            <a:r>
              <a:rPr lang="en-US" sz="1530" dirty="0" smtClean="0"/>
              <a:t>Select</a:t>
            </a:r>
            <a:r>
              <a:rPr lang="en-US" sz="1530" dirty="0"/>
              <a:t>, organise and interpret data</a:t>
            </a:r>
          </a:p>
          <a:p>
            <a:pPr marL="630238" indent="-234950">
              <a:buClr>
                <a:srgbClr val="00B050"/>
              </a:buClr>
              <a:buFont typeface="Arial" panose="020B0604020202020204" pitchFamily="34" charset="0"/>
              <a:buChar char="•"/>
            </a:pPr>
            <a:r>
              <a:rPr lang="en-US" sz="1530" dirty="0" smtClean="0"/>
              <a:t>Apply </a:t>
            </a:r>
            <a:r>
              <a:rPr lang="en-US" sz="1530" dirty="0"/>
              <a:t>economic knowledge and understanding in written, numerical, diagrammatic and graphical form</a:t>
            </a:r>
          </a:p>
          <a:p>
            <a:pPr marL="630238" indent="-234950">
              <a:buClr>
                <a:srgbClr val="00B050"/>
              </a:buClr>
              <a:buFont typeface="Arial" panose="020B0604020202020204" pitchFamily="34" charset="0"/>
              <a:buChar char="•"/>
            </a:pPr>
            <a:r>
              <a:rPr lang="en-US" sz="1530" dirty="0" smtClean="0"/>
              <a:t>Use </a:t>
            </a:r>
            <a:r>
              <a:rPr lang="en-US" sz="1530" dirty="0"/>
              <a:t>economic data, to recognise patterns in such data, and to deduce relationships</a:t>
            </a:r>
            <a:r>
              <a:rPr lang="en-US" sz="1530" dirty="0" smtClean="0"/>
              <a:t>.</a:t>
            </a:r>
          </a:p>
          <a:p>
            <a:pPr>
              <a:buClr>
                <a:srgbClr val="00B050"/>
              </a:buClr>
            </a:pPr>
            <a:r>
              <a:rPr lang="en-US" sz="1530" b="1" dirty="0"/>
              <a:t>AO3: Critical evaluation and decision-making </a:t>
            </a:r>
            <a:endParaRPr lang="en-US" sz="1530" b="1" dirty="0" smtClean="0"/>
          </a:p>
          <a:p>
            <a:pPr marL="395288" indent="-395288">
              <a:buClr>
                <a:srgbClr val="00B050"/>
              </a:buClr>
              <a:buFont typeface="Wingdings 3" panose="05040102010807070707" pitchFamily="18" charset="2"/>
              <a:buChar char=""/>
            </a:pPr>
            <a:r>
              <a:rPr lang="en-US" sz="1530" dirty="0" smtClean="0"/>
              <a:t>Candidates </a:t>
            </a:r>
            <a:r>
              <a:rPr lang="en-US" sz="1530" dirty="0"/>
              <a:t>should be able to: </a:t>
            </a:r>
            <a:endParaRPr lang="en-US" sz="1530" dirty="0" smtClean="0"/>
          </a:p>
          <a:p>
            <a:pPr marL="630238" indent="-234950">
              <a:buClr>
                <a:srgbClr val="00B050"/>
              </a:buClr>
              <a:buFont typeface="Arial" panose="020B0604020202020204" pitchFamily="34" charset="0"/>
              <a:buChar char="•"/>
            </a:pPr>
            <a:r>
              <a:rPr lang="en-US" sz="1530" dirty="0" smtClean="0"/>
              <a:t>Distinguish </a:t>
            </a:r>
            <a:r>
              <a:rPr lang="en-US" sz="1530" dirty="0"/>
              <a:t>between evidence and opinion, make reasoned judgements and communicate those judgements in an accurate and logical manner </a:t>
            </a:r>
            <a:endParaRPr lang="en-US" sz="1530" dirty="0" smtClean="0"/>
          </a:p>
          <a:p>
            <a:pPr marL="630238" indent="-234950">
              <a:buClr>
                <a:srgbClr val="00B050"/>
              </a:buClr>
              <a:buFont typeface="Arial" panose="020B0604020202020204" pitchFamily="34" charset="0"/>
              <a:buChar char="•"/>
            </a:pPr>
            <a:r>
              <a:rPr lang="en-US" sz="1530" dirty="0" smtClean="0"/>
              <a:t>Recognise </a:t>
            </a:r>
            <a:r>
              <a:rPr lang="en-US" sz="1530" dirty="0"/>
              <a:t>that economic theory has various limits and uncertainties </a:t>
            </a:r>
            <a:endParaRPr lang="en-US" sz="1530" dirty="0" smtClean="0"/>
          </a:p>
          <a:p>
            <a:pPr marL="630238" indent="-234950">
              <a:buClr>
                <a:srgbClr val="00B050"/>
              </a:buClr>
              <a:buFont typeface="Arial" panose="020B0604020202020204" pitchFamily="34" charset="0"/>
              <a:buChar char="•"/>
            </a:pPr>
            <a:r>
              <a:rPr lang="en-US" sz="1530" dirty="0"/>
              <a:t>E</a:t>
            </a:r>
            <a:r>
              <a:rPr lang="en-US" sz="1530" dirty="0" smtClean="0"/>
              <a:t>valuate </a:t>
            </a:r>
            <a:r>
              <a:rPr lang="en-US" sz="1530" dirty="0"/>
              <a:t>the social and environmental implications of particular courses of economic action </a:t>
            </a:r>
            <a:endParaRPr lang="en-US" sz="1530" dirty="0" smtClean="0"/>
          </a:p>
          <a:p>
            <a:pPr marL="630238" indent="-234950">
              <a:buClr>
                <a:srgbClr val="00B050"/>
              </a:buClr>
              <a:buFont typeface="Arial" panose="020B0604020202020204" pitchFamily="34" charset="0"/>
              <a:buChar char="•"/>
            </a:pPr>
            <a:r>
              <a:rPr lang="en-US" sz="1530" dirty="0"/>
              <a:t>D</a:t>
            </a:r>
            <a:r>
              <a:rPr lang="en-US" sz="1530" dirty="0" smtClean="0"/>
              <a:t>raw </a:t>
            </a:r>
            <a:r>
              <a:rPr lang="en-US" sz="1530" dirty="0"/>
              <a:t>conclusions from economic information and critically evaluate economic data </a:t>
            </a:r>
          </a:p>
          <a:p>
            <a:pPr marL="630238" indent="-234950">
              <a:buClr>
                <a:srgbClr val="00B050"/>
              </a:buClr>
              <a:buFont typeface="Arial" panose="020B0604020202020204" pitchFamily="34" charset="0"/>
              <a:buChar char="•"/>
            </a:pPr>
            <a:r>
              <a:rPr lang="en-US" sz="1530" dirty="0" smtClean="0"/>
              <a:t>Communicate </a:t>
            </a:r>
            <a:r>
              <a:rPr lang="en-US" sz="1530" dirty="0"/>
              <a:t>conclusions in a logical and clear manner.</a:t>
            </a:r>
            <a:endParaRPr lang="en-GB" sz="1530" dirty="0"/>
          </a:p>
        </p:txBody>
      </p:sp>
    </p:spTree>
    <p:extLst>
      <p:ext uri="{BB962C8B-B14F-4D97-AF65-F5344CB8AC3E}">
        <p14:creationId xmlns:p14="http://schemas.microsoft.com/office/powerpoint/2010/main" val="4213648767"/>
      </p:ext>
    </p:extLst>
  </p:cSld>
  <p:clrMapOvr>
    <a:masterClrMapping/>
  </p:clrMapOvr>
  <p:transition advClick="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7056784" cy="3693319"/>
          </a:xfrm>
          <a:prstGeom prst="rect">
            <a:avLst/>
          </a:prstGeom>
        </p:spPr>
        <p:txBody>
          <a:bodyPr wrap="square">
            <a:spAutoFit/>
          </a:bodyPr>
          <a:lstStyle/>
          <a:p>
            <a:pPr marL="361950" indent="-361950">
              <a:buClr>
                <a:schemeClr val="accent6">
                  <a:lumMod val="50000"/>
                </a:schemeClr>
              </a:buClr>
              <a:buFont typeface="Arial" panose="020B0604020202020204" pitchFamily="34" charset="0"/>
              <a:buChar char="•"/>
            </a:pPr>
            <a:r>
              <a:rPr lang="en-US" sz="1780" b="1" dirty="0" smtClean="0"/>
              <a:t>The </a:t>
            </a:r>
            <a:r>
              <a:rPr lang="en-US" sz="1780" b="1" dirty="0"/>
              <a:t>quantity (or availability) of land, labour and capital</a:t>
            </a:r>
            <a:r>
              <a:rPr lang="en-US" sz="1780" dirty="0"/>
              <a:t> - The greater </a:t>
            </a:r>
            <a:r>
              <a:rPr lang="en-US" sz="1780" dirty="0" smtClean="0"/>
              <a:t>the availability </a:t>
            </a:r>
            <a:r>
              <a:rPr lang="en-US" sz="1780" dirty="0"/>
              <a:t>of </a:t>
            </a:r>
            <a:r>
              <a:rPr lang="en-US" sz="1780" dirty="0" smtClean="0"/>
              <a:t>factors </a:t>
            </a:r>
            <a:r>
              <a:rPr lang="en-US" sz="1780" dirty="0"/>
              <a:t>of production, the lower their cost tends to be, and </a:t>
            </a:r>
            <a:r>
              <a:rPr lang="en-US" sz="1780" dirty="0" smtClean="0"/>
              <a:t>hence the </a:t>
            </a:r>
            <a:r>
              <a:rPr lang="en-US" sz="1780" dirty="0"/>
              <a:t>higher their demand. </a:t>
            </a:r>
            <a:r>
              <a:rPr lang="en-US" sz="1780" dirty="0" smtClean="0"/>
              <a:t>E.g., </a:t>
            </a:r>
            <a:r>
              <a:rPr lang="en-US" sz="1780" dirty="0"/>
              <a:t>the </a:t>
            </a:r>
            <a:r>
              <a:rPr lang="en-US" sz="1780" dirty="0" smtClean="0"/>
              <a:t>relatively </a:t>
            </a:r>
            <a:r>
              <a:rPr lang="en-US" sz="1780" dirty="0"/>
              <a:t>large size and </a:t>
            </a:r>
            <a:r>
              <a:rPr lang="en-US" sz="1780" dirty="0" smtClean="0"/>
              <a:t>availability of </a:t>
            </a:r>
            <a:r>
              <a:rPr lang="en-US" sz="1780" dirty="0"/>
              <a:t>the workforce in India and China has boosted the demand for labour </a:t>
            </a:r>
            <a:r>
              <a:rPr lang="en-US" sz="1780" dirty="0" smtClean="0"/>
              <a:t>from multinationals </a:t>
            </a:r>
            <a:r>
              <a:rPr lang="en-US" sz="1780" dirty="0"/>
              <a:t>seeking to expand their operations. In general, the greater </a:t>
            </a:r>
            <a:r>
              <a:rPr lang="en-US" sz="1780" dirty="0" smtClean="0"/>
              <a:t>the quantity of a factor </a:t>
            </a:r>
            <a:r>
              <a:rPr lang="en-US" sz="1780" dirty="0"/>
              <a:t>of production, the lower its cost tends to be.</a:t>
            </a:r>
          </a:p>
          <a:p>
            <a:pPr marL="361950" indent="-361950">
              <a:buClr>
                <a:schemeClr val="accent6">
                  <a:lumMod val="50000"/>
                </a:schemeClr>
              </a:buClr>
              <a:buFont typeface="Arial" panose="020B0604020202020204" pitchFamily="34" charset="0"/>
              <a:buChar char="•"/>
            </a:pPr>
            <a:r>
              <a:rPr lang="en-US" sz="1780" b="1" dirty="0" smtClean="0"/>
              <a:t>The </a:t>
            </a:r>
            <a:r>
              <a:rPr lang="en-US" sz="1780" b="1" dirty="0"/>
              <a:t>quality </a:t>
            </a:r>
            <a:r>
              <a:rPr lang="en-US" sz="1780" b="1" dirty="0" smtClean="0"/>
              <a:t>of land</a:t>
            </a:r>
            <a:r>
              <a:rPr lang="en-US" sz="1780" b="1" dirty="0"/>
              <a:t>, labour and capital</a:t>
            </a:r>
            <a:r>
              <a:rPr lang="en-US" sz="1780" dirty="0"/>
              <a:t> </a:t>
            </a:r>
            <a:r>
              <a:rPr lang="en-US" sz="1780" dirty="0" smtClean="0"/>
              <a:t>– Higher quality </a:t>
            </a:r>
            <a:r>
              <a:rPr lang="en-US" sz="1780" dirty="0"/>
              <a:t>resources tend to </a:t>
            </a:r>
            <a:r>
              <a:rPr lang="en-US" sz="1780" dirty="0" smtClean="0"/>
              <a:t>demand a </a:t>
            </a:r>
            <a:r>
              <a:rPr lang="en-US" sz="1780" dirty="0"/>
              <a:t>higher price. For example, surgeons, pilots and barristers are in high demand due to their highly valued skills and qualifications. China, India, Vietnam </a:t>
            </a:r>
            <a:r>
              <a:rPr lang="en-US" sz="1780" dirty="0" smtClean="0"/>
              <a:t>and Thailand </a:t>
            </a:r>
            <a:r>
              <a:rPr lang="en-US" sz="1780" dirty="0"/>
              <a:t>have good-quality land to grow rice, whereas Scandinavian countries </a:t>
            </a:r>
            <a:r>
              <a:rPr lang="en-US" sz="1780" dirty="0" smtClean="0"/>
              <a:t>do not </a:t>
            </a:r>
            <a:r>
              <a:rPr lang="en-US" sz="1780" dirty="0"/>
              <a:t>have the natural climate to do so.</a:t>
            </a:r>
          </a:p>
        </p:txBody>
      </p:sp>
      <p:sp>
        <p:nvSpPr>
          <p:cNvPr id="8" name="Title 2"/>
          <p:cNvSpPr>
            <a:spLocks noGrp="1"/>
          </p:cNvSpPr>
          <p:nvPr>
            <p:ph type="title"/>
          </p:nvPr>
        </p:nvSpPr>
        <p:spPr>
          <a:xfrm>
            <a:off x="70266" y="72008"/>
            <a:ext cx="7886110" cy="548680"/>
          </a:xfrm>
        </p:spPr>
        <p:txBody>
          <a:bodyPr>
            <a:noAutofit/>
          </a:bodyPr>
          <a:lstStyle/>
          <a:p>
            <a:r>
              <a:rPr lang="en-US" sz="3200" dirty="0" smtClean="0"/>
              <a:t>4.2 – The Demand For Factors of Production</a:t>
            </a:r>
            <a:endParaRPr lang="en-US" sz="32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126</a:t>
            </a:r>
            <a:endParaRPr lang="en-GB" sz="1000" b="1" dirty="0">
              <a:latin typeface="Arial" panose="020B0604020202020204" pitchFamily="34" charset="0"/>
              <a:cs typeface="Arial" panose="020B0604020202020204" pitchFamily="34" charset="0"/>
            </a:endParaRPr>
          </a:p>
        </p:txBody>
      </p:sp>
      <p:sp>
        <p:nvSpPr>
          <p:cNvPr id="2" name="AutoShape 2" descr="Image result for credit agricole headquarters"/>
          <p:cNvSpPr>
            <a:spLocks noChangeAspect="1" noChangeArrowheads="1"/>
          </p:cNvSpPr>
          <p:nvPr/>
        </p:nvSpPr>
        <p:spPr bwMode="auto">
          <a:xfrm>
            <a:off x="1400679" y="388875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 name="Rectangle 2"/>
          <p:cNvSpPr/>
          <p:nvPr/>
        </p:nvSpPr>
        <p:spPr>
          <a:xfrm>
            <a:off x="251520" y="4653136"/>
            <a:ext cx="8568952" cy="2031325"/>
          </a:xfrm>
          <a:prstGeom prst="rect">
            <a:avLst/>
          </a:prstGeom>
          <a:solidFill>
            <a:schemeClr val="accent6">
              <a:lumMod val="60000"/>
              <a:lumOff val="40000"/>
            </a:schemeClr>
          </a:solidFill>
          <a:ln w="57150">
            <a:solidFill>
              <a:srgbClr val="002060"/>
            </a:solidFill>
          </a:ln>
        </p:spPr>
        <p:txBody>
          <a:bodyPr wrap="square">
            <a:spAutoFit/>
          </a:bodyPr>
          <a:lstStyle/>
          <a:p>
            <a:r>
              <a:rPr lang="en-GB" b="1" dirty="0">
                <a:latin typeface="Arial" panose="020B0604020202020204" pitchFamily="34" charset="0"/>
                <a:cs typeface="Arial" panose="020B0604020202020204" pitchFamily="34" charset="0"/>
              </a:rPr>
              <a:t>Activity</a:t>
            </a:r>
          </a:p>
          <a:p>
            <a:pPr marL="361950" indent="-361950">
              <a:buFont typeface="Wingdings 3" panose="05040102010807070707" pitchFamily="18" charset="2"/>
              <a:buChar char=""/>
            </a:pPr>
            <a:r>
              <a:rPr lang="en-US" b="1" dirty="0">
                <a:latin typeface="Arial" panose="020B0604020202020204" pitchFamily="34" charset="0"/>
                <a:cs typeface="Arial" panose="020B0604020202020204" pitchFamily="34" charset="0"/>
              </a:rPr>
              <a:t>Foxconn</a:t>
            </a:r>
            <a:r>
              <a:rPr lang="en-US" dirty="0">
                <a:latin typeface="Arial" panose="020B0604020202020204" pitchFamily="34" charset="0"/>
                <a:cs typeface="Arial" panose="020B0604020202020204" pitchFamily="34" charset="0"/>
              </a:rPr>
              <a:t> is a Taiwanese company that makes electronics products such as the </a:t>
            </a:r>
            <a:r>
              <a:rPr lang="en-US" dirty="0" smtClean="0">
                <a:latin typeface="Arial" panose="020B0604020202020204" pitchFamily="34" charset="0"/>
                <a:cs typeface="Arial" panose="020B0604020202020204" pitchFamily="34" charset="0"/>
              </a:rPr>
              <a:t>iPhone, PlayStation</a:t>
            </a:r>
            <a:r>
              <a:rPr lang="en-US" dirty="0">
                <a:latin typeface="Arial" panose="020B0604020202020204" pitchFamily="34" charset="0"/>
                <a:cs typeface="Arial" panose="020B0604020202020204" pitchFamily="34" charset="0"/>
              </a:rPr>
              <a:t>, Kindle and Wii. It has operations throughout the world, including in </a:t>
            </a:r>
            <a:r>
              <a:rPr lang="en-US" dirty="0" smtClean="0">
                <a:latin typeface="Arial" panose="020B0604020202020204" pitchFamily="34" charset="0"/>
                <a:cs typeface="Arial" panose="020B0604020202020204" pitchFamily="34" charset="0"/>
              </a:rPr>
              <a:t>China, </a:t>
            </a:r>
            <a:r>
              <a:rPr lang="en-GB" dirty="0" smtClean="0">
                <a:latin typeface="Arial" panose="020B0604020202020204" pitchFamily="34" charset="0"/>
                <a:cs typeface="Arial" panose="020B0604020202020204" pitchFamily="34" charset="0"/>
              </a:rPr>
              <a:t>Brazil</a:t>
            </a:r>
            <a:r>
              <a:rPr lang="en-GB" dirty="0">
                <a:latin typeface="Arial" panose="020B0604020202020204" pitchFamily="34" charset="0"/>
                <a:cs typeface="Arial" panose="020B0604020202020204" pitchFamily="34" charset="0"/>
              </a:rPr>
              <a:t>, </a:t>
            </a:r>
            <a:r>
              <a:rPr lang="en-GB" dirty="0" smtClean="0">
                <a:latin typeface="Arial" panose="020B0604020202020204" pitchFamily="34" charset="0"/>
                <a:cs typeface="Arial" panose="020B0604020202020204" pitchFamily="34" charset="0"/>
              </a:rPr>
              <a:t>India, Malaysia and Mexico</a:t>
            </a:r>
            <a:r>
              <a:rPr lang="en-GB" dirty="0">
                <a:latin typeface="Arial" panose="020B0604020202020204" pitchFamily="34" charset="0"/>
                <a:cs typeface="Arial" panose="020B0604020202020204" pitchFamily="34" charset="0"/>
              </a:rPr>
              <a:t>.</a:t>
            </a:r>
          </a:p>
          <a:p>
            <a:pPr marL="361950" indent="-361950">
              <a:buFont typeface="Wingdings 3" panose="05040102010807070707" pitchFamily="18" charset="2"/>
              <a:buChar char=""/>
            </a:pPr>
            <a:r>
              <a:rPr lang="en-US" dirty="0">
                <a:latin typeface="Arial" panose="020B0604020202020204" pitchFamily="34" charset="0"/>
                <a:cs typeface="Arial" panose="020B0604020202020204" pitchFamily="34" charset="0"/>
              </a:rPr>
              <a:t>Investigate the various reasons why companies such as Apple, Sony, Amazon and </a:t>
            </a:r>
            <a:r>
              <a:rPr lang="en-US" dirty="0" smtClean="0">
                <a:latin typeface="Arial" panose="020B0604020202020204" pitchFamily="34" charset="0"/>
                <a:cs typeface="Arial" panose="020B0604020202020204" pitchFamily="34" charset="0"/>
              </a:rPr>
              <a:t>Nintendo might </a:t>
            </a:r>
            <a:r>
              <a:rPr lang="en-US" dirty="0">
                <a:latin typeface="Arial" panose="020B0604020202020204" pitchFamily="34" charset="0"/>
                <a:cs typeface="Arial" panose="020B0604020202020204" pitchFamily="34" charset="0"/>
              </a:rPr>
              <a:t>choose to use manufacturers such as Foxconn to make products on their behalf.</a:t>
            </a:r>
            <a:endParaRPr lang="en-GB" dirty="0">
              <a:latin typeface="Arial" panose="020B0604020202020204" pitchFamily="34" charset="0"/>
              <a:cs typeface="Arial" panose="020B0604020202020204" pitchFamily="34" charset="0"/>
            </a:endParaRPr>
          </a:p>
        </p:txBody>
      </p:sp>
      <p:pic>
        <p:nvPicPr>
          <p:cNvPr id="31746" name="Picture 2" descr="Image result for foxcon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08304" y="1050140"/>
            <a:ext cx="1501180" cy="936606"/>
          </a:xfrm>
          <a:prstGeom prst="rect">
            <a:avLst/>
          </a:prstGeom>
          <a:noFill/>
          <a:extLst>
            <a:ext uri="{909E8E84-426E-40DD-AFC4-6F175D3DCCD1}">
              <a14:hiddenFill xmlns:a14="http://schemas.microsoft.com/office/drawing/2010/main">
                <a:solidFill>
                  <a:srgbClr val="FFFFFF"/>
                </a:solidFill>
              </a14:hiddenFill>
            </a:ext>
          </a:extLst>
        </p:spPr>
      </p:pic>
      <p:pic>
        <p:nvPicPr>
          <p:cNvPr id="31748" name="Picture 4" descr="Image result for foxconn"/>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8809"/>
          <a:stretch/>
        </p:blipFill>
        <p:spPr bwMode="auto">
          <a:xfrm>
            <a:off x="7308303" y="2060848"/>
            <a:ext cx="1520431" cy="781826"/>
          </a:xfrm>
          <a:prstGeom prst="rect">
            <a:avLst/>
          </a:prstGeom>
          <a:noFill/>
          <a:extLst>
            <a:ext uri="{909E8E84-426E-40DD-AFC4-6F175D3DCCD1}">
              <a14:hiddenFill xmlns:a14="http://schemas.microsoft.com/office/drawing/2010/main">
                <a:solidFill>
                  <a:srgbClr val="FFFFFF"/>
                </a:solidFill>
              </a14:hiddenFill>
            </a:ext>
          </a:extLst>
        </p:spPr>
      </p:pic>
      <p:pic>
        <p:nvPicPr>
          <p:cNvPr id="31750" name="Picture 6" descr="Image result for foxcon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08303" y="2917424"/>
            <a:ext cx="1520431" cy="605778"/>
          </a:xfrm>
          <a:prstGeom prst="rect">
            <a:avLst/>
          </a:prstGeom>
          <a:noFill/>
          <a:extLst>
            <a:ext uri="{909E8E84-426E-40DD-AFC4-6F175D3DCCD1}">
              <a14:hiddenFill xmlns:a14="http://schemas.microsoft.com/office/drawing/2010/main">
                <a:solidFill>
                  <a:srgbClr val="FFFFFF"/>
                </a:solidFill>
              </a14:hiddenFill>
            </a:ext>
          </a:extLst>
        </p:spPr>
      </p:pic>
      <p:pic>
        <p:nvPicPr>
          <p:cNvPr id="31752" name="Picture 8" descr="Image result for foxconn nets"/>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7143"/>
          <a:stretch/>
        </p:blipFill>
        <p:spPr bwMode="auto">
          <a:xfrm>
            <a:off x="7308302" y="3645024"/>
            <a:ext cx="1512169" cy="9361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7495086"/>
      </p:ext>
    </p:extLst>
  </p:cSld>
  <p:clrMapOvr>
    <a:masterClrMapping/>
  </p:clrMapOvr>
  <p:transition advClick="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612306"/>
          </a:xfrm>
          <a:prstGeom prst="rect">
            <a:avLst/>
          </a:prstGeom>
        </p:spPr>
        <p:txBody>
          <a:bodyPr wrap="square">
            <a:spAutoFit/>
          </a:bodyPr>
          <a:lstStyle/>
          <a:p>
            <a:pPr>
              <a:buClr>
                <a:schemeClr val="accent6">
                  <a:lumMod val="50000"/>
                </a:schemeClr>
              </a:buClr>
            </a:pPr>
            <a:r>
              <a:rPr lang="en-US" sz="2110" b="1" dirty="0" smtClean="0"/>
              <a:t>Labour-intensive </a:t>
            </a:r>
            <a:r>
              <a:rPr lang="en-US" sz="2110" b="1" dirty="0"/>
              <a:t>and capital-intensive production</a:t>
            </a:r>
          </a:p>
          <a:p>
            <a:pPr marL="361950" indent="-361950">
              <a:buClr>
                <a:schemeClr val="accent6">
                  <a:lumMod val="50000"/>
                </a:schemeClr>
              </a:buClr>
              <a:buFont typeface="Wingdings 3" panose="05040102010807070707" pitchFamily="18" charset="2"/>
              <a:buChar char=""/>
            </a:pPr>
            <a:r>
              <a:rPr lang="en-US" sz="2110" dirty="0"/>
              <a:t>The production or provision of different goods and services requires varying </a:t>
            </a:r>
            <a:r>
              <a:rPr lang="en-US" sz="2110" dirty="0" smtClean="0"/>
              <a:t>amounts of </a:t>
            </a:r>
            <a:r>
              <a:rPr lang="en-US" sz="2110" dirty="0"/>
              <a:t>factors of production. In </a:t>
            </a:r>
            <a:r>
              <a:rPr lang="en-US" sz="2110" dirty="0" err="1" smtClean="0"/>
              <a:t>labour-intensive</a:t>
            </a:r>
            <a:r>
              <a:rPr lang="en-US" sz="2110" dirty="0" smtClean="0"/>
              <a:t> </a:t>
            </a:r>
            <a:r>
              <a:rPr lang="en-US" sz="2110" dirty="0"/>
              <a:t>industries, the use and cost of </a:t>
            </a:r>
            <a:r>
              <a:rPr lang="en-US" sz="2110" dirty="0" smtClean="0"/>
              <a:t>labour is </a:t>
            </a:r>
            <a:r>
              <a:rPr lang="en-US" sz="2110" dirty="0"/>
              <a:t>proportionately higher than the cost of other </a:t>
            </a:r>
            <a:r>
              <a:rPr lang="en-US" sz="2110" dirty="0" smtClean="0"/>
              <a:t>factors </a:t>
            </a:r>
            <a:r>
              <a:rPr lang="en-US" sz="2110" dirty="0"/>
              <a:t>of production. Examples </a:t>
            </a:r>
            <a:r>
              <a:rPr lang="en-US" sz="2110" dirty="0" smtClean="0"/>
              <a:t>are teaching</a:t>
            </a:r>
            <a:r>
              <a:rPr lang="en-US" sz="2110" dirty="0"/>
              <a:t>, psychiatry, sports coaching and management consultancy.</a:t>
            </a:r>
          </a:p>
          <a:p>
            <a:pPr marL="361950" indent="-361950">
              <a:buClr>
                <a:schemeClr val="accent6">
                  <a:lumMod val="50000"/>
                </a:schemeClr>
              </a:buClr>
              <a:buFont typeface="Wingdings 3" panose="05040102010807070707" pitchFamily="18" charset="2"/>
              <a:buChar char=""/>
            </a:pPr>
            <a:r>
              <a:rPr lang="en-US" sz="2110" dirty="0"/>
              <a:t>By contrast, in </a:t>
            </a:r>
            <a:r>
              <a:rPr lang="en-US" sz="2110" dirty="0" smtClean="0"/>
              <a:t>capital-intensive </a:t>
            </a:r>
            <a:r>
              <a:rPr lang="en-US" sz="2110" dirty="0"/>
              <a:t>industries the use and cost of capital is more </a:t>
            </a:r>
            <a:r>
              <a:rPr lang="en-US" sz="2110" dirty="0" smtClean="0"/>
              <a:t>than that </a:t>
            </a:r>
            <a:r>
              <a:rPr lang="en-US" sz="2110" dirty="0"/>
              <a:t>of any other factor of production. Examples are car manufacturing, soft </a:t>
            </a:r>
            <a:r>
              <a:rPr lang="en-US" sz="2110" dirty="0" smtClean="0"/>
              <a:t>drinks production </a:t>
            </a:r>
            <a:r>
              <a:rPr lang="en-US" sz="2110" dirty="0"/>
              <a:t>and oil extraction.</a:t>
            </a:r>
          </a:p>
          <a:p>
            <a:pPr>
              <a:buClr>
                <a:schemeClr val="accent6">
                  <a:lumMod val="50000"/>
                </a:schemeClr>
              </a:buClr>
            </a:pPr>
            <a:r>
              <a:rPr lang="en-US" sz="2110" b="1" dirty="0" smtClean="0"/>
              <a:t>Labour intensive production</a:t>
            </a:r>
            <a:endParaRPr lang="en-US" sz="2110" b="1" dirty="0"/>
          </a:p>
          <a:p>
            <a:pPr marL="361950" indent="-361950">
              <a:buClr>
                <a:schemeClr val="accent6">
                  <a:lumMod val="50000"/>
                </a:schemeClr>
              </a:buClr>
              <a:buFont typeface="Wingdings 3" panose="05040102010807070707" pitchFamily="18" charset="2"/>
              <a:buChar char=""/>
            </a:pPr>
            <a:r>
              <a:rPr lang="en-US" sz="2110" dirty="0"/>
              <a:t>A </a:t>
            </a:r>
            <a:r>
              <a:rPr lang="en-US" sz="2110" dirty="0" err="1"/>
              <a:t>labour-intensive</a:t>
            </a:r>
            <a:r>
              <a:rPr lang="en-US" sz="2110" dirty="0"/>
              <a:t> firm is one that spends proportionately more on labour as </a:t>
            </a:r>
            <a:r>
              <a:rPr lang="en-US" sz="2110" dirty="0" smtClean="0"/>
              <a:t>a percentage </a:t>
            </a:r>
            <a:r>
              <a:rPr lang="en-US" sz="2110" dirty="0"/>
              <a:t>of its total costs of production. Traditional forms </a:t>
            </a:r>
            <a:r>
              <a:rPr lang="en-US" sz="2110" dirty="0" smtClean="0"/>
              <a:t>of agricultural farming and </a:t>
            </a:r>
            <a:r>
              <a:rPr lang="en-US" sz="2110" dirty="0"/>
              <a:t>fishing </a:t>
            </a:r>
            <a:r>
              <a:rPr lang="en-US" sz="2110" dirty="0" smtClean="0"/>
              <a:t>are </a:t>
            </a:r>
            <a:r>
              <a:rPr lang="en-US" sz="2110" dirty="0"/>
              <a:t>examples </a:t>
            </a:r>
            <a:r>
              <a:rPr lang="en-US" sz="2110" dirty="0" smtClean="0"/>
              <a:t>of </a:t>
            </a:r>
            <a:r>
              <a:rPr lang="en-US" sz="2110" dirty="0" err="1" smtClean="0"/>
              <a:t>labour-intensive</a:t>
            </a:r>
            <a:r>
              <a:rPr lang="en-US" sz="2110" dirty="0" smtClean="0"/>
              <a:t> </a:t>
            </a:r>
            <a:r>
              <a:rPr lang="en-US" sz="2110" dirty="0"/>
              <a:t>production. It is also </a:t>
            </a:r>
            <a:r>
              <a:rPr lang="en-US" sz="2110" dirty="0" smtClean="0"/>
              <a:t>commonplace in </a:t>
            </a:r>
            <a:r>
              <a:rPr lang="en-US" sz="2110" dirty="0"/>
              <a:t>economically developed nations that </a:t>
            </a:r>
            <a:r>
              <a:rPr lang="en-US" sz="2110" dirty="0" err="1"/>
              <a:t>specialise</a:t>
            </a:r>
            <a:r>
              <a:rPr lang="en-US" sz="2110" dirty="0"/>
              <a:t> in the output of services, such </a:t>
            </a:r>
            <a:r>
              <a:rPr lang="en-US" sz="2110" dirty="0" smtClean="0"/>
              <a:t>as accountancy</a:t>
            </a:r>
            <a:r>
              <a:rPr lang="en-US" sz="2110" dirty="0"/>
              <a:t>, physiotherapy, real estate services and tourism</a:t>
            </a:r>
            <a:r>
              <a:rPr lang="en-US" sz="2110" dirty="0" smtClean="0"/>
              <a:t>.</a:t>
            </a:r>
            <a:endParaRPr lang="en-US" sz="2110" dirty="0"/>
          </a:p>
        </p:txBody>
      </p:sp>
      <p:sp>
        <p:nvSpPr>
          <p:cNvPr id="8" name="Title 2"/>
          <p:cNvSpPr>
            <a:spLocks noGrp="1"/>
          </p:cNvSpPr>
          <p:nvPr>
            <p:ph type="title"/>
          </p:nvPr>
        </p:nvSpPr>
        <p:spPr>
          <a:xfrm>
            <a:off x="70266" y="72008"/>
            <a:ext cx="7886110" cy="548680"/>
          </a:xfrm>
        </p:spPr>
        <p:txBody>
          <a:bodyPr>
            <a:noAutofit/>
          </a:bodyPr>
          <a:lstStyle/>
          <a:p>
            <a:r>
              <a:rPr lang="en-US" sz="3000" dirty="0" smtClean="0"/>
              <a:t>4.2 – Factors of Production – Labour vs. Capital</a:t>
            </a:r>
            <a:endParaRPr lang="en-US" sz="30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127</a:t>
            </a:r>
            <a:endParaRPr lang="en-GB" sz="1000" b="1" dirty="0">
              <a:latin typeface="Arial" panose="020B0604020202020204" pitchFamily="34" charset="0"/>
              <a:cs typeface="Arial" panose="020B0604020202020204" pitchFamily="34" charset="0"/>
            </a:endParaRPr>
          </a:p>
        </p:txBody>
      </p:sp>
      <p:sp>
        <p:nvSpPr>
          <p:cNvPr id="2" name="AutoShape 2" descr="Image result for credit agricole headquarters"/>
          <p:cNvSpPr>
            <a:spLocks noChangeAspect="1" noChangeArrowheads="1"/>
          </p:cNvSpPr>
          <p:nvPr/>
        </p:nvSpPr>
        <p:spPr bwMode="auto">
          <a:xfrm>
            <a:off x="1400679" y="388875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2387746210"/>
      </p:ext>
    </p:extLst>
  </p:cSld>
  <p:clrMapOvr>
    <a:masterClrMapping/>
  </p:clrMapOvr>
  <p:transition advClick="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2246769"/>
          </a:xfrm>
          <a:prstGeom prst="rect">
            <a:avLst/>
          </a:prstGeom>
        </p:spPr>
        <p:txBody>
          <a:bodyPr wrap="square">
            <a:spAutoFit/>
          </a:bodyPr>
          <a:lstStyle/>
          <a:p>
            <a:pPr marL="361950" indent="-361950">
              <a:buClr>
                <a:schemeClr val="accent6">
                  <a:lumMod val="50000"/>
                </a:schemeClr>
              </a:buClr>
              <a:buFont typeface="Wingdings 3" panose="05040102010807070707" pitchFamily="18" charset="2"/>
              <a:buChar char=""/>
            </a:pPr>
            <a:r>
              <a:rPr lang="en-US" sz="2000" dirty="0" smtClean="0"/>
              <a:t>Labour-intensive </a:t>
            </a:r>
            <a:r>
              <a:rPr lang="en-US" sz="2000" dirty="0"/>
              <a:t>production can be very expensive . </a:t>
            </a:r>
            <a:r>
              <a:rPr lang="en-US" sz="2000" dirty="0" smtClean="0"/>
              <a:t>E.g., </a:t>
            </a:r>
            <a:r>
              <a:rPr lang="en-US" sz="2000" dirty="0"/>
              <a:t>in private fee </a:t>
            </a:r>
            <a:r>
              <a:rPr lang="en-US" sz="2000" dirty="0" smtClean="0"/>
              <a:t>paying schools </a:t>
            </a:r>
            <a:r>
              <a:rPr lang="en-US" sz="2000" dirty="0"/>
              <a:t>and health clinics, l</a:t>
            </a:r>
            <a:r>
              <a:rPr lang="en-US" sz="2000" dirty="0" smtClean="0"/>
              <a:t>abour </a:t>
            </a:r>
            <a:r>
              <a:rPr lang="en-US" sz="2000" dirty="0"/>
              <a:t>costs </a:t>
            </a:r>
            <a:r>
              <a:rPr lang="en-US" sz="2000" dirty="0" smtClean="0"/>
              <a:t>account </a:t>
            </a:r>
            <a:r>
              <a:rPr lang="en-US" sz="2000" dirty="0"/>
              <a:t>for the largest proportion </a:t>
            </a:r>
            <a:r>
              <a:rPr lang="en-US" sz="2000" dirty="0" smtClean="0"/>
              <a:t>of production </a:t>
            </a:r>
            <a:r>
              <a:rPr lang="en-US" sz="2000" dirty="0"/>
              <a:t>costs, so the price charged to customers is relatively high.</a:t>
            </a:r>
          </a:p>
          <a:p>
            <a:pPr marL="361950" indent="-361950">
              <a:buClr>
                <a:schemeClr val="accent6">
                  <a:lumMod val="50000"/>
                </a:schemeClr>
              </a:buClr>
              <a:buFont typeface="Wingdings 3" panose="05040102010807070707" pitchFamily="18" charset="2"/>
              <a:buChar char=""/>
            </a:pPr>
            <a:r>
              <a:rPr lang="en-US" sz="2000" dirty="0" smtClean="0"/>
              <a:t>Labour-intensive </a:t>
            </a:r>
            <a:r>
              <a:rPr lang="en-US" sz="2000" dirty="0"/>
              <a:t>production processes tend to be used to </a:t>
            </a:r>
            <a:r>
              <a:rPr lang="en-US" sz="2000" dirty="0" smtClean="0"/>
              <a:t>produce </a:t>
            </a:r>
            <a:r>
              <a:rPr lang="en-US" sz="2000" dirty="0"/>
              <a:t>individual </a:t>
            </a:r>
            <a:r>
              <a:rPr lang="en-US" sz="2000" dirty="0" smtClean="0"/>
              <a:t>or </a:t>
            </a:r>
            <a:r>
              <a:rPr lang="en-US" sz="2000" dirty="0" err="1" smtClean="0"/>
              <a:t>personalised</a:t>
            </a:r>
            <a:r>
              <a:rPr lang="en-US" sz="2000" dirty="0" smtClean="0"/>
              <a:t> products </a:t>
            </a:r>
            <a:r>
              <a:rPr lang="en-US" sz="2000" dirty="0"/>
              <a:t>(such as a Hollywood </a:t>
            </a:r>
            <a:r>
              <a:rPr lang="en-US" sz="2000" dirty="0" smtClean="0"/>
              <a:t>movie </a:t>
            </a:r>
            <a:r>
              <a:rPr lang="en-US" sz="2000" dirty="0"/>
              <a:t>or a custom-made wedding </a:t>
            </a:r>
            <a:r>
              <a:rPr lang="en-US" sz="2000" dirty="0" smtClean="0"/>
              <a:t>dress) on a relatively small scale.</a:t>
            </a:r>
            <a:endParaRPr lang="en-US" sz="2000" dirty="0"/>
          </a:p>
        </p:txBody>
      </p:sp>
      <p:sp>
        <p:nvSpPr>
          <p:cNvPr id="8" name="Title 2"/>
          <p:cNvSpPr>
            <a:spLocks noGrp="1"/>
          </p:cNvSpPr>
          <p:nvPr>
            <p:ph type="title"/>
          </p:nvPr>
        </p:nvSpPr>
        <p:spPr>
          <a:xfrm>
            <a:off x="70266" y="72008"/>
            <a:ext cx="7886110" cy="548680"/>
          </a:xfrm>
        </p:spPr>
        <p:txBody>
          <a:bodyPr>
            <a:noAutofit/>
          </a:bodyPr>
          <a:lstStyle/>
          <a:p>
            <a:r>
              <a:rPr lang="en-US" sz="3000" dirty="0" smtClean="0"/>
              <a:t>4.2 – Factors of Production – Labour vs. Capital</a:t>
            </a:r>
            <a:endParaRPr lang="en-US" sz="30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127</a:t>
            </a:r>
            <a:endParaRPr lang="en-GB" sz="1000" b="1" dirty="0">
              <a:latin typeface="Arial" panose="020B0604020202020204" pitchFamily="34" charset="0"/>
              <a:cs typeface="Arial" panose="020B0604020202020204" pitchFamily="34" charset="0"/>
            </a:endParaRPr>
          </a:p>
        </p:txBody>
      </p:sp>
      <p:sp>
        <p:nvSpPr>
          <p:cNvPr id="2" name="AutoShape 2" descr="Image result for credit agricole headquarters"/>
          <p:cNvSpPr>
            <a:spLocks noChangeAspect="1" noChangeArrowheads="1"/>
          </p:cNvSpPr>
          <p:nvPr/>
        </p:nvSpPr>
        <p:spPr bwMode="auto">
          <a:xfrm>
            <a:off x="1400679" y="388875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 name="Rectangle 2"/>
          <p:cNvSpPr/>
          <p:nvPr/>
        </p:nvSpPr>
        <p:spPr>
          <a:xfrm>
            <a:off x="251520" y="3253040"/>
            <a:ext cx="3773000" cy="3416320"/>
          </a:xfrm>
          <a:prstGeom prst="rect">
            <a:avLst/>
          </a:prstGeom>
          <a:solidFill>
            <a:schemeClr val="tx2">
              <a:lumMod val="40000"/>
              <a:lumOff val="60000"/>
            </a:schemeClr>
          </a:solidFill>
          <a:ln w="50800">
            <a:solidFill>
              <a:srgbClr val="002060"/>
            </a:solidFill>
          </a:ln>
        </p:spPr>
        <p:txBody>
          <a:bodyPr wrap="square">
            <a:spAutoFit/>
          </a:bodyPr>
          <a:lstStyle/>
          <a:p>
            <a:r>
              <a:rPr lang="en-GB" b="1" dirty="0">
                <a:latin typeface="Arial" panose="020B0604020202020204" pitchFamily="34" charset="0"/>
                <a:cs typeface="Arial" panose="020B0604020202020204" pitchFamily="34" charset="0"/>
              </a:rPr>
              <a:t>Study tips</a:t>
            </a:r>
          </a:p>
          <a:p>
            <a:r>
              <a:rPr lang="en-GB" dirty="0" smtClean="0">
                <a:latin typeface="Arial" panose="020B0604020202020204" pitchFamily="34" charset="0"/>
                <a:cs typeface="Arial" panose="020B0604020202020204" pitchFamily="34" charset="0"/>
              </a:rPr>
              <a:t>The term 'labour costs‘ does no refer </a:t>
            </a:r>
            <a:r>
              <a:rPr lang="en-GB" dirty="0">
                <a:latin typeface="Arial" panose="020B0604020202020204" pitchFamily="34" charset="0"/>
                <a:cs typeface="Arial" panose="020B0604020202020204" pitchFamily="34" charset="0"/>
              </a:rPr>
              <a:t>only to </a:t>
            </a:r>
            <a:r>
              <a:rPr lang="en-GB" dirty="0" smtClean="0">
                <a:latin typeface="Arial" panose="020B0604020202020204" pitchFamily="34" charset="0"/>
                <a:cs typeface="Arial" panose="020B0604020202020204" pitchFamily="34" charset="0"/>
              </a:rPr>
              <a:t>a person's wage or salary, but to the </a:t>
            </a:r>
            <a:r>
              <a:rPr lang="en-GB" dirty="0">
                <a:latin typeface="Arial" panose="020B0604020202020204" pitchFamily="34" charset="0"/>
                <a:cs typeface="Arial" panose="020B0604020202020204" pitchFamily="34" charset="0"/>
              </a:rPr>
              <a:t>overall </a:t>
            </a:r>
            <a:r>
              <a:rPr lang="en-GB" dirty="0" smtClean="0">
                <a:latin typeface="Arial" panose="020B0604020202020204" pitchFamily="34" charset="0"/>
                <a:cs typeface="Arial" panose="020B0604020202020204" pitchFamily="34" charset="0"/>
              </a:rPr>
              <a:t>pay package. This could include other financial benefits </a:t>
            </a:r>
            <a:r>
              <a:rPr lang="en-GB" dirty="0">
                <a:latin typeface="Arial" panose="020B0604020202020204" pitchFamily="34" charset="0"/>
                <a:cs typeface="Arial" panose="020B0604020202020204" pitchFamily="34" charset="0"/>
              </a:rPr>
              <a:t>such </a:t>
            </a:r>
            <a:r>
              <a:rPr lang="en-GB" dirty="0" smtClean="0">
                <a:latin typeface="Arial" panose="020B0604020202020204" pitchFamily="34" charset="0"/>
                <a:cs typeface="Arial" panose="020B0604020202020204" pitchFamily="34" charset="0"/>
              </a:rPr>
              <a:t>as overtime pay, bonuses, paid holidays, housing allowance and company </a:t>
            </a:r>
            <a:r>
              <a:rPr lang="en-GB" dirty="0">
                <a:latin typeface="Arial" panose="020B0604020202020204" pitchFamily="34" charset="0"/>
                <a:cs typeface="Arial" panose="020B0604020202020204" pitchFamily="34" charset="0"/>
              </a:rPr>
              <a:t>cars. </a:t>
            </a:r>
            <a:r>
              <a:rPr lang="en-GB" dirty="0" smtClean="0">
                <a:latin typeface="Arial" panose="020B0604020202020204" pitchFamily="34" charset="0"/>
                <a:cs typeface="Arial" panose="020B0604020202020204" pitchFamily="34" charset="0"/>
              </a:rPr>
              <a:t>It also </a:t>
            </a:r>
            <a:r>
              <a:rPr lang="en-GB" dirty="0">
                <a:latin typeface="Arial" panose="020B0604020202020204" pitchFamily="34" charset="0"/>
                <a:cs typeface="Arial" panose="020B0604020202020204" pitchFamily="34" charset="0"/>
              </a:rPr>
              <a:t>includes </a:t>
            </a:r>
            <a:r>
              <a:rPr lang="en-GB" dirty="0" smtClean="0">
                <a:latin typeface="Arial" panose="020B0604020202020204" pitchFamily="34" charset="0"/>
                <a:cs typeface="Arial" panose="020B0604020202020204" pitchFamily="34" charset="0"/>
              </a:rPr>
              <a:t>the costs </a:t>
            </a:r>
            <a:r>
              <a:rPr lang="en-GB" dirty="0">
                <a:latin typeface="Arial" panose="020B0604020202020204" pitchFamily="34" charset="0"/>
                <a:cs typeface="Arial" panose="020B0604020202020204" pitchFamily="34" charset="0"/>
              </a:rPr>
              <a:t>of </a:t>
            </a:r>
            <a:r>
              <a:rPr lang="en-GB" dirty="0" smtClean="0">
                <a:latin typeface="Arial" panose="020B0604020202020204" pitchFamily="34" charset="0"/>
                <a:cs typeface="Arial" panose="020B0604020202020204" pitchFamily="34" charset="0"/>
              </a:rPr>
              <a:t>hiring and training workers</a:t>
            </a:r>
            <a:r>
              <a:rPr lang="en-GB" dirty="0">
                <a:latin typeface="Arial" panose="020B0604020202020204" pitchFamily="34" charset="0"/>
                <a:cs typeface="Arial" panose="020B0604020202020204" pitchFamily="34" charset="0"/>
              </a:rPr>
              <a:t>.</a:t>
            </a:r>
          </a:p>
          <a:p>
            <a:r>
              <a:rPr lang="en-GB" dirty="0" smtClean="0">
                <a:latin typeface="Arial" panose="020B0604020202020204" pitchFamily="34" charset="0"/>
                <a:cs typeface="Arial" panose="020B0604020202020204" pitchFamily="34" charset="0"/>
              </a:rPr>
              <a:t>Fishing for scallops is labour intensive in China</a:t>
            </a:r>
            <a:endParaRPr lang="en-GB" dirty="0">
              <a:latin typeface="Arial" panose="020B0604020202020204" pitchFamily="34" charset="0"/>
              <a:cs typeface="Arial" panose="020B0604020202020204" pitchFamily="34" charset="0"/>
            </a:endParaRPr>
          </a:p>
        </p:txBody>
      </p:sp>
      <p:pic>
        <p:nvPicPr>
          <p:cNvPr id="39938" name="Picture 2" descr="Image result for scallop fishing in chin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34015" y="3280408"/>
            <a:ext cx="2182991" cy="1228712"/>
          </a:xfrm>
          <a:prstGeom prst="rect">
            <a:avLst/>
          </a:prstGeom>
          <a:noFill/>
          <a:extLst>
            <a:ext uri="{909E8E84-426E-40DD-AFC4-6F175D3DCCD1}">
              <a14:hiddenFill xmlns:a14="http://schemas.microsoft.com/office/drawing/2010/main">
                <a:solidFill>
                  <a:srgbClr val="FFFFFF"/>
                </a:solidFill>
              </a14:hiddenFill>
            </a:ext>
          </a:extLst>
        </p:spPr>
      </p:pic>
      <p:pic>
        <p:nvPicPr>
          <p:cNvPr id="39940" name="Picture 4" descr="Image result for scallop fishing in chin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70436" y="3299505"/>
            <a:ext cx="2350036" cy="1704225"/>
          </a:xfrm>
          <a:prstGeom prst="rect">
            <a:avLst/>
          </a:prstGeom>
          <a:noFill/>
          <a:extLst>
            <a:ext uri="{909E8E84-426E-40DD-AFC4-6F175D3DCCD1}">
              <a14:hiddenFill xmlns:a14="http://schemas.microsoft.com/office/drawing/2010/main">
                <a:solidFill>
                  <a:srgbClr val="FFFFFF"/>
                </a:solidFill>
              </a14:hiddenFill>
            </a:ext>
          </a:extLst>
        </p:spPr>
      </p:pic>
      <p:pic>
        <p:nvPicPr>
          <p:cNvPr id="39942" name="Picture 6" descr="Image result for scallop fishing in chin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46583" y="5085184"/>
            <a:ext cx="2373889" cy="1512168"/>
          </a:xfrm>
          <a:prstGeom prst="rect">
            <a:avLst/>
          </a:prstGeom>
          <a:noFill/>
          <a:extLst>
            <a:ext uri="{909E8E84-426E-40DD-AFC4-6F175D3DCCD1}">
              <a14:hiddenFill xmlns:a14="http://schemas.microsoft.com/office/drawing/2010/main">
                <a:solidFill>
                  <a:srgbClr val="FFFFFF"/>
                </a:solidFill>
              </a14:hiddenFill>
            </a:ext>
          </a:extLst>
        </p:spPr>
      </p:pic>
      <p:pic>
        <p:nvPicPr>
          <p:cNvPr id="39944" name="Picture 8" descr="Image result for scallop fishing in china"/>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34015" y="4653136"/>
            <a:ext cx="2212308" cy="19142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921440"/>
      </p:ext>
    </p:extLst>
  </p:cSld>
  <p:clrMapOvr>
    <a:masterClrMapping/>
  </p:clrMapOvr>
  <p:transition advClick="0"/>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2308324"/>
          </a:xfrm>
          <a:prstGeom prst="rect">
            <a:avLst/>
          </a:prstGeom>
        </p:spPr>
        <p:txBody>
          <a:bodyPr wrap="square">
            <a:spAutoFit/>
          </a:bodyPr>
          <a:lstStyle/>
          <a:p>
            <a:pPr>
              <a:buClr>
                <a:schemeClr val="accent6">
                  <a:lumMod val="50000"/>
                </a:schemeClr>
              </a:buClr>
            </a:pPr>
            <a:r>
              <a:rPr lang="en-US" sz="2400" b="1" dirty="0" smtClean="0"/>
              <a:t>Case Study – Professional Football</a:t>
            </a:r>
          </a:p>
          <a:p>
            <a:pPr marL="361950" indent="-361950">
              <a:buClr>
                <a:schemeClr val="accent6">
                  <a:lumMod val="50000"/>
                </a:schemeClr>
              </a:buClr>
              <a:buFont typeface="Wingdings 3" panose="05040102010807070707" pitchFamily="18" charset="2"/>
              <a:buChar char=""/>
            </a:pPr>
            <a:r>
              <a:rPr lang="en-US" sz="2400" dirty="0" smtClean="0"/>
              <a:t>Professional football (soccer) is highly labour intensive</a:t>
            </a:r>
            <a:r>
              <a:rPr lang="en-US" sz="2400" dirty="0"/>
              <a:t>. </a:t>
            </a:r>
            <a:r>
              <a:rPr lang="en-US" sz="2400" dirty="0" smtClean="0"/>
              <a:t>The top-earning players in the world enjoy celebrity status and are rewarded generously for their services</a:t>
            </a:r>
            <a:r>
              <a:rPr lang="en-US" sz="2400" dirty="0"/>
              <a:t>. </a:t>
            </a:r>
            <a:r>
              <a:rPr lang="en-US" sz="2400" dirty="0" smtClean="0"/>
              <a:t>The ten highest-paid footballers during the 2016 season are listed below:</a:t>
            </a:r>
            <a:endParaRPr lang="en-US" sz="2400" dirty="0"/>
          </a:p>
        </p:txBody>
      </p:sp>
      <p:sp>
        <p:nvSpPr>
          <p:cNvPr id="8" name="Title 2"/>
          <p:cNvSpPr>
            <a:spLocks noGrp="1"/>
          </p:cNvSpPr>
          <p:nvPr>
            <p:ph type="title"/>
          </p:nvPr>
        </p:nvSpPr>
        <p:spPr>
          <a:xfrm>
            <a:off x="70266" y="72008"/>
            <a:ext cx="7886110" cy="548680"/>
          </a:xfrm>
        </p:spPr>
        <p:txBody>
          <a:bodyPr>
            <a:noAutofit/>
          </a:bodyPr>
          <a:lstStyle/>
          <a:p>
            <a:r>
              <a:rPr lang="en-US" sz="3000" dirty="0" smtClean="0"/>
              <a:t>4.2 – Factors of Production – Labour vs. Capital</a:t>
            </a:r>
            <a:endParaRPr lang="en-US" sz="30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127</a:t>
            </a:r>
            <a:endParaRPr lang="en-GB" sz="1000" b="1" dirty="0">
              <a:latin typeface="Arial" panose="020B0604020202020204" pitchFamily="34" charset="0"/>
              <a:cs typeface="Arial" panose="020B0604020202020204" pitchFamily="34" charset="0"/>
            </a:endParaRPr>
          </a:p>
        </p:txBody>
      </p:sp>
      <p:pic>
        <p:nvPicPr>
          <p:cNvPr id="41986" name="Picture 2" descr="Image result for top ten highest paid footballers 2016"/>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7238" r="2944"/>
          <a:stretch/>
        </p:blipFill>
        <p:spPr bwMode="auto">
          <a:xfrm>
            <a:off x="323528" y="3361059"/>
            <a:ext cx="4392488" cy="326029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rotWithShape="1">
          <a:blip r:embed="rId4"/>
          <a:srcRect l="5726" t="25391" r="44465" b="5703"/>
          <a:stretch/>
        </p:blipFill>
        <p:spPr>
          <a:xfrm>
            <a:off x="4932040" y="3361057"/>
            <a:ext cx="3855823" cy="3260297"/>
          </a:xfrm>
          <a:prstGeom prst="rect">
            <a:avLst/>
          </a:prstGeom>
        </p:spPr>
      </p:pic>
    </p:spTree>
    <p:extLst>
      <p:ext uri="{BB962C8B-B14F-4D97-AF65-F5344CB8AC3E}">
        <p14:creationId xmlns:p14="http://schemas.microsoft.com/office/powerpoint/2010/main" val="3318778603"/>
      </p:ext>
    </p:extLst>
  </p:cSld>
  <p:clrMapOvr>
    <a:masterClrMapping/>
  </p:clrMapOvr>
  <p:transition advClick="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693866"/>
          </a:xfrm>
          <a:prstGeom prst="rect">
            <a:avLst/>
          </a:prstGeom>
        </p:spPr>
        <p:txBody>
          <a:bodyPr wrap="square">
            <a:spAutoFit/>
          </a:bodyPr>
          <a:lstStyle/>
          <a:p>
            <a:pPr>
              <a:buClr>
                <a:schemeClr val="accent6">
                  <a:lumMod val="50000"/>
                </a:schemeClr>
              </a:buClr>
            </a:pPr>
            <a:r>
              <a:rPr lang="en-US" sz="2600" b="1" dirty="0">
                <a:solidFill>
                  <a:srgbClr val="FF0000"/>
                </a:solidFill>
              </a:rPr>
              <a:t>Exam practice</a:t>
            </a:r>
          </a:p>
          <a:p>
            <a:pPr marL="361950" indent="-361950">
              <a:buClr>
                <a:schemeClr val="accent6">
                  <a:lumMod val="50000"/>
                </a:schemeClr>
              </a:buClr>
              <a:buFont typeface="Wingdings 3" panose="05040102010807070707" pitchFamily="18" charset="2"/>
              <a:buChar char=""/>
            </a:pPr>
            <a:r>
              <a:rPr lang="en-US" sz="2600" dirty="0">
                <a:solidFill>
                  <a:srgbClr val="FF0000"/>
                </a:solidFill>
              </a:rPr>
              <a:t>Study the hypothetical data below for two firms and answer the questions </a:t>
            </a:r>
            <a:r>
              <a:rPr lang="en-US" sz="2600" dirty="0" smtClean="0">
                <a:solidFill>
                  <a:srgbClr val="FF0000"/>
                </a:solidFill>
              </a:rPr>
              <a:t>that follow</a:t>
            </a:r>
            <a:r>
              <a:rPr lang="en-US" sz="2600" dirty="0">
                <a:solidFill>
                  <a:srgbClr val="FF0000"/>
                </a:solidFill>
              </a:rPr>
              <a:t>. The figures show the amount of money spent by each industry on factors </a:t>
            </a:r>
            <a:r>
              <a:rPr lang="en-US" sz="2600" dirty="0" smtClean="0">
                <a:solidFill>
                  <a:srgbClr val="FF0000"/>
                </a:solidFill>
              </a:rPr>
              <a:t>of production</a:t>
            </a:r>
            <a:r>
              <a:rPr lang="en-US" sz="2600" dirty="0">
                <a:solidFill>
                  <a:srgbClr val="FF0000"/>
                </a:solidFill>
              </a:rPr>
              <a:t>.</a:t>
            </a:r>
          </a:p>
          <a:p>
            <a:pPr marL="361950" indent="-361950">
              <a:buClr>
                <a:schemeClr val="accent6">
                  <a:lumMod val="50000"/>
                </a:schemeClr>
              </a:buClr>
              <a:buFont typeface="Wingdings 3" panose="05040102010807070707" pitchFamily="18" charset="2"/>
              <a:buChar char=""/>
            </a:pPr>
            <a:endParaRPr lang="en-US" sz="2600" dirty="0" smtClean="0">
              <a:solidFill>
                <a:srgbClr val="FF0000"/>
              </a:solidFill>
            </a:endParaRPr>
          </a:p>
          <a:p>
            <a:pPr marL="361950" indent="-361950">
              <a:buClr>
                <a:schemeClr val="accent6">
                  <a:lumMod val="50000"/>
                </a:schemeClr>
              </a:buClr>
              <a:buFont typeface="Wingdings 3" panose="05040102010807070707" pitchFamily="18" charset="2"/>
              <a:buChar char=""/>
            </a:pPr>
            <a:endParaRPr lang="en-US" sz="2600" dirty="0">
              <a:solidFill>
                <a:srgbClr val="FF0000"/>
              </a:solidFill>
            </a:endParaRPr>
          </a:p>
          <a:p>
            <a:pPr marL="361950" indent="-361950">
              <a:buClr>
                <a:schemeClr val="accent6">
                  <a:lumMod val="50000"/>
                </a:schemeClr>
              </a:buClr>
              <a:buFont typeface="Wingdings 3" panose="05040102010807070707" pitchFamily="18" charset="2"/>
              <a:buChar char=""/>
            </a:pPr>
            <a:endParaRPr lang="en-US" sz="2600" dirty="0" smtClean="0">
              <a:solidFill>
                <a:srgbClr val="FF0000"/>
              </a:solidFill>
            </a:endParaRPr>
          </a:p>
          <a:p>
            <a:pPr marL="361950" indent="-361950">
              <a:buClr>
                <a:schemeClr val="accent6">
                  <a:lumMod val="50000"/>
                </a:schemeClr>
              </a:buClr>
              <a:buFont typeface="Wingdings 3" panose="05040102010807070707" pitchFamily="18" charset="2"/>
              <a:buChar char=""/>
            </a:pPr>
            <a:endParaRPr lang="en-US" sz="2600" dirty="0" smtClean="0">
              <a:solidFill>
                <a:srgbClr val="FF0000"/>
              </a:solidFill>
            </a:endParaRPr>
          </a:p>
          <a:p>
            <a:pPr marL="457200" indent="-457200">
              <a:buClr>
                <a:schemeClr val="accent6">
                  <a:lumMod val="50000"/>
                </a:schemeClr>
              </a:buClr>
              <a:buFont typeface="+mj-lt"/>
              <a:buAutoNum type="arabicPeriod"/>
            </a:pPr>
            <a:r>
              <a:rPr lang="en-US" sz="2600" dirty="0" smtClean="0">
                <a:solidFill>
                  <a:srgbClr val="FF0000"/>
                </a:solidFill>
              </a:rPr>
              <a:t>What </a:t>
            </a:r>
            <a:r>
              <a:rPr lang="en-US" sz="2600" dirty="0">
                <a:solidFill>
                  <a:srgbClr val="FF0000"/>
                </a:solidFill>
              </a:rPr>
              <a:t>is meant by </a:t>
            </a:r>
            <a:r>
              <a:rPr lang="en-US" sz="2600" dirty="0" err="1">
                <a:solidFill>
                  <a:srgbClr val="FF0000"/>
                </a:solidFill>
              </a:rPr>
              <a:t>labour-intensive</a:t>
            </a:r>
            <a:r>
              <a:rPr lang="en-US" sz="2600" dirty="0">
                <a:solidFill>
                  <a:srgbClr val="FF0000"/>
                </a:solidFill>
              </a:rPr>
              <a:t> production</a:t>
            </a:r>
            <a:r>
              <a:rPr lang="en-US" sz="2600" dirty="0" smtClean="0">
                <a:solidFill>
                  <a:srgbClr val="FF0000"/>
                </a:solidFill>
              </a:rPr>
              <a:t>?   (</a:t>
            </a:r>
            <a:r>
              <a:rPr lang="en-US" sz="2600" dirty="0">
                <a:solidFill>
                  <a:srgbClr val="FF0000"/>
                </a:solidFill>
              </a:rPr>
              <a:t>2)</a:t>
            </a:r>
          </a:p>
          <a:p>
            <a:pPr marL="457200" indent="-457200">
              <a:buClr>
                <a:schemeClr val="accent6">
                  <a:lumMod val="50000"/>
                </a:schemeClr>
              </a:buClr>
              <a:buFont typeface="+mj-lt"/>
              <a:buAutoNum type="arabicPeriod"/>
            </a:pPr>
            <a:r>
              <a:rPr lang="en-US" sz="2600" dirty="0" smtClean="0">
                <a:solidFill>
                  <a:srgbClr val="FF0000"/>
                </a:solidFill>
              </a:rPr>
              <a:t>Use </a:t>
            </a:r>
            <a:r>
              <a:rPr lang="en-US" sz="2600" dirty="0">
                <a:solidFill>
                  <a:srgbClr val="FF0000"/>
                </a:solidFill>
              </a:rPr>
              <a:t>the data in the table to explain why Firm A might be considered to be </a:t>
            </a:r>
            <a:r>
              <a:rPr lang="en-US" sz="2600" dirty="0" smtClean="0">
                <a:solidFill>
                  <a:srgbClr val="FF0000"/>
                </a:solidFill>
              </a:rPr>
              <a:t>more labour </a:t>
            </a:r>
            <a:r>
              <a:rPr lang="en-US" sz="2600" dirty="0">
                <a:solidFill>
                  <a:srgbClr val="FF0000"/>
                </a:solidFill>
              </a:rPr>
              <a:t>intensive than Firm B, despite the latter spending twice as much </a:t>
            </a:r>
            <a:r>
              <a:rPr lang="en-US" sz="2600" dirty="0" smtClean="0">
                <a:solidFill>
                  <a:srgbClr val="FF0000"/>
                </a:solidFill>
              </a:rPr>
              <a:t>on labour </a:t>
            </a:r>
            <a:r>
              <a:rPr lang="en-US" sz="2600" dirty="0">
                <a:solidFill>
                  <a:srgbClr val="FF0000"/>
                </a:solidFill>
              </a:rPr>
              <a:t>costs</a:t>
            </a:r>
            <a:r>
              <a:rPr lang="en-US" sz="2600" dirty="0" smtClean="0">
                <a:solidFill>
                  <a:srgbClr val="FF0000"/>
                </a:solidFill>
              </a:rPr>
              <a:t>.	(4)</a:t>
            </a:r>
            <a:endParaRPr lang="en-US" sz="2600" dirty="0">
              <a:solidFill>
                <a:srgbClr val="FF0000"/>
              </a:solidFill>
            </a:endParaRPr>
          </a:p>
        </p:txBody>
      </p:sp>
      <p:sp>
        <p:nvSpPr>
          <p:cNvPr id="8" name="Title 2"/>
          <p:cNvSpPr>
            <a:spLocks noGrp="1"/>
          </p:cNvSpPr>
          <p:nvPr>
            <p:ph type="title"/>
          </p:nvPr>
        </p:nvSpPr>
        <p:spPr>
          <a:xfrm>
            <a:off x="70266" y="72008"/>
            <a:ext cx="7886110" cy="548680"/>
          </a:xfrm>
        </p:spPr>
        <p:txBody>
          <a:bodyPr>
            <a:noAutofit/>
          </a:bodyPr>
          <a:lstStyle/>
          <a:p>
            <a:r>
              <a:rPr lang="en-US" sz="3000" dirty="0" smtClean="0"/>
              <a:t>4.2 – Factors of Production – Labour vs. Capital</a:t>
            </a:r>
            <a:endParaRPr lang="en-US" sz="30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129</a:t>
            </a:r>
            <a:endParaRPr lang="en-GB" sz="1000"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1879943446"/>
              </p:ext>
            </p:extLst>
          </p:nvPr>
        </p:nvGraphicFramePr>
        <p:xfrm>
          <a:off x="251520" y="3228960"/>
          <a:ext cx="8568952" cy="1280160"/>
        </p:xfrm>
        <a:graphic>
          <a:graphicData uri="http://schemas.openxmlformats.org/drawingml/2006/table">
            <a:tbl>
              <a:tblPr firstRow="1" bandRow="1">
                <a:tableStyleId>{5C22544A-7EE6-4342-B048-85BDC9FD1C3A}</a:tableStyleId>
              </a:tblPr>
              <a:tblGrid>
                <a:gridCol w="1152128"/>
                <a:gridCol w="2520280"/>
                <a:gridCol w="2448272"/>
                <a:gridCol w="2448272"/>
              </a:tblGrid>
              <a:tr h="370840">
                <a:tc>
                  <a:txBody>
                    <a:bodyPr/>
                    <a:lstStyle/>
                    <a:p>
                      <a:pPr algn="ctr"/>
                      <a:r>
                        <a:rPr lang="en-IE" sz="2200" dirty="0" smtClean="0">
                          <a:latin typeface="Arial" panose="020B0604020202020204" pitchFamily="34" charset="0"/>
                          <a:cs typeface="Arial" panose="020B0604020202020204" pitchFamily="34" charset="0"/>
                        </a:rPr>
                        <a:t>Firm</a:t>
                      </a:r>
                      <a:endParaRPr lang="en-GB" sz="2200" dirty="0">
                        <a:latin typeface="Arial" panose="020B0604020202020204" pitchFamily="34" charset="0"/>
                        <a:cs typeface="Arial" panose="020B0604020202020204" pitchFamily="34" charset="0"/>
                      </a:endParaRPr>
                    </a:p>
                  </a:txBody>
                  <a:tcPr/>
                </a:tc>
                <a:tc>
                  <a:txBody>
                    <a:bodyPr/>
                    <a:lstStyle/>
                    <a:p>
                      <a:r>
                        <a:rPr lang="en-IE" sz="2200" dirty="0" smtClean="0">
                          <a:latin typeface="Arial" panose="020B0604020202020204" pitchFamily="34" charset="0"/>
                          <a:cs typeface="Arial" panose="020B0604020202020204" pitchFamily="34" charset="0"/>
                        </a:rPr>
                        <a:t>Labour</a:t>
                      </a:r>
                      <a:r>
                        <a:rPr lang="en-IE" sz="2200" baseline="0" dirty="0" smtClean="0">
                          <a:latin typeface="Arial" panose="020B0604020202020204" pitchFamily="34" charset="0"/>
                          <a:cs typeface="Arial" panose="020B0604020202020204" pitchFamily="34" charset="0"/>
                        </a:rPr>
                        <a:t> Costs ($)</a:t>
                      </a:r>
                      <a:endParaRPr lang="en-GB" sz="2200" dirty="0">
                        <a:latin typeface="Arial" panose="020B0604020202020204" pitchFamily="34" charset="0"/>
                        <a:cs typeface="Arial" panose="020B0604020202020204" pitchFamily="34" charset="0"/>
                      </a:endParaRPr>
                    </a:p>
                  </a:txBody>
                  <a:tcPr/>
                </a:tc>
                <a:tc>
                  <a:txBody>
                    <a:bodyPr/>
                    <a:lstStyle/>
                    <a:p>
                      <a:r>
                        <a:rPr lang="en-IE" sz="2200" dirty="0" smtClean="0">
                          <a:latin typeface="Arial" panose="020B0604020202020204" pitchFamily="34" charset="0"/>
                          <a:cs typeface="Arial" panose="020B0604020202020204" pitchFamily="34" charset="0"/>
                        </a:rPr>
                        <a:t>Capital Costs ($)</a:t>
                      </a:r>
                      <a:endParaRPr lang="en-GB" sz="2200" dirty="0">
                        <a:latin typeface="Arial" panose="020B0604020202020204" pitchFamily="34" charset="0"/>
                        <a:cs typeface="Arial" panose="020B0604020202020204" pitchFamily="34" charset="0"/>
                      </a:endParaRPr>
                    </a:p>
                  </a:txBody>
                  <a:tcPr/>
                </a:tc>
                <a:tc>
                  <a:txBody>
                    <a:bodyPr/>
                    <a:lstStyle/>
                    <a:p>
                      <a:r>
                        <a:rPr lang="en-IE" sz="2200" dirty="0" smtClean="0">
                          <a:latin typeface="Arial" panose="020B0604020202020204" pitchFamily="34" charset="0"/>
                          <a:cs typeface="Arial" panose="020B0604020202020204" pitchFamily="34" charset="0"/>
                        </a:rPr>
                        <a:t>Other Costs ($)</a:t>
                      </a:r>
                      <a:endParaRPr lang="en-GB" sz="2200" dirty="0">
                        <a:latin typeface="Arial" panose="020B0604020202020204" pitchFamily="34" charset="0"/>
                        <a:cs typeface="Arial" panose="020B0604020202020204" pitchFamily="34" charset="0"/>
                      </a:endParaRPr>
                    </a:p>
                  </a:txBody>
                  <a:tcPr/>
                </a:tc>
              </a:tr>
              <a:tr h="370840">
                <a:tc>
                  <a:txBody>
                    <a:bodyPr/>
                    <a:lstStyle/>
                    <a:p>
                      <a:pPr algn="ctr"/>
                      <a:r>
                        <a:rPr lang="en-IE" sz="2200" dirty="0" smtClean="0">
                          <a:latin typeface="Arial" panose="020B0604020202020204" pitchFamily="34" charset="0"/>
                          <a:cs typeface="Arial" panose="020B0604020202020204" pitchFamily="34" charset="0"/>
                        </a:rPr>
                        <a:t>A</a:t>
                      </a:r>
                      <a:endParaRPr lang="en-GB" sz="2200" dirty="0">
                        <a:latin typeface="Arial" panose="020B0604020202020204" pitchFamily="34" charset="0"/>
                        <a:cs typeface="Arial" panose="020B0604020202020204" pitchFamily="34" charset="0"/>
                      </a:endParaRPr>
                    </a:p>
                  </a:txBody>
                  <a:tcPr/>
                </a:tc>
                <a:tc>
                  <a:txBody>
                    <a:bodyPr/>
                    <a:lstStyle/>
                    <a:p>
                      <a:pPr algn="ctr"/>
                      <a:r>
                        <a:rPr lang="en-IE" sz="2200" dirty="0" smtClean="0">
                          <a:latin typeface="Arial" panose="020B0604020202020204" pitchFamily="34" charset="0"/>
                          <a:cs typeface="Arial" panose="020B0604020202020204" pitchFamily="34" charset="0"/>
                        </a:rPr>
                        <a:t>20,000</a:t>
                      </a:r>
                      <a:endParaRPr lang="en-GB" sz="2200" dirty="0">
                        <a:latin typeface="Arial" panose="020B0604020202020204" pitchFamily="34" charset="0"/>
                        <a:cs typeface="Arial" panose="020B0604020202020204" pitchFamily="34" charset="0"/>
                      </a:endParaRPr>
                    </a:p>
                  </a:txBody>
                  <a:tcPr/>
                </a:tc>
                <a:tc>
                  <a:txBody>
                    <a:bodyPr/>
                    <a:lstStyle/>
                    <a:p>
                      <a:pPr algn="ctr"/>
                      <a:r>
                        <a:rPr lang="en-IE" sz="2200" dirty="0" smtClean="0">
                          <a:latin typeface="Arial" panose="020B0604020202020204" pitchFamily="34" charset="0"/>
                          <a:cs typeface="Arial" panose="020B0604020202020204" pitchFamily="34" charset="0"/>
                        </a:rPr>
                        <a:t>10,000</a:t>
                      </a:r>
                      <a:endParaRPr lang="en-GB" sz="2200" dirty="0">
                        <a:latin typeface="Arial" panose="020B0604020202020204" pitchFamily="34" charset="0"/>
                        <a:cs typeface="Arial" panose="020B0604020202020204" pitchFamily="34" charset="0"/>
                      </a:endParaRPr>
                    </a:p>
                  </a:txBody>
                  <a:tcPr/>
                </a:tc>
                <a:tc>
                  <a:txBody>
                    <a:bodyPr/>
                    <a:lstStyle/>
                    <a:p>
                      <a:pPr algn="ctr"/>
                      <a:r>
                        <a:rPr lang="en-IE" sz="2200" dirty="0" smtClean="0">
                          <a:latin typeface="Arial" panose="020B0604020202020204" pitchFamily="34" charset="0"/>
                          <a:cs typeface="Arial" panose="020B0604020202020204" pitchFamily="34" charset="0"/>
                        </a:rPr>
                        <a:t>10,000</a:t>
                      </a:r>
                      <a:endParaRPr lang="en-GB" sz="2200" dirty="0">
                        <a:latin typeface="Arial" panose="020B0604020202020204" pitchFamily="34" charset="0"/>
                        <a:cs typeface="Arial" panose="020B0604020202020204" pitchFamily="34" charset="0"/>
                      </a:endParaRPr>
                    </a:p>
                  </a:txBody>
                  <a:tcPr/>
                </a:tc>
              </a:tr>
              <a:tr h="370840">
                <a:tc>
                  <a:txBody>
                    <a:bodyPr/>
                    <a:lstStyle/>
                    <a:p>
                      <a:pPr algn="ctr"/>
                      <a:r>
                        <a:rPr lang="en-IE" sz="2200" dirty="0" smtClean="0">
                          <a:latin typeface="Arial" panose="020B0604020202020204" pitchFamily="34" charset="0"/>
                          <a:cs typeface="Arial" panose="020B0604020202020204" pitchFamily="34" charset="0"/>
                        </a:rPr>
                        <a:t>B</a:t>
                      </a:r>
                      <a:endParaRPr lang="en-GB" sz="2200" dirty="0">
                        <a:latin typeface="Arial" panose="020B0604020202020204" pitchFamily="34" charset="0"/>
                        <a:cs typeface="Arial" panose="020B0604020202020204" pitchFamily="34" charset="0"/>
                      </a:endParaRPr>
                    </a:p>
                  </a:txBody>
                  <a:tcPr/>
                </a:tc>
                <a:tc>
                  <a:txBody>
                    <a:bodyPr/>
                    <a:lstStyle/>
                    <a:p>
                      <a:pPr algn="ctr"/>
                      <a:r>
                        <a:rPr lang="en-IE" sz="2200" dirty="0" smtClean="0">
                          <a:latin typeface="Arial" panose="020B0604020202020204" pitchFamily="34" charset="0"/>
                          <a:cs typeface="Arial" panose="020B0604020202020204" pitchFamily="34" charset="0"/>
                        </a:rPr>
                        <a:t>40,000</a:t>
                      </a:r>
                      <a:endParaRPr lang="en-GB" sz="2200" dirty="0">
                        <a:latin typeface="Arial" panose="020B0604020202020204" pitchFamily="34" charset="0"/>
                        <a:cs typeface="Arial" panose="020B0604020202020204" pitchFamily="34" charset="0"/>
                      </a:endParaRPr>
                    </a:p>
                  </a:txBody>
                  <a:tcPr/>
                </a:tc>
                <a:tc>
                  <a:txBody>
                    <a:bodyPr/>
                    <a:lstStyle/>
                    <a:p>
                      <a:pPr algn="ctr"/>
                      <a:r>
                        <a:rPr lang="en-IE" sz="2200" dirty="0" smtClean="0">
                          <a:latin typeface="Arial" panose="020B0604020202020204" pitchFamily="34" charset="0"/>
                          <a:cs typeface="Arial" panose="020B0604020202020204" pitchFamily="34" charset="0"/>
                        </a:rPr>
                        <a:t>40,000</a:t>
                      </a:r>
                      <a:endParaRPr lang="en-GB" sz="2200" dirty="0">
                        <a:latin typeface="Arial" panose="020B0604020202020204" pitchFamily="34" charset="0"/>
                        <a:cs typeface="Arial" panose="020B0604020202020204" pitchFamily="34" charset="0"/>
                      </a:endParaRPr>
                    </a:p>
                  </a:txBody>
                  <a:tcPr/>
                </a:tc>
                <a:tc>
                  <a:txBody>
                    <a:bodyPr/>
                    <a:lstStyle/>
                    <a:p>
                      <a:pPr algn="ctr"/>
                      <a:r>
                        <a:rPr lang="en-IE" sz="2200" dirty="0" smtClean="0">
                          <a:latin typeface="Arial" panose="020B0604020202020204" pitchFamily="34" charset="0"/>
                          <a:cs typeface="Arial" panose="020B0604020202020204" pitchFamily="34" charset="0"/>
                        </a:rPr>
                        <a:t>20,000</a:t>
                      </a:r>
                      <a:endParaRPr lang="en-GB" sz="22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293707352"/>
      </p:ext>
    </p:extLst>
  </p:cSld>
  <p:clrMapOvr>
    <a:masterClrMapping/>
  </p:clrMapOvr>
  <p:transition advClick="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7056784" cy="5647700"/>
          </a:xfrm>
          <a:prstGeom prst="rect">
            <a:avLst/>
          </a:prstGeom>
        </p:spPr>
        <p:txBody>
          <a:bodyPr wrap="square">
            <a:spAutoFit/>
          </a:bodyPr>
          <a:lstStyle/>
          <a:p>
            <a:pPr>
              <a:buClr>
                <a:schemeClr val="accent6">
                  <a:lumMod val="50000"/>
                </a:schemeClr>
              </a:buClr>
            </a:pPr>
            <a:r>
              <a:rPr lang="en-US" sz="1900" b="1" dirty="0" smtClean="0"/>
              <a:t>Capital-Intensive production</a:t>
            </a:r>
          </a:p>
          <a:p>
            <a:pPr marL="361950" indent="-361950">
              <a:buClr>
                <a:schemeClr val="accent6">
                  <a:lumMod val="50000"/>
                </a:schemeClr>
              </a:buClr>
              <a:buFont typeface="Wingdings 3" panose="05040102010807070707" pitchFamily="18" charset="2"/>
              <a:buChar char=""/>
            </a:pPr>
            <a:r>
              <a:rPr lang="en-US" sz="1900" dirty="0"/>
              <a:t>Capital-intensive production takes place </a:t>
            </a:r>
            <a:r>
              <a:rPr lang="en-US" sz="1900" dirty="0" smtClean="0"/>
              <a:t>if a </a:t>
            </a:r>
            <a:r>
              <a:rPr lang="en-US" sz="1900" dirty="0"/>
              <a:t>firm spends more on capital costs </a:t>
            </a:r>
            <a:r>
              <a:rPr lang="en-US" sz="1900" dirty="0" smtClean="0"/>
              <a:t>than on </a:t>
            </a:r>
            <a:r>
              <a:rPr lang="en-US" sz="1900" dirty="0"/>
              <a:t>any other factor </a:t>
            </a:r>
            <a:r>
              <a:rPr lang="en-US" sz="1900" dirty="0" smtClean="0"/>
              <a:t>of production</a:t>
            </a:r>
            <a:r>
              <a:rPr lang="en-US" sz="1900" dirty="0"/>
              <a:t>. This will include the </a:t>
            </a:r>
            <a:r>
              <a:rPr lang="en-US" sz="1900" dirty="0" smtClean="0"/>
              <a:t>expenditure </a:t>
            </a:r>
            <a:r>
              <a:rPr lang="en-US" sz="1900" dirty="0"/>
              <a:t>on </a:t>
            </a:r>
            <a:r>
              <a:rPr lang="en-US" sz="1900" dirty="0" smtClean="0"/>
              <a:t>capital equipment </a:t>
            </a:r>
            <a:r>
              <a:rPr lang="en-US" sz="1900" dirty="0"/>
              <a:t>such as </a:t>
            </a:r>
            <a:r>
              <a:rPr lang="en-US" sz="1900" dirty="0" smtClean="0"/>
              <a:t>tools</a:t>
            </a:r>
            <a:r>
              <a:rPr lang="en-US" sz="1900" dirty="0"/>
              <a:t>, equipment, machinery and </a:t>
            </a:r>
            <a:r>
              <a:rPr lang="en-US" sz="1900" dirty="0" smtClean="0"/>
              <a:t>vehicles.</a:t>
            </a:r>
          </a:p>
          <a:p>
            <a:pPr marL="361950" indent="-361950">
              <a:buClr>
                <a:schemeClr val="accent6">
                  <a:lumMod val="50000"/>
                </a:schemeClr>
              </a:buClr>
              <a:buFont typeface="Wingdings 3" panose="05040102010807070707" pitchFamily="18" charset="2"/>
              <a:buChar char=""/>
            </a:pPr>
            <a:r>
              <a:rPr lang="en-US" sz="1900" dirty="0" smtClean="0"/>
              <a:t>Capital-intensive firms, such </a:t>
            </a:r>
            <a:r>
              <a:rPr lang="en-US" sz="1900" dirty="0"/>
              <a:t>as aircraft and </a:t>
            </a:r>
            <a:r>
              <a:rPr lang="en-US" sz="1900" dirty="0" smtClean="0"/>
              <a:t>motor </a:t>
            </a:r>
            <a:r>
              <a:rPr lang="en-US" sz="1900" dirty="0"/>
              <a:t>vehicle </a:t>
            </a:r>
            <a:r>
              <a:rPr lang="en-US" sz="1900" dirty="0" smtClean="0"/>
              <a:t>manufacturers</a:t>
            </a:r>
            <a:r>
              <a:rPr lang="en-US" sz="1900" dirty="0"/>
              <a:t>, therefore need a lot of money </a:t>
            </a:r>
            <a:r>
              <a:rPr lang="en-US" sz="1900" dirty="0" smtClean="0"/>
              <a:t>to fund </a:t>
            </a:r>
            <a:r>
              <a:rPr lang="en-US" sz="1900" dirty="0"/>
              <a:t>their operations. This can act as a barrier to entry into the industry, since it </a:t>
            </a:r>
            <a:r>
              <a:rPr lang="en-US" sz="1900" dirty="0" smtClean="0"/>
              <a:t>is difficult </a:t>
            </a:r>
            <a:r>
              <a:rPr lang="en-US" sz="1900" dirty="0"/>
              <a:t>for new firms to enter such industries.</a:t>
            </a:r>
          </a:p>
          <a:p>
            <a:pPr marL="361950" indent="-361950">
              <a:buClr>
                <a:schemeClr val="accent6">
                  <a:lumMod val="50000"/>
                </a:schemeClr>
              </a:buClr>
              <a:buFont typeface="Wingdings 3" panose="05040102010807070707" pitchFamily="18" charset="2"/>
              <a:buChar char=""/>
            </a:pPr>
            <a:r>
              <a:rPr lang="en-US" sz="1900" dirty="0" smtClean="0"/>
              <a:t>Despite </a:t>
            </a:r>
            <a:r>
              <a:rPr lang="en-US" sz="1900" dirty="0"/>
              <a:t>the initially high costs of capital-intensive production, there are </a:t>
            </a:r>
            <a:r>
              <a:rPr lang="en-US" sz="1900" dirty="0" smtClean="0"/>
              <a:t>potentially huge </a:t>
            </a:r>
            <a:r>
              <a:rPr lang="en-US" sz="1900" dirty="0"/>
              <a:t>cost savings in the form of </a:t>
            </a:r>
            <a:r>
              <a:rPr lang="en-US" sz="1900" b="1" dirty="0" smtClean="0"/>
              <a:t>technological </a:t>
            </a:r>
            <a:r>
              <a:rPr lang="en-US" sz="1900" b="1" dirty="0"/>
              <a:t>economies of </a:t>
            </a:r>
            <a:r>
              <a:rPr lang="en-US" sz="1900" b="1" dirty="0" smtClean="0"/>
              <a:t>scale</a:t>
            </a:r>
            <a:r>
              <a:rPr lang="en-US" sz="1900" dirty="0" smtClean="0"/>
              <a:t> </a:t>
            </a:r>
            <a:r>
              <a:rPr lang="en-US" sz="1900" dirty="0"/>
              <a:t>in the </a:t>
            </a:r>
            <a:r>
              <a:rPr lang="en-US" sz="1900" dirty="0" smtClean="0"/>
              <a:t>long run </a:t>
            </a:r>
            <a:r>
              <a:rPr lang="en-US" sz="1900" dirty="0"/>
              <a:t>(see Chapter 14). Firms that become more capital </a:t>
            </a:r>
            <a:r>
              <a:rPr lang="en-US" sz="1900" dirty="0" smtClean="0"/>
              <a:t>intensive </a:t>
            </a:r>
            <a:r>
              <a:rPr lang="en-US" sz="1900" dirty="0"/>
              <a:t>usually do so </a:t>
            </a:r>
            <a:r>
              <a:rPr lang="en-US" sz="1900" dirty="0" smtClean="0"/>
              <a:t>to increase </a:t>
            </a:r>
            <a:r>
              <a:rPr lang="en-US" sz="1900" dirty="0"/>
              <a:t>the levels of output and productivity by mass producing their </a:t>
            </a:r>
            <a:r>
              <a:rPr lang="en-US" sz="1900" dirty="0" smtClean="0"/>
              <a:t>products.</a:t>
            </a:r>
          </a:p>
          <a:p>
            <a:pPr marL="361950" indent="-361950">
              <a:buClr>
                <a:schemeClr val="accent6">
                  <a:lumMod val="50000"/>
                </a:schemeClr>
              </a:buClr>
              <a:buFont typeface="Wingdings 3" panose="05040102010807070707" pitchFamily="18" charset="2"/>
              <a:buChar char=""/>
            </a:pPr>
            <a:r>
              <a:rPr lang="en-US" sz="1900" dirty="0" smtClean="0"/>
              <a:t>In this </a:t>
            </a:r>
            <a:r>
              <a:rPr lang="en-US" sz="1900" dirty="0"/>
              <a:t>situation, unit costs of production are relatively low. As countries such as </a:t>
            </a:r>
            <a:r>
              <a:rPr lang="en-US" sz="1900" dirty="0" smtClean="0"/>
              <a:t>India and </a:t>
            </a:r>
            <a:r>
              <a:rPr lang="en-US" sz="1900" dirty="0"/>
              <a:t>China </a:t>
            </a:r>
            <a:r>
              <a:rPr lang="en-US" sz="1900" dirty="0" err="1"/>
              <a:t>industrialise</a:t>
            </a:r>
            <a:r>
              <a:rPr lang="en-US" sz="1900" dirty="0"/>
              <a:t>, their production is also tending to become more </a:t>
            </a:r>
            <a:r>
              <a:rPr lang="en-US" sz="1900" dirty="0" smtClean="0"/>
              <a:t>capital intensive</a:t>
            </a:r>
            <a:r>
              <a:rPr lang="en-US" sz="1900" dirty="0"/>
              <a:t>.</a:t>
            </a:r>
          </a:p>
        </p:txBody>
      </p:sp>
      <p:sp>
        <p:nvSpPr>
          <p:cNvPr id="8" name="Title 2"/>
          <p:cNvSpPr>
            <a:spLocks noGrp="1"/>
          </p:cNvSpPr>
          <p:nvPr>
            <p:ph type="title"/>
          </p:nvPr>
        </p:nvSpPr>
        <p:spPr>
          <a:xfrm>
            <a:off x="70266" y="72008"/>
            <a:ext cx="7886110" cy="548680"/>
          </a:xfrm>
        </p:spPr>
        <p:txBody>
          <a:bodyPr>
            <a:noAutofit/>
          </a:bodyPr>
          <a:lstStyle/>
          <a:p>
            <a:r>
              <a:rPr lang="en-US" sz="3000" dirty="0" smtClean="0"/>
              <a:t>4.2 – Factors of Production – Capital Intensive</a:t>
            </a:r>
            <a:endParaRPr lang="en-US" sz="30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129</a:t>
            </a:r>
            <a:endParaRPr lang="en-GB" sz="1000" b="1" dirty="0">
              <a:latin typeface="Arial" panose="020B0604020202020204" pitchFamily="34" charset="0"/>
              <a:cs typeface="Arial" panose="020B0604020202020204" pitchFamily="34" charset="0"/>
            </a:endParaRPr>
          </a:p>
        </p:txBody>
      </p:sp>
      <p:sp>
        <p:nvSpPr>
          <p:cNvPr id="2" name="Rectangle 1"/>
          <p:cNvSpPr/>
          <p:nvPr/>
        </p:nvSpPr>
        <p:spPr>
          <a:xfrm>
            <a:off x="7092280" y="2276872"/>
            <a:ext cx="1718602" cy="1569660"/>
          </a:xfrm>
          <a:prstGeom prst="rect">
            <a:avLst/>
          </a:prstGeom>
        </p:spPr>
        <p:txBody>
          <a:bodyPr wrap="square">
            <a:spAutoFit/>
          </a:bodyPr>
          <a:lstStyle/>
          <a:p>
            <a:pPr algn="ctr">
              <a:buClr>
                <a:schemeClr val="accent6">
                  <a:lumMod val="50000"/>
                </a:schemeClr>
              </a:buClr>
            </a:pPr>
            <a:r>
              <a:rPr lang="en-US" sz="1600" dirty="0"/>
              <a:t>There are significant entry barriers into the car and aircraft manufacturing industries</a:t>
            </a:r>
          </a:p>
        </p:txBody>
      </p:sp>
      <p:pic>
        <p:nvPicPr>
          <p:cNvPr id="43010" name="Picture 2" descr="Image result for aircraft engine manufacturi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3891" b="10516"/>
          <a:stretch/>
        </p:blipFill>
        <p:spPr bwMode="auto">
          <a:xfrm>
            <a:off x="7308304" y="1127595"/>
            <a:ext cx="1508389" cy="1074906"/>
          </a:xfrm>
          <a:prstGeom prst="rect">
            <a:avLst/>
          </a:prstGeom>
          <a:noFill/>
          <a:extLst>
            <a:ext uri="{909E8E84-426E-40DD-AFC4-6F175D3DCCD1}">
              <a14:hiddenFill xmlns:a14="http://schemas.microsoft.com/office/drawing/2010/main">
                <a:solidFill>
                  <a:srgbClr val="FFFFFF"/>
                </a:solidFill>
              </a14:hiddenFill>
            </a:ext>
          </a:extLst>
        </p:spPr>
      </p:pic>
      <p:pic>
        <p:nvPicPr>
          <p:cNvPr id="43012" name="Picture 4" descr="Image result for aircraft engine manufacturi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08304" y="3861048"/>
            <a:ext cx="1508389" cy="1003079"/>
          </a:xfrm>
          <a:prstGeom prst="rect">
            <a:avLst/>
          </a:prstGeom>
          <a:noFill/>
          <a:extLst>
            <a:ext uri="{909E8E84-426E-40DD-AFC4-6F175D3DCCD1}">
              <a14:hiddenFill xmlns:a14="http://schemas.microsoft.com/office/drawing/2010/main">
                <a:solidFill>
                  <a:srgbClr val="FFFFFF"/>
                </a:solidFill>
              </a14:hiddenFill>
            </a:ext>
          </a:extLst>
        </p:spPr>
      </p:pic>
      <p:pic>
        <p:nvPicPr>
          <p:cNvPr id="43014" name="Picture 6" descr="Image result for aircraft engine manufacturing"/>
          <p:cNvPicPr>
            <a:picLocks noChangeAspect="1" noChangeArrowheads="1"/>
          </p:cNvPicPr>
          <p:nvPr/>
        </p:nvPicPr>
        <p:blipFill rotWithShape="1">
          <a:blip r:embed="rId5">
            <a:extLst>
              <a:ext uri="{28A0092B-C50C-407E-A947-70E740481C1C}">
                <a14:useLocalDpi xmlns:a14="http://schemas.microsoft.com/office/drawing/2010/main" val="0"/>
              </a:ext>
            </a:extLst>
          </a:blip>
          <a:srcRect b="21039"/>
          <a:stretch/>
        </p:blipFill>
        <p:spPr bwMode="auto">
          <a:xfrm>
            <a:off x="7308304" y="4972743"/>
            <a:ext cx="1498766" cy="17276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9367277"/>
      </p:ext>
    </p:extLst>
  </p:cSld>
  <p:clrMapOvr>
    <a:masterClrMapping/>
  </p:clrMapOvr>
  <p:transition advClick="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9680" cy="5632311"/>
          </a:xfrm>
          <a:prstGeom prst="rect">
            <a:avLst/>
          </a:prstGeom>
        </p:spPr>
        <p:txBody>
          <a:bodyPr wrap="square">
            <a:spAutoFit/>
          </a:bodyPr>
          <a:lstStyle/>
          <a:p>
            <a:pPr>
              <a:buClr>
                <a:schemeClr val="accent6">
                  <a:lumMod val="50000"/>
                </a:schemeClr>
              </a:buClr>
            </a:pPr>
            <a:r>
              <a:rPr lang="en-US" sz="2400" b="1" dirty="0">
                <a:solidFill>
                  <a:srgbClr val="FF0000"/>
                </a:solidFill>
              </a:rPr>
              <a:t>Exam practice</a:t>
            </a:r>
          </a:p>
          <a:p>
            <a:pPr marL="361950" indent="-361950">
              <a:buClr>
                <a:schemeClr val="accent6">
                  <a:lumMod val="50000"/>
                </a:schemeClr>
              </a:buClr>
              <a:buFont typeface="Wingdings 3" panose="05040102010807070707" pitchFamily="18" charset="2"/>
              <a:buChar char=""/>
            </a:pPr>
            <a:r>
              <a:rPr lang="en-US" sz="2400" dirty="0">
                <a:solidFill>
                  <a:srgbClr val="FF0000"/>
                </a:solidFill>
              </a:rPr>
              <a:t>Educational services are exploiting the use of technology in the twenty-first </a:t>
            </a:r>
            <a:r>
              <a:rPr lang="en-US" sz="2400" dirty="0" smtClean="0">
                <a:solidFill>
                  <a:srgbClr val="FF0000"/>
                </a:solidFill>
              </a:rPr>
              <a:t>century. E.g., </a:t>
            </a:r>
            <a:r>
              <a:rPr lang="en-US" sz="2400" dirty="0">
                <a:solidFill>
                  <a:srgbClr val="FF0000"/>
                </a:solidFill>
              </a:rPr>
              <a:t>long-distance learning technology (such as e-learning and </a:t>
            </a:r>
            <a:r>
              <a:rPr lang="en-US" sz="2400" dirty="0" smtClean="0">
                <a:solidFill>
                  <a:srgbClr val="FF0000"/>
                </a:solidFill>
              </a:rPr>
              <a:t>video conferencing</a:t>
            </a:r>
            <a:r>
              <a:rPr lang="en-US" sz="2400" dirty="0">
                <a:solidFill>
                  <a:srgbClr val="FF0000"/>
                </a:solidFill>
              </a:rPr>
              <a:t>) allows students to study courses from the comfort of their own </a:t>
            </a:r>
            <a:r>
              <a:rPr lang="en-US" sz="2400" dirty="0" smtClean="0">
                <a:solidFill>
                  <a:srgbClr val="FF0000"/>
                </a:solidFill>
              </a:rPr>
              <a:t>homes without </a:t>
            </a:r>
            <a:r>
              <a:rPr lang="en-US" sz="2400" dirty="0">
                <a:solidFill>
                  <a:srgbClr val="FF0000"/>
                </a:solidFill>
              </a:rPr>
              <a:t>physically attending a university campus, replacing the traditional </a:t>
            </a:r>
            <a:r>
              <a:rPr lang="en-US" sz="2400" dirty="0" smtClean="0">
                <a:solidFill>
                  <a:srgbClr val="FF0000"/>
                </a:solidFill>
              </a:rPr>
              <a:t>lecture-style experience</a:t>
            </a:r>
            <a:r>
              <a:rPr lang="en-US" sz="2400" dirty="0">
                <a:solidFill>
                  <a:srgbClr val="FF0000"/>
                </a:solidFill>
              </a:rPr>
              <a:t>.</a:t>
            </a:r>
          </a:p>
          <a:p>
            <a:pPr marL="457200" indent="-457200">
              <a:buClr>
                <a:schemeClr val="accent6">
                  <a:lumMod val="50000"/>
                </a:schemeClr>
              </a:buClr>
              <a:buFont typeface="+mj-lt"/>
              <a:buAutoNum type="arabicPeriod"/>
            </a:pPr>
            <a:r>
              <a:rPr lang="en-US" sz="2400" dirty="0" smtClean="0">
                <a:solidFill>
                  <a:srgbClr val="FF0000"/>
                </a:solidFill>
              </a:rPr>
              <a:t>Outline </a:t>
            </a:r>
            <a:r>
              <a:rPr lang="en-US" sz="2400" dirty="0">
                <a:solidFill>
                  <a:srgbClr val="FF0000"/>
                </a:solidFill>
              </a:rPr>
              <a:t>two benefits of capital-intensive technologies in the provision </a:t>
            </a:r>
            <a:r>
              <a:rPr lang="en-US" sz="2400" dirty="0" smtClean="0">
                <a:solidFill>
                  <a:srgbClr val="FF0000"/>
                </a:solidFill>
              </a:rPr>
              <a:t>of educational </a:t>
            </a:r>
            <a:r>
              <a:rPr lang="en-US" sz="2400" dirty="0">
                <a:solidFill>
                  <a:srgbClr val="FF0000"/>
                </a:solidFill>
              </a:rPr>
              <a:t>services. [4]</a:t>
            </a:r>
          </a:p>
          <a:p>
            <a:pPr marL="457200" indent="-457200">
              <a:buClr>
                <a:schemeClr val="accent6">
                  <a:lumMod val="50000"/>
                </a:schemeClr>
              </a:buClr>
              <a:buFont typeface="+mj-lt"/>
              <a:buAutoNum type="arabicPeriod"/>
            </a:pPr>
            <a:r>
              <a:rPr lang="en-US" sz="2400" dirty="0" smtClean="0">
                <a:solidFill>
                  <a:srgbClr val="FF0000"/>
                </a:solidFill>
              </a:rPr>
              <a:t>Discuss </a:t>
            </a:r>
            <a:r>
              <a:rPr lang="en-US" sz="2400" dirty="0">
                <a:solidFill>
                  <a:srgbClr val="FF0000"/>
                </a:solidFill>
              </a:rPr>
              <a:t>whether technology could ever replace the traditional </a:t>
            </a:r>
            <a:r>
              <a:rPr lang="en-US" sz="2400" dirty="0" err="1" smtClean="0">
                <a:solidFill>
                  <a:srgbClr val="FF0000"/>
                </a:solidFill>
              </a:rPr>
              <a:t>labour-intensive</a:t>
            </a:r>
            <a:r>
              <a:rPr lang="en-US" sz="2400" dirty="0" smtClean="0">
                <a:solidFill>
                  <a:srgbClr val="FF0000"/>
                </a:solidFill>
              </a:rPr>
              <a:t> nature </a:t>
            </a:r>
            <a:r>
              <a:rPr lang="en-US" sz="2400" dirty="0">
                <a:solidFill>
                  <a:srgbClr val="FF0000"/>
                </a:solidFill>
              </a:rPr>
              <a:t>of teaching and learning</a:t>
            </a:r>
            <a:r>
              <a:rPr lang="en-US" sz="2400" dirty="0" smtClean="0">
                <a:solidFill>
                  <a:srgbClr val="FF0000"/>
                </a:solidFill>
              </a:rPr>
              <a:t>.	[8]</a:t>
            </a:r>
            <a:endParaRPr lang="en-US" sz="2400" dirty="0">
              <a:solidFill>
                <a:srgbClr val="FF0000"/>
              </a:solidFill>
            </a:endParaRPr>
          </a:p>
        </p:txBody>
      </p:sp>
      <p:sp>
        <p:nvSpPr>
          <p:cNvPr id="8" name="Title 2"/>
          <p:cNvSpPr>
            <a:spLocks noGrp="1"/>
          </p:cNvSpPr>
          <p:nvPr>
            <p:ph type="title"/>
          </p:nvPr>
        </p:nvSpPr>
        <p:spPr>
          <a:xfrm>
            <a:off x="70266" y="72008"/>
            <a:ext cx="7886110" cy="548680"/>
          </a:xfrm>
        </p:spPr>
        <p:txBody>
          <a:bodyPr>
            <a:noAutofit/>
          </a:bodyPr>
          <a:lstStyle/>
          <a:p>
            <a:r>
              <a:rPr lang="en-US" sz="3000" dirty="0" smtClean="0"/>
              <a:t>4.2 – Factors of Production – Capital Intensive</a:t>
            </a:r>
            <a:endParaRPr lang="en-US" sz="30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130</a:t>
            </a:r>
            <a:endParaRPr lang="en-GB" sz="1000" b="1" dirty="0">
              <a:latin typeface="Arial" panose="020B0604020202020204" pitchFamily="34" charset="0"/>
              <a:cs typeface="Arial" panose="020B0604020202020204" pitchFamily="34" charset="0"/>
            </a:endParaRPr>
          </a:p>
        </p:txBody>
      </p:sp>
      <p:sp>
        <p:nvSpPr>
          <p:cNvPr id="2" name="Rectangle 1"/>
          <p:cNvSpPr/>
          <p:nvPr/>
        </p:nvSpPr>
        <p:spPr>
          <a:xfrm>
            <a:off x="7092280" y="2276872"/>
            <a:ext cx="1718602" cy="1569660"/>
          </a:xfrm>
          <a:prstGeom prst="rect">
            <a:avLst/>
          </a:prstGeom>
        </p:spPr>
        <p:txBody>
          <a:bodyPr wrap="square">
            <a:spAutoFit/>
          </a:bodyPr>
          <a:lstStyle/>
          <a:p>
            <a:pPr algn="ctr">
              <a:buClr>
                <a:schemeClr val="accent6">
                  <a:lumMod val="50000"/>
                </a:schemeClr>
              </a:buClr>
            </a:pPr>
            <a:r>
              <a:rPr lang="en-US" sz="1600" dirty="0"/>
              <a:t>There are significant entry barriers into the car and aircraft manufacturing industries</a:t>
            </a:r>
          </a:p>
        </p:txBody>
      </p:sp>
      <p:pic>
        <p:nvPicPr>
          <p:cNvPr id="43010" name="Picture 2" descr="Image result for aircraft engine manufacturi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3891" b="10516"/>
          <a:stretch/>
        </p:blipFill>
        <p:spPr bwMode="auto">
          <a:xfrm>
            <a:off x="7308304" y="1127595"/>
            <a:ext cx="1508389" cy="1074906"/>
          </a:xfrm>
          <a:prstGeom prst="rect">
            <a:avLst/>
          </a:prstGeom>
          <a:noFill/>
          <a:extLst>
            <a:ext uri="{909E8E84-426E-40DD-AFC4-6F175D3DCCD1}">
              <a14:hiddenFill xmlns:a14="http://schemas.microsoft.com/office/drawing/2010/main">
                <a:solidFill>
                  <a:srgbClr val="FFFFFF"/>
                </a:solidFill>
              </a14:hiddenFill>
            </a:ext>
          </a:extLst>
        </p:spPr>
      </p:pic>
      <p:pic>
        <p:nvPicPr>
          <p:cNvPr id="43012" name="Picture 4" descr="Image result for aircraft engine manufacturi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08304" y="3861048"/>
            <a:ext cx="1508389" cy="1003079"/>
          </a:xfrm>
          <a:prstGeom prst="rect">
            <a:avLst/>
          </a:prstGeom>
          <a:noFill/>
          <a:extLst>
            <a:ext uri="{909E8E84-426E-40DD-AFC4-6F175D3DCCD1}">
              <a14:hiddenFill xmlns:a14="http://schemas.microsoft.com/office/drawing/2010/main">
                <a:solidFill>
                  <a:srgbClr val="FFFFFF"/>
                </a:solidFill>
              </a14:hiddenFill>
            </a:ext>
          </a:extLst>
        </p:spPr>
      </p:pic>
      <p:pic>
        <p:nvPicPr>
          <p:cNvPr id="43014" name="Picture 6" descr="Image result for aircraft engine manufacturing"/>
          <p:cNvPicPr>
            <a:picLocks noChangeAspect="1" noChangeArrowheads="1"/>
          </p:cNvPicPr>
          <p:nvPr/>
        </p:nvPicPr>
        <p:blipFill rotWithShape="1">
          <a:blip r:embed="rId5">
            <a:extLst>
              <a:ext uri="{28A0092B-C50C-407E-A947-70E740481C1C}">
                <a14:useLocalDpi xmlns:a14="http://schemas.microsoft.com/office/drawing/2010/main" val="0"/>
              </a:ext>
            </a:extLst>
          </a:blip>
          <a:srcRect b="21039"/>
          <a:stretch/>
        </p:blipFill>
        <p:spPr bwMode="auto">
          <a:xfrm>
            <a:off x="7308304" y="4972743"/>
            <a:ext cx="1498766" cy="17276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8759592"/>
      </p:ext>
    </p:extLst>
  </p:cSld>
  <p:clrMapOvr>
    <a:masterClrMapping/>
  </p:clrMapOvr>
  <p:transition advClick="0"/>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647700"/>
          </a:xfrm>
          <a:prstGeom prst="rect">
            <a:avLst/>
          </a:prstGeom>
        </p:spPr>
        <p:txBody>
          <a:bodyPr wrap="square">
            <a:spAutoFit/>
          </a:bodyPr>
          <a:lstStyle/>
          <a:p>
            <a:pPr marL="361950" indent="-361950">
              <a:buClr>
                <a:schemeClr val="accent6">
                  <a:lumMod val="50000"/>
                </a:schemeClr>
              </a:buClr>
              <a:buFont typeface="Wingdings 3" panose="05040102010807070707" pitchFamily="18" charset="2"/>
              <a:buChar char=""/>
            </a:pPr>
            <a:r>
              <a:rPr lang="en-US" sz="1900" dirty="0"/>
              <a:t>Whether firms choose more capital- or </a:t>
            </a:r>
            <a:r>
              <a:rPr lang="en-US" sz="1900" dirty="0" err="1"/>
              <a:t>labour-intensive</a:t>
            </a:r>
            <a:r>
              <a:rPr lang="en-US" sz="1900" dirty="0"/>
              <a:t> production methods </a:t>
            </a:r>
            <a:r>
              <a:rPr lang="en-US" sz="1900" dirty="0" smtClean="0"/>
              <a:t>depends on </a:t>
            </a:r>
            <a:r>
              <a:rPr lang="en-US" sz="1900" dirty="0"/>
              <a:t>several related </a:t>
            </a:r>
            <a:r>
              <a:rPr lang="en-US" sz="1900" dirty="0" smtClean="0"/>
              <a:t>factors</a:t>
            </a:r>
            <a:r>
              <a:rPr lang="en-US" sz="1900" dirty="0"/>
              <a:t>:</a:t>
            </a:r>
          </a:p>
          <a:p>
            <a:pPr marL="723900" indent="-361950">
              <a:buClr>
                <a:schemeClr val="accent6">
                  <a:lumMod val="50000"/>
                </a:schemeClr>
              </a:buClr>
              <a:buFont typeface="Arial" panose="020B0604020202020204" pitchFamily="34" charset="0"/>
              <a:buChar char="•"/>
            </a:pPr>
            <a:r>
              <a:rPr lang="en-US" sz="1900" b="1" dirty="0" smtClean="0"/>
              <a:t>The </a:t>
            </a:r>
            <a:r>
              <a:rPr lang="en-US" sz="1900" b="1" dirty="0"/>
              <a:t>cost of labour compared with the cost of capital </a:t>
            </a:r>
            <a:r>
              <a:rPr lang="en-US" sz="1900" dirty="0"/>
              <a:t>- Firms will tend </a:t>
            </a:r>
            <a:r>
              <a:rPr lang="en-US" sz="1900" dirty="0" smtClean="0"/>
              <a:t>to choose </a:t>
            </a:r>
            <a:r>
              <a:rPr lang="en-US" sz="1900" dirty="0"/>
              <a:t>more capital-intensive methods of production if labour costs are </a:t>
            </a:r>
            <a:r>
              <a:rPr lang="en-US" sz="1900" dirty="0" smtClean="0"/>
              <a:t>relatively high </a:t>
            </a:r>
            <a:r>
              <a:rPr lang="en-US" sz="1900" dirty="0"/>
              <a:t>(assuming that it is possible to substitute </a:t>
            </a:r>
            <a:r>
              <a:rPr lang="en-US" sz="1900" dirty="0" smtClean="0"/>
              <a:t>factors </a:t>
            </a:r>
            <a:r>
              <a:rPr lang="en-US" sz="1900" dirty="0"/>
              <a:t>inputs in the </a:t>
            </a:r>
            <a:r>
              <a:rPr lang="en-US" sz="1900" dirty="0" smtClean="0"/>
              <a:t>production process), and </a:t>
            </a:r>
            <a:r>
              <a:rPr lang="en-US" sz="1900" dirty="0"/>
              <a:t>vice versa.</a:t>
            </a:r>
          </a:p>
          <a:p>
            <a:pPr marL="723900" indent="-361950">
              <a:buClr>
                <a:schemeClr val="accent6">
                  <a:lumMod val="50000"/>
                </a:schemeClr>
              </a:buClr>
              <a:buFont typeface="Arial" panose="020B0604020202020204" pitchFamily="34" charset="0"/>
              <a:buChar char="•"/>
            </a:pPr>
            <a:r>
              <a:rPr lang="en-US" sz="1900" b="1" dirty="0" smtClean="0"/>
              <a:t>The </a:t>
            </a:r>
            <a:r>
              <a:rPr lang="en-US" sz="1900" b="1" dirty="0"/>
              <a:t>size of the market </a:t>
            </a:r>
            <a:r>
              <a:rPr lang="en-US" sz="1900" dirty="0"/>
              <a:t>- Capital-intensive production tends to take place </a:t>
            </a:r>
            <a:r>
              <a:rPr lang="en-US" sz="1900" dirty="0" smtClean="0"/>
              <a:t>for mass-market </a:t>
            </a:r>
            <a:r>
              <a:rPr lang="en-US" sz="1900" dirty="0"/>
              <a:t>products such as soft drinks, passenger vehicles and </a:t>
            </a:r>
            <a:r>
              <a:rPr lang="en-US" sz="1900" dirty="0" smtClean="0"/>
              <a:t>consumer electronics</a:t>
            </a:r>
            <a:r>
              <a:rPr lang="en-US" sz="1900" dirty="0"/>
              <a:t>. Labour-intensive methods are often used for </a:t>
            </a:r>
            <a:r>
              <a:rPr lang="en-US" sz="1900" dirty="0" err="1"/>
              <a:t>personalised</a:t>
            </a:r>
            <a:r>
              <a:rPr lang="en-US" sz="1900" dirty="0"/>
              <a:t> services, </a:t>
            </a:r>
            <a:r>
              <a:rPr lang="en-US" sz="1900" dirty="0" smtClean="0"/>
              <a:t>such as </a:t>
            </a:r>
            <a:r>
              <a:rPr lang="en-US" sz="1900" dirty="0"/>
              <a:t>a private tutor, counsellor, adviser, instructor or coach.</a:t>
            </a:r>
          </a:p>
          <a:p>
            <a:pPr marL="723900" indent="-361950">
              <a:buClr>
                <a:schemeClr val="accent6">
                  <a:lumMod val="50000"/>
                </a:schemeClr>
              </a:buClr>
              <a:buFont typeface="Arial" panose="020B0604020202020204" pitchFamily="34" charset="0"/>
              <a:buChar char="•"/>
            </a:pPr>
            <a:r>
              <a:rPr lang="en-US" sz="1900" b="1" dirty="0" smtClean="0"/>
              <a:t>The firm's objectives </a:t>
            </a:r>
            <a:r>
              <a:rPr lang="en-US" sz="1900" dirty="0"/>
              <a:t>- Profit-</a:t>
            </a:r>
            <a:r>
              <a:rPr lang="en-US" sz="1900" dirty="0" err="1"/>
              <a:t>maximisers</a:t>
            </a:r>
            <a:r>
              <a:rPr lang="en-US" sz="1900" dirty="0"/>
              <a:t> operating in mass markets tend to </a:t>
            </a:r>
            <a:r>
              <a:rPr lang="en-US" sz="1900" dirty="0" smtClean="0"/>
              <a:t>opt for </a:t>
            </a:r>
            <a:r>
              <a:rPr lang="en-US" sz="1900" dirty="0"/>
              <a:t>capital-intensive production methods in order to minimise their unit costs </a:t>
            </a:r>
            <a:r>
              <a:rPr lang="en-US" sz="1900" dirty="0" smtClean="0"/>
              <a:t>of production</a:t>
            </a:r>
            <a:r>
              <a:rPr lang="en-US" sz="1900" dirty="0"/>
              <a:t>. Other firms might choose to use </a:t>
            </a:r>
            <a:r>
              <a:rPr lang="en-US" sz="1900" dirty="0" err="1"/>
              <a:t>labour-intensive</a:t>
            </a:r>
            <a:r>
              <a:rPr lang="en-US" sz="1900" dirty="0"/>
              <a:t> methods as </a:t>
            </a:r>
            <a:r>
              <a:rPr lang="en-US" sz="1900" dirty="0" smtClean="0"/>
              <a:t>they operate </a:t>
            </a:r>
            <a:r>
              <a:rPr lang="en-US" sz="1900" dirty="0"/>
              <a:t>on a smaller scale or to safeguard jobs. Black &amp; Decker, operating </a:t>
            </a:r>
            <a:r>
              <a:rPr lang="en-US" sz="1900" dirty="0" smtClean="0"/>
              <a:t>in Shenzhen</a:t>
            </a:r>
            <a:r>
              <a:rPr lang="en-US" sz="1900" dirty="0"/>
              <a:t>, China, uses </a:t>
            </a:r>
            <a:r>
              <a:rPr lang="en-US" sz="1900" dirty="0" err="1"/>
              <a:t>labour-intensive</a:t>
            </a:r>
            <a:r>
              <a:rPr lang="en-US" sz="1900" dirty="0"/>
              <a:t> production methods to create jobs in </a:t>
            </a:r>
            <a:r>
              <a:rPr lang="en-US" sz="1900" dirty="0" smtClean="0"/>
              <a:t>the special </a:t>
            </a:r>
            <a:r>
              <a:rPr lang="en-US" sz="1900" dirty="0"/>
              <a:t>economic zone (see Chapter 16), benefiting from tax incentives from </a:t>
            </a:r>
            <a:r>
              <a:rPr lang="en-US" sz="1900" dirty="0" smtClean="0"/>
              <a:t>the government</a:t>
            </a:r>
            <a:r>
              <a:rPr lang="en-US" sz="1900" dirty="0"/>
              <a:t>.</a:t>
            </a:r>
          </a:p>
        </p:txBody>
      </p:sp>
      <p:sp>
        <p:nvSpPr>
          <p:cNvPr id="8" name="Title 2"/>
          <p:cNvSpPr>
            <a:spLocks noGrp="1"/>
          </p:cNvSpPr>
          <p:nvPr>
            <p:ph type="title"/>
          </p:nvPr>
        </p:nvSpPr>
        <p:spPr>
          <a:xfrm>
            <a:off x="70266" y="72008"/>
            <a:ext cx="7886110" cy="548680"/>
          </a:xfrm>
        </p:spPr>
        <p:txBody>
          <a:bodyPr>
            <a:noAutofit/>
          </a:bodyPr>
          <a:lstStyle/>
          <a:p>
            <a:r>
              <a:rPr lang="en-US" sz="3000" dirty="0" smtClean="0"/>
              <a:t>4.2 – Factors of Production – Capital Intensive</a:t>
            </a:r>
            <a:endParaRPr lang="en-US" sz="30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130</a:t>
            </a:r>
            <a:endParaRPr lang="en-GB" sz="1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95662065"/>
      </p:ext>
    </p:extLst>
  </p:cSld>
  <p:clrMapOvr>
    <a:masterClrMapping/>
  </p:clrMapOvr>
  <p:transition advClick="0"/>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3016210"/>
          </a:xfrm>
          <a:prstGeom prst="rect">
            <a:avLst/>
          </a:prstGeom>
        </p:spPr>
        <p:txBody>
          <a:bodyPr wrap="square">
            <a:spAutoFit/>
          </a:bodyPr>
          <a:lstStyle/>
          <a:p>
            <a:pPr>
              <a:buClr>
                <a:schemeClr val="accent6">
                  <a:lumMod val="50000"/>
                </a:schemeClr>
              </a:buClr>
            </a:pPr>
            <a:r>
              <a:rPr lang="en-US" sz="1900" b="1" dirty="0"/>
              <a:t>Productivity</a:t>
            </a:r>
          </a:p>
          <a:p>
            <a:pPr marL="361950" indent="-361950">
              <a:buClr>
                <a:schemeClr val="accent6">
                  <a:lumMod val="50000"/>
                </a:schemeClr>
              </a:buClr>
              <a:buFont typeface="Wingdings 3" panose="05040102010807070707" pitchFamily="18" charset="2"/>
              <a:buChar char=""/>
            </a:pPr>
            <a:r>
              <a:rPr lang="en-US" sz="1900" dirty="0"/>
              <a:t>Productivity is a measure of how well resources are used in the production </a:t>
            </a:r>
            <a:r>
              <a:rPr lang="en-US" sz="1900" dirty="0" smtClean="0"/>
              <a:t>process: that </a:t>
            </a:r>
            <a:r>
              <a:rPr lang="en-US" sz="1900" dirty="0"/>
              <a:t>is, the economic efficiency of land, labour, capital and enterprise. </a:t>
            </a:r>
            <a:r>
              <a:rPr lang="en-US" sz="1900" dirty="0" smtClean="0"/>
              <a:t>E.g., </a:t>
            </a:r>
            <a:r>
              <a:rPr lang="en-US" sz="1900" b="1" dirty="0" smtClean="0">
                <a:solidFill>
                  <a:srgbClr val="FF0000"/>
                </a:solidFill>
              </a:rPr>
              <a:t>labour </a:t>
            </a:r>
            <a:r>
              <a:rPr lang="en-US" sz="1900" b="1" dirty="0">
                <a:solidFill>
                  <a:srgbClr val="FF0000"/>
                </a:solidFill>
              </a:rPr>
              <a:t>productivity </a:t>
            </a:r>
            <a:r>
              <a:rPr lang="en-US" sz="1900" dirty="0"/>
              <a:t>measures the efficiency of the workforce in terms of output </a:t>
            </a:r>
            <a:r>
              <a:rPr lang="en-US" sz="1900" dirty="0" smtClean="0"/>
              <a:t>per worker</a:t>
            </a:r>
            <a:r>
              <a:rPr lang="en-US" sz="1900" dirty="0"/>
              <a:t>. It can be improved by having a better-skilled workforce (through </a:t>
            </a:r>
            <a:r>
              <a:rPr lang="en-US" sz="1900" dirty="0" smtClean="0"/>
              <a:t>education and </a:t>
            </a:r>
            <a:r>
              <a:rPr lang="en-US" sz="1900" dirty="0"/>
              <a:t>training) or by allowing workers to use better, more efficient technologies </a:t>
            </a:r>
            <a:r>
              <a:rPr lang="en-US" sz="1900" dirty="0" smtClean="0"/>
              <a:t>to increase </a:t>
            </a:r>
            <a:r>
              <a:rPr lang="en-US" sz="1900" dirty="0"/>
              <a:t>their output.</a:t>
            </a:r>
          </a:p>
          <a:p>
            <a:pPr marL="361950" indent="-361950">
              <a:buClr>
                <a:schemeClr val="accent6">
                  <a:lumMod val="50000"/>
                </a:schemeClr>
              </a:buClr>
              <a:buFont typeface="Wingdings 3" panose="05040102010807070707" pitchFamily="18" charset="2"/>
              <a:buChar char=""/>
            </a:pPr>
            <a:r>
              <a:rPr lang="en-US" sz="1900" dirty="0"/>
              <a:t>By contrast, the use of automation, such as the robotics and specialised </a:t>
            </a:r>
            <a:r>
              <a:rPr lang="en-US" sz="1900" dirty="0" smtClean="0"/>
              <a:t>computer equipment </a:t>
            </a:r>
            <a:r>
              <a:rPr lang="en-US" sz="1900" dirty="0"/>
              <a:t>used in car manufacturing, can help to </a:t>
            </a:r>
            <a:r>
              <a:rPr lang="en-US" sz="1900" b="1" dirty="0">
                <a:solidFill>
                  <a:srgbClr val="FF0000"/>
                </a:solidFill>
              </a:rPr>
              <a:t>raise capital productivity</a:t>
            </a:r>
            <a:r>
              <a:rPr lang="en-US" sz="1900" dirty="0"/>
              <a:t> </a:t>
            </a:r>
            <a:r>
              <a:rPr lang="en-US" sz="1900" dirty="0" smtClean="0"/>
              <a:t>without the </a:t>
            </a:r>
            <a:r>
              <a:rPr lang="en-US" sz="1900" dirty="0"/>
              <a:t>need to hire more workers.</a:t>
            </a:r>
          </a:p>
        </p:txBody>
      </p:sp>
      <p:sp>
        <p:nvSpPr>
          <p:cNvPr id="8" name="Title 2"/>
          <p:cNvSpPr>
            <a:spLocks noGrp="1"/>
          </p:cNvSpPr>
          <p:nvPr>
            <p:ph type="title"/>
          </p:nvPr>
        </p:nvSpPr>
        <p:spPr>
          <a:xfrm>
            <a:off x="70266" y="72008"/>
            <a:ext cx="7886110" cy="548680"/>
          </a:xfrm>
        </p:spPr>
        <p:txBody>
          <a:bodyPr>
            <a:noAutofit/>
          </a:bodyPr>
          <a:lstStyle/>
          <a:p>
            <a:r>
              <a:rPr lang="en-US" sz="3400" dirty="0" smtClean="0"/>
              <a:t>4.2 – Factors of Production – Productivity</a:t>
            </a:r>
            <a:endParaRPr lang="en-US" sz="34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130</a:t>
            </a:r>
            <a:endParaRPr lang="en-GB" sz="1000" b="1" dirty="0">
              <a:latin typeface="Arial" panose="020B0604020202020204" pitchFamily="34" charset="0"/>
              <a:cs typeface="Arial" panose="020B0604020202020204" pitchFamily="34" charset="0"/>
            </a:endParaRPr>
          </a:p>
        </p:txBody>
      </p:sp>
      <p:sp>
        <p:nvSpPr>
          <p:cNvPr id="2" name="Rectangle 1"/>
          <p:cNvSpPr/>
          <p:nvPr/>
        </p:nvSpPr>
        <p:spPr>
          <a:xfrm>
            <a:off x="283204" y="6300028"/>
            <a:ext cx="4147354" cy="369332"/>
          </a:xfrm>
          <a:prstGeom prst="rect">
            <a:avLst/>
          </a:prstGeom>
        </p:spPr>
        <p:txBody>
          <a:bodyPr wrap="none">
            <a:spAutoFit/>
          </a:bodyPr>
          <a:lstStyle/>
          <a:p>
            <a:r>
              <a:rPr lang="en-GB" b="1" dirty="0">
                <a:latin typeface="Arial" panose="020B0604020202020204" pitchFamily="34" charset="0"/>
                <a:cs typeface="Arial" panose="020B0604020202020204" pitchFamily="34" charset="0"/>
              </a:rPr>
              <a:t>Figure 11.1 </a:t>
            </a:r>
            <a:r>
              <a:rPr lang="en-GB" b="1" dirty="0" smtClean="0">
                <a:latin typeface="Arial" panose="020B0604020202020204" pitchFamily="34" charset="0"/>
                <a:cs typeface="Arial" panose="020B0604020202020204" pitchFamily="34" charset="0"/>
              </a:rPr>
              <a:t>- </a:t>
            </a:r>
            <a:r>
              <a:rPr lang="en-GB" dirty="0" smtClean="0">
                <a:latin typeface="Arial" panose="020B0604020202020204" pitchFamily="34" charset="0"/>
                <a:cs typeface="Arial" panose="020B0604020202020204" pitchFamily="34" charset="0"/>
              </a:rPr>
              <a:t>The input-output process</a:t>
            </a:r>
            <a:endParaRPr lang="en-GB" dirty="0">
              <a:latin typeface="Arial" panose="020B0604020202020204" pitchFamily="34" charset="0"/>
              <a:cs typeface="Arial" panose="020B0604020202020204" pitchFamily="34" charset="0"/>
            </a:endParaRPr>
          </a:p>
        </p:txBody>
      </p:sp>
      <p:sp>
        <p:nvSpPr>
          <p:cNvPr id="3" name="Oval 2"/>
          <p:cNvSpPr/>
          <p:nvPr/>
        </p:nvSpPr>
        <p:spPr>
          <a:xfrm>
            <a:off x="323528" y="4138104"/>
            <a:ext cx="2448272" cy="2027200"/>
          </a:xfrm>
          <a:prstGeom prst="ellipse">
            <a:avLst/>
          </a:prstGeom>
          <a:solidFill>
            <a:schemeClr val="accent6">
              <a:lumMod val="60000"/>
              <a:lumOff val="40000"/>
            </a:schemeClr>
          </a:solidFill>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IE" sz="2200" dirty="0" smtClean="0">
                <a:solidFill>
                  <a:schemeClr val="tx1"/>
                </a:solidFill>
                <a:latin typeface="Arial" panose="020B0604020202020204" pitchFamily="34" charset="0"/>
                <a:cs typeface="Arial" panose="020B0604020202020204" pitchFamily="34" charset="0"/>
              </a:rPr>
              <a:t>Factors of Production (Land, Labour, and Capital</a:t>
            </a:r>
            <a:endParaRPr lang="en-GB" sz="2200" dirty="0">
              <a:solidFill>
                <a:schemeClr val="tx1"/>
              </a:solidFill>
              <a:latin typeface="Arial" panose="020B0604020202020204" pitchFamily="34" charset="0"/>
              <a:cs typeface="Arial" panose="020B0604020202020204" pitchFamily="34" charset="0"/>
            </a:endParaRPr>
          </a:p>
        </p:txBody>
      </p:sp>
      <p:sp>
        <p:nvSpPr>
          <p:cNvPr id="9" name="Oval 8"/>
          <p:cNvSpPr/>
          <p:nvPr/>
        </p:nvSpPr>
        <p:spPr>
          <a:xfrm>
            <a:off x="3347864" y="4175476"/>
            <a:ext cx="2448272" cy="2027200"/>
          </a:xfrm>
          <a:prstGeom prst="ellipse">
            <a:avLst/>
          </a:prstGeom>
          <a:solidFill>
            <a:schemeClr val="accent6">
              <a:lumMod val="60000"/>
              <a:lumOff val="40000"/>
            </a:schemeClr>
          </a:solidFill>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IE" sz="2200" dirty="0" smtClean="0">
                <a:solidFill>
                  <a:schemeClr val="tx1"/>
                </a:solidFill>
                <a:latin typeface="Arial" panose="020B0604020202020204" pitchFamily="34" charset="0"/>
                <a:cs typeface="Arial" panose="020B0604020202020204" pitchFamily="34" charset="0"/>
              </a:rPr>
              <a:t>Productivity (efficiency)</a:t>
            </a:r>
            <a:endParaRPr lang="en-GB" sz="2200" dirty="0">
              <a:solidFill>
                <a:schemeClr val="tx1"/>
              </a:solidFill>
              <a:latin typeface="Arial" panose="020B0604020202020204" pitchFamily="34" charset="0"/>
              <a:cs typeface="Arial" panose="020B0604020202020204" pitchFamily="34" charset="0"/>
            </a:endParaRPr>
          </a:p>
        </p:txBody>
      </p:sp>
      <p:sp>
        <p:nvSpPr>
          <p:cNvPr id="11" name="Oval 10"/>
          <p:cNvSpPr/>
          <p:nvPr/>
        </p:nvSpPr>
        <p:spPr>
          <a:xfrm>
            <a:off x="6372200" y="4138104"/>
            <a:ext cx="2448272" cy="2027200"/>
          </a:xfrm>
          <a:prstGeom prst="ellipse">
            <a:avLst/>
          </a:prstGeom>
          <a:solidFill>
            <a:schemeClr val="accent6">
              <a:lumMod val="60000"/>
              <a:lumOff val="40000"/>
            </a:schemeClr>
          </a:solidFill>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IE" sz="2400" dirty="0" smtClean="0">
                <a:solidFill>
                  <a:schemeClr val="tx1"/>
                </a:solidFill>
                <a:latin typeface="Arial" panose="020B0604020202020204" pitchFamily="34" charset="0"/>
                <a:cs typeface="Arial" panose="020B0604020202020204" pitchFamily="34" charset="0"/>
              </a:rPr>
              <a:t>Production</a:t>
            </a:r>
            <a:endParaRPr lang="en-GB" sz="2400" dirty="0">
              <a:solidFill>
                <a:schemeClr val="tx1"/>
              </a:solidFill>
              <a:latin typeface="Arial" panose="020B0604020202020204" pitchFamily="34" charset="0"/>
              <a:cs typeface="Arial" panose="020B0604020202020204" pitchFamily="34" charset="0"/>
            </a:endParaRPr>
          </a:p>
        </p:txBody>
      </p:sp>
      <p:sp>
        <p:nvSpPr>
          <p:cNvPr id="4" name="TextBox 3"/>
          <p:cNvSpPr txBox="1"/>
          <p:nvPr/>
        </p:nvSpPr>
        <p:spPr>
          <a:xfrm>
            <a:off x="2802389" y="4832867"/>
            <a:ext cx="514885" cy="769441"/>
          </a:xfrm>
          <a:prstGeom prst="rect">
            <a:avLst/>
          </a:prstGeom>
          <a:noFill/>
          <a:effectLst>
            <a:outerShdw blurRad="50800" dist="38100" dir="2700000" algn="tl" rotWithShape="0">
              <a:prstClr val="black">
                <a:alpha val="40000"/>
              </a:prstClr>
            </a:outerShdw>
          </a:effectLst>
        </p:spPr>
        <p:txBody>
          <a:bodyPr wrap="none" rtlCol="0">
            <a:spAutoFit/>
          </a:bodyPr>
          <a:lstStyle/>
          <a:p>
            <a:r>
              <a:rPr lang="en-IE" sz="4400" dirty="0" smtClean="0"/>
              <a:t>+</a:t>
            </a:r>
            <a:endParaRPr lang="en-GB" dirty="0"/>
          </a:p>
        </p:txBody>
      </p:sp>
      <p:sp>
        <p:nvSpPr>
          <p:cNvPr id="12" name="TextBox 11"/>
          <p:cNvSpPr txBox="1"/>
          <p:nvPr/>
        </p:nvSpPr>
        <p:spPr>
          <a:xfrm>
            <a:off x="5831456" y="4832866"/>
            <a:ext cx="514885" cy="769441"/>
          </a:xfrm>
          <a:prstGeom prst="rect">
            <a:avLst/>
          </a:prstGeom>
          <a:noFill/>
          <a:effectLst>
            <a:outerShdw blurRad="50800" dist="38100" dir="2700000" algn="tl" rotWithShape="0">
              <a:prstClr val="black">
                <a:alpha val="40000"/>
              </a:prstClr>
            </a:outerShdw>
          </a:effectLst>
        </p:spPr>
        <p:txBody>
          <a:bodyPr wrap="none" rtlCol="0">
            <a:spAutoFit/>
          </a:bodyPr>
          <a:lstStyle/>
          <a:p>
            <a:r>
              <a:rPr lang="en-IE" sz="4400" dirty="0"/>
              <a:t>=</a:t>
            </a:r>
            <a:endParaRPr lang="en-GB" dirty="0"/>
          </a:p>
        </p:txBody>
      </p:sp>
    </p:spTree>
    <p:extLst>
      <p:ext uri="{BB962C8B-B14F-4D97-AF65-F5344CB8AC3E}">
        <p14:creationId xmlns:p14="http://schemas.microsoft.com/office/powerpoint/2010/main" val="1085388093"/>
      </p:ext>
    </p:extLst>
  </p:cSld>
  <p:clrMapOvr>
    <a:masterClrMapping/>
  </p:clrMapOvr>
  <p:transition advClick="0"/>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647700"/>
          </a:xfrm>
          <a:prstGeom prst="rect">
            <a:avLst/>
          </a:prstGeom>
        </p:spPr>
        <p:txBody>
          <a:bodyPr wrap="square">
            <a:spAutoFit/>
          </a:bodyPr>
          <a:lstStyle/>
          <a:p>
            <a:pPr marL="361950" indent="-361950">
              <a:buClr>
                <a:schemeClr val="accent6">
                  <a:lumMod val="50000"/>
                </a:schemeClr>
              </a:buClr>
              <a:buFont typeface="Wingdings 3" panose="05040102010807070707" pitchFamily="18" charset="2"/>
              <a:buChar char=""/>
            </a:pPr>
            <a:r>
              <a:rPr lang="en-US" sz="1900" dirty="0"/>
              <a:t>Higher productivity is </a:t>
            </a:r>
            <a:r>
              <a:rPr lang="en-US" sz="1900" dirty="0" smtClean="0"/>
              <a:t>important </a:t>
            </a:r>
            <a:r>
              <a:rPr lang="en-US" sz="1900" dirty="0"/>
              <a:t>for an economy for several reasons:</a:t>
            </a:r>
          </a:p>
          <a:p>
            <a:pPr marL="723900" indent="-361950">
              <a:buClr>
                <a:schemeClr val="accent6">
                  <a:lumMod val="50000"/>
                </a:schemeClr>
              </a:buClr>
              <a:buFont typeface="Arial" panose="020B0604020202020204" pitchFamily="34" charset="0"/>
              <a:buChar char="•"/>
            </a:pPr>
            <a:r>
              <a:rPr lang="en-US" sz="1900" b="1" dirty="0" smtClean="0">
                <a:solidFill>
                  <a:srgbClr val="FF0000"/>
                </a:solidFill>
              </a:rPr>
              <a:t>Economies </a:t>
            </a:r>
            <a:r>
              <a:rPr lang="en-US" sz="1900" b="1" dirty="0">
                <a:solidFill>
                  <a:srgbClr val="FF0000"/>
                </a:solidFill>
              </a:rPr>
              <a:t>of scale</a:t>
            </a:r>
            <a:r>
              <a:rPr lang="en-US" sz="1900" dirty="0"/>
              <a:t> - Higher levels of output, whether through </a:t>
            </a:r>
            <a:r>
              <a:rPr lang="en-US" sz="1900" dirty="0" smtClean="0"/>
              <a:t>capital-intensive or </a:t>
            </a:r>
            <a:r>
              <a:rPr lang="en-US" sz="1900" dirty="0" err="1" smtClean="0"/>
              <a:t>labour-intensive</a:t>
            </a:r>
            <a:r>
              <a:rPr lang="en-US" sz="1900" dirty="0" smtClean="0"/>
              <a:t> </a:t>
            </a:r>
            <a:r>
              <a:rPr lang="en-US" sz="1900" dirty="0"/>
              <a:t>methods of production, help to reduce unit costs of </a:t>
            </a:r>
            <a:r>
              <a:rPr lang="en-US" sz="1900" dirty="0" smtClean="0"/>
              <a:t>production (see </a:t>
            </a:r>
            <a:r>
              <a:rPr lang="en-US" sz="1900" dirty="0"/>
              <a:t>Chapter 14). These cost-saving benefits can be passed on to consumers in </a:t>
            </a:r>
            <a:r>
              <a:rPr lang="en-US" sz="1900" dirty="0" smtClean="0"/>
              <a:t>the form </a:t>
            </a:r>
            <a:r>
              <a:rPr lang="en-US" sz="1900" dirty="0"/>
              <a:t>of lower prices. </a:t>
            </a:r>
            <a:r>
              <a:rPr lang="en-US" sz="1900" dirty="0" smtClean="0"/>
              <a:t>E.g., </a:t>
            </a:r>
            <a:r>
              <a:rPr lang="en-US" sz="1900" dirty="0"/>
              <a:t>the mass production of flat-screen </a:t>
            </a:r>
            <a:r>
              <a:rPr lang="en-US" sz="1900" dirty="0" smtClean="0"/>
              <a:t>televisions and </a:t>
            </a:r>
            <a:r>
              <a:rPr lang="en-US" sz="1900" dirty="0"/>
              <a:t>digital cameras has made these products much more affordable to </a:t>
            </a:r>
            <a:r>
              <a:rPr lang="en-US" sz="1900" dirty="0" smtClean="0"/>
              <a:t>many customers </a:t>
            </a:r>
            <a:r>
              <a:rPr lang="en-US" sz="1900" dirty="0"/>
              <a:t>around the world. In addition, cost savings from higher </a:t>
            </a:r>
            <a:r>
              <a:rPr lang="en-US" sz="1900" dirty="0" smtClean="0"/>
              <a:t>productivity levels </a:t>
            </a:r>
            <a:r>
              <a:rPr lang="en-US" sz="1900" dirty="0"/>
              <a:t>can help firms to earn more profit on each item sold.</a:t>
            </a:r>
          </a:p>
          <a:p>
            <a:pPr marL="723900" indent="-361950">
              <a:buClr>
                <a:schemeClr val="accent6">
                  <a:lumMod val="50000"/>
                </a:schemeClr>
              </a:buClr>
              <a:buFont typeface="Arial" panose="020B0604020202020204" pitchFamily="34" charset="0"/>
              <a:buChar char="•"/>
            </a:pPr>
            <a:r>
              <a:rPr lang="en-US" sz="1900" b="1" dirty="0" smtClean="0">
                <a:solidFill>
                  <a:srgbClr val="FF0000"/>
                </a:solidFill>
              </a:rPr>
              <a:t>Higher </a:t>
            </a:r>
            <a:r>
              <a:rPr lang="en-US" sz="1900" b="1" dirty="0">
                <a:solidFill>
                  <a:srgbClr val="FF0000"/>
                </a:solidFill>
              </a:rPr>
              <a:t>profits </a:t>
            </a:r>
            <a:r>
              <a:rPr lang="en-US" sz="1900" dirty="0"/>
              <a:t>- Productivity gains are a source of higher profits for firms. </a:t>
            </a:r>
            <a:r>
              <a:rPr lang="en-US" sz="1900" dirty="0" smtClean="0"/>
              <a:t>These efficiency </a:t>
            </a:r>
            <a:r>
              <a:rPr lang="en-US" sz="1900" dirty="0"/>
              <a:t>gains can be reinvested in the business to fund research and </a:t>
            </a:r>
            <a:r>
              <a:rPr lang="en-US" sz="1900" dirty="0" smtClean="0"/>
              <a:t>development or </a:t>
            </a:r>
            <a:r>
              <a:rPr lang="en-US" sz="1900" dirty="0"/>
              <a:t>used to expand the operations of the business. Either way, higher profits help </a:t>
            </a:r>
            <a:r>
              <a:rPr lang="en-US" sz="1900" dirty="0" smtClean="0"/>
              <a:t>to fund </a:t>
            </a:r>
            <a:r>
              <a:rPr lang="en-US" sz="1900" dirty="0"/>
              <a:t>the long-term survival of the firm.</a:t>
            </a:r>
          </a:p>
          <a:p>
            <a:pPr marL="723900" indent="-361950">
              <a:buClr>
                <a:schemeClr val="accent6">
                  <a:lumMod val="50000"/>
                </a:schemeClr>
              </a:buClr>
              <a:buFont typeface="Arial" panose="020B0604020202020204" pitchFamily="34" charset="0"/>
              <a:buChar char="•"/>
            </a:pPr>
            <a:r>
              <a:rPr lang="en-US" sz="1900" b="1" dirty="0" smtClean="0">
                <a:solidFill>
                  <a:srgbClr val="FF0000"/>
                </a:solidFill>
              </a:rPr>
              <a:t>Higher </a:t>
            </a:r>
            <a:r>
              <a:rPr lang="en-US" sz="1900" b="1" dirty="0">
                <a:solidFill>
                  <a:srgbClr val="FF0000"/>
                </a:solidFill>
              </a:rPr>
              <a:t>wages </a:t>
            </a:r>
            <a:r>
              <a:rPr lang="en-US" sz="1900" dirty="0"/>
              <a:t>- Highly productive </a:t>
            </a:r>
            <a:r>
              <a:rPr lang="en-US" sz="1900" dirty="0" smtClean="0"/>
              <a:t>firms </a:t>
            </a:r>
            <a:r>
              <a:rPr lang="en-US" sz="1900" dirty="0"/>
              <a:t>that enjoy cost savings and </a:t>
            </a:r>
            <a:r>
              <a:rPr lang="en-US" sz="1900" dirty="0" smtClean="0"/>
              <a:t>higher profitability </a:t>
            </a:r>
            <a:r>
              <a:rPr lang="en-US" sz="1900" dirty="0"/>
              <a:t>can afford to pay higher wages to their workers, especially if </a:t>
            </a:r>
            <a:r>
              <a:rPr lang="en-US" sz="1900" dirty="0" smtClean="0"/>
              <a:t>they become </a:t>
            </a:r>
            <a:r>
              <a:rPr lang="en-US" sz="1900" dirty="0"/>
              <a:t>more efficient. Such firms also tend to attract the best workers, as </a:t>
            </a:r>
            <a:r>
              <a:rPr lang="en-US" sz="1900" dirty="0" smtClean="0"/>
              <a:t>people prefer </a:t>
            </a:r>
            <a:r>
              <a:rPr lang="en-US" sz="1900" dirty="0"/>
              <a:t>to work for firms with better prospects and </a:t>
            </a:r>
            <a:r>
              <a:rPr lang="en-US" sz="1900" dirty="0" smtClean="0"/>
              <a:t>profitability.</a:t>
            </a:r>
            <a:endParaRPr lang="en-US" sz="1900" dirty="0"/>
          </a:p>
        </p:txBody>
      </p:sp>
      <p:sp>
        <p:nvSpPr>
          <p:cNvPr id="8" name="Title 2"/>
          <p:cNvSpPr>
            <a:spLocks noGrp="1"/>
          </p:cNvSpPr>
          <p:nvPr>
            <p:ph type="title"/>
          </p:nvPr>
        </p:nvSpPr>
        <p:spPr>
          <a:xfrm>
            <a:off x="70266" y="72008"/>
            <a:ext cx="7886110" cy="548680"/>
          </a:xfrm>
        </p:spPr>
        <p:txBody>
          <a:bodyPr>
            <a:noAutofit/>
          </a:bodyPr>
          <a:lstStyle/>
          <a:p>
            <a:r>
              <a:rPr lang="en-US" sz="3400" dirty="0" smtClean="0"/>
              <a:t>4.2 – Factors of Production – Productivity</a:t>
            </a:r>
            <a:endParaRPr lang="en-US" sz="34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131</a:t>
            </a:r>
            <a:endParaRPr lang="en-GB" sz="1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92067906"/>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4000" dirty="0" smtClean="0"/>
              <a:t>Syllabus Weightings</a:t>
            </a:r>
            <a:endParaRPr lang="en-GB" sz="4000" dirty="0"/>
          </a:p>
        </p:txBody>
      </p:sp>
      <p:sp>
        <p:nvSpPr>
          <p:cNvPr id="3" name="Rectangle 2"/>
          <p:cNvSpPr/>
          <p:nvPr/>
        </p:nvSpPr>
        <p:spPr>
          <a:xfrm>
            <a:off x="251520" y="1052736"/>
            <a:ext cx="8568952" cy="5632311"/>
          </a:xfrm>
          <a:prstGeom prst="rect">
            <a:avLst/>
          </a:prstGeom>
        </p:spPr>
        <p:txBody>
          <a:bodyPr wrap="square">
            <a:spAutoFit/>
          </a:bodyPr>
          <a:lstStyle/>
          <a:p>
            <a:pPr marL="406400" indent="-406400">
              <a:buClr>
                <a:srgbClr val="00B050"/>
              </a:buClr>
              <a:buFont typeface="Wingdings 3" panose="05040102010807070707" pitchFamily="18" charset="2"/>
              <a:buChar char=""/>
            </a:pPr>
            <a:r>
              <a:rPr lang="en-US" sz="2400" dirty="0"/>
              <a:t>The weightings given to the assessment objectives are:</a:t>
            </a:r>
          </a:p>
          <a:p>
            <a:pPr marL="285750" indent="-285750">
              <a:buClr>
                <a:srgbClr val="00B050"/>
              </a:buClr>
              <a:buFont typeface="Wingdings 3" panose="05040102010807070707" pitchFamily="18" charset="2"/>
              <a:buChar char=""/>
            </a:pPr>
            <a:endParaRPr lang="en-US" sz="2000" dirty="0"/>
          </a:p>
          <a:p>
            <a:pPr marL="285750" indent="-285750">
              <a:buClr>
                <a:srgbClr val="00B050"/>
              </a:buClr>
              <a:buFont typeface="Wingdings 3" panose="05040102010807070707" pitchFamily="18" charset="2"/>
              <a:buChar char=""/>
            </a:pPr>
            <a:endParaRPr lang="en-US" sz="2000" dirty="0" smtClean="0"/>
          </a:p>
          <a:p>
            <a:pPr marL="285750" indent="-285750">
              <a:buClr>
                <a:srgbClr val="00B050"/>
              </a:buClr>
              <a:buFont typeface="Wingdings 3" panose="05040102010807070707" pitchFamily="18" charset="2"/>
              <a:buChar char=""/>
            </a:pPr>
            <a:endParaRPr lang="en-US" sz="2000" dirty="0"/>
          </a:p>
          <a:p>
            <a:pPr marL="285750" indent="-285750">
              <a:buClr>
                <a:srgbClr val="00B050"/>
              </a:buClr>
              <a:buFont typeface="Wingdings 3" panose="05040102010807070707" pitchFamily="18" charset="2"/>
              <a:buChar char=""/>
            </a:pPr>
            <a:endParaRPr lang="en-US" sz="2000" dirty="0" smtClean="0"/>
          </a:p>
          <a:p>
            <a:pPr marL="285750" indent="-285750">
              <a:buClr>
                <a:srgbClr val="00B050"/>
              </a:buClr>
              <a:buFont typeface="Wingdings 3" panose="05040102010807070707" pitchFamily="18" charset="2"/>
              <a:buChar char=""/>
            </a:pPr>
            <a:endParaRPr lang="en-US" sz="2000" dirty="0"/>
          </a:p>
          <a:p>
            <a:pPr marL="285750" indent="-285750">
              <a:buClr>
                <a:srgbClr val="00B050"/>
              </a:buClr>
              <a:buFont typeface="Wingdings 3" panose="05040102010807070707" pitchFamily="18" charset="2"/>
              <a:buChar char=""/>
            </a:pPr>
            <a:endParaRPr lang="en-US" sz="2000" dirty="0" smtClean="0"/>
          </a:p>
          <a:p>
            <a:pPr marL="285750" indent="-285750">
              <a:buClr>
                <a:srgbClr val="00B050"/>
              </a:buClr>
              <a:buFont typeface="Wingdings 3" panose="05040102010807070707" pitchFamily="18" charset="2"/>
              <a:buChar char=""/>
            </a:pPr>
            <a:endParaRPr lang="en-US" sz="2000" dirty="0"/>
          </a:p>
          <a:p>
            <a:pPr marL="285750" indent="-285750">
              <a:buClr>
                <a:srgbClr val="00B050"/>
              </a:buClr>
              <a:buFont typeface="Wingdings 3" panose="05040102010807070707" pitchFamily="18" charset="2"/>
              <a:buChar char=""/>
            </a:pPr>
            <a:endParaRPr lang="en-US" sz="2000" dirty="0" smtClean="0"/>
          </a:p>
          <a:p>
            <a:pPr marL="285750" indent="-285750">
              <a:buClr>
                <a:srgbClr val="00B050"/>
              </a:buClr>
              <a:buFont typeface="Wingdings 3" panose="05040102010807070707" pitchFamily="18" charset="2"/>
              <a:buChar char=""/>
            </a:pPr>
            <a:endParaRPr lang="en-US" sz="2000" dirty="0" smtClean="0"/>
          </a:p>
          <a:p>
            <a:pPr marL="285750" indent="-285750">
              <a:buClr>
                <a:srgbClr val="00B050"/>
              </a:buClr>
              <a:buFont typeface="Wingdings 3" panose="05040102010807070707" pitchFamily="18" charset="2"/>
              <a:buChar char=""/>
            </a:pPr>
            <a:endParaRPr lang="en-US" sz="2000" dirty="0"/>
          </a:p>
          <a:p>
            <a:pPr marL="285750" indent="-285750">
              <a:buClr>
                <a:srgbClr val="00B050"/>
              </a:buClr>
              <a:buFont typeface="Wingdings 3" panose="05040102010807070707" pitchFamily="18" charset="2"/>
              <a:buChar char=""/>
            </a:pPr>
            <a:endParaRPr lang="en-US" sz="2000" dirty="0" smtClean="0"/>
          </a:p>
          <a:p>
            <a:pPr marL="285750" indent="-285750">
              <a:buClr>
                <a:srgbClr val="00B050"/>
              </a:buClr>
              <a:buFont typeface="Wingdings 3" panose="05040102010807070707" pitchFamily="18" charset="2"/>
              <a:buChar char=""/>
            </a:pPr>
            <a:endParaRPr lang="en-US" sz="2000" dirty="0"/>
          </a:p>
          <a:p>
            <a:pPr marL="406400" indent="-406400">
              <a:buClr>
                <a:srgbClr val="00B050"/>
              </a:buClr>
              <a:buFont typeface="Wingdings 3" panose="05040102010807070707" pitchFamily="18" charset="2"/>
              <a:buChar char=""/>
            </a:pPr>
            <a:r>
              <a:rPr lang="en-US" sz="2400" dirty="0"/>
              <a:t>The assessment objectives are weighted to give an indication of their relative importance. The weightings are not intended to provide a precise statement of the number of marks allocated to particular assessment objectives. </a:t>
            </a:r>
            <a:endParaRPr lang="en-US" sz="2000" dirty="0"/>
          </a:p>
        </p:txBody>
      </p:sp>
      <p:graphicFrame>
        <p:nvGraphicFramePr>
          <p:cNvPr id="2" name="Table 1"/>
          <p:cNvGraphicFramePr>
            <a:graphicFrameLocks noGrp="1"/>
          </p:cNvGraphicFramePr>
          <p:nvPr>
            <p:extLst>
              <p:ext uri="{D42A27DB-BD31-4B8C-83A1-F6EECF244321}">
                <p14:modId xmlns:p14="http://schemas.microsoft.com/office/powerpoint/2010/main" val="3435514362"/>
              </p:ext>
            </p:extLst>
          </p:nvPr>
        </p:nvGraphicFramePr>
        <p:xfrm>
          <a:off x="251520" y="1700808"/>
          <a:ext cx="8557780" cy="3291840"/>
        </p:xfrm>
        <a:graphic>
          <a:graphicData uri="http://schemas.openxmlformats.org/drawingml/2006/table">
            <a:tbl>
              <a:tblPr firstRow="1" bandRow="1">
                <a:tableStyleId>{5C22544A-7EE6-4342-B048-85BDC9FD1C3A}</a:tableStyleId>
              </a:tblPr>
              <a:tblGrid>
                <a:gridCol w="2797141"/>
                <a:gridCol w="2016224"/>
                <a:gridCol w="1872208"/>
                <a:gridCol w="1872207"/>
              </a:tblGrid>
              <a:tr h="370840">
                <a:tc>
                  <a:txBody>
                    <a:bodyPr/>
                    <a:lstStyle/>
                    <a:p>
                      <a:r>
                        <a:rPr lang="en-GB" sz="2400" dirty="0" smtClean="0">
                          <a:latin typeface="Arial" panose="020B0604020202020204" pitchFamily="34" charset="0"/>
                          <a:cs typeface="Arial" panose="020B0604020202020204" pitchFamily="34" charset="0"/>
                        </a:rPr>
                        <a:t>Assessment Objectives</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Paper 1 (%)</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Paper 1 (%)</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Overall1 (%)</a:t>
                      </a:r>
                      <a:endParaRPr lang="en-GB" sz="2400" dirty="0">
                        <a:latin typeface="Arial" panose="020B0604020202020204" pitchFamily="34" charset="0"/>
                        <a:cs typeface="Arial" panose="020B0604020202020204" pitchFamily="34" charset="0"/>
                      </a:endParaRPr>
                    </a:p>
                  </a:txBody>
                  <a:tcPr/>
                </a:tc>
              </a:tr>
              <a:tr h="370840">
                <a:tc>
                  <a:txBody>
                    <a:bodyPr/>
                    <a:lstStyle/>
                    <a:p>
                      <a:r>
                        <a:rPr lang="en-GB" sz="2400" b="1" dirty="0" smtClean="0">
                          <a:latin typeface="Arial" panose="020B0604020202020204" pitchFamily="34" charset="0"/>
                          <a:cs typeface="Arial" panose="020B0604020202020204" pitchFamily="34" charset="0"/>
                        </a:rPr>
                        <a:t>AO1</a:t>
                      </a:r>
                      <a:r>
                        <a:rPr lang="en-GB" sz="2400" dirty="0" smtClean="0">
                          <a:latin typeface="Arial" panose="020B0604020202020204" pitchFamily="34" charset="0"/>
                          <a:cs typeface="Arial" panose="020B0604020202020204" pitchFamily="34" charset="0"/>
                        </a:rPr>
                        <a:t>: Knowledge with understanding</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45 ± 5</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20 ± 5</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28 ± 5</a:t>
                      </a:r>
                      <a:endParaRPr lang="en-GB" sz="2400" dirty="0">
                        <a:latin typeface="Arial" panose="020B0604020202020204" pitchFamily="34" charset="0"/>
                        <a:cs typeface="Arial" panose="020B0604020202020204" pitchFamily="34" charset="0"/>
                      </a:endParaRPr>
                    </a:p>
                  </a:txBody>
                  <a:tcPr/>
                </a:tc>
              </a:tr>
              <a:tr h="370840">
                <a:tc>
                  <a:txBody>
                    <a:bodyPr/>
                    <a:lstStyle/>
                    <a:p>
                      <a:r>
                        <a:rPr lang="en-GB" sz="2400" b="1" dirty="0" smtClean="0">
                          <a:latin typeface="Arial" panose="020B0604020202020204" pitchFamily="34" charset="0"/>
                          <a:cs typeface="Arial" panose="020B0604020202020204" pitchFamily="34" charset="0"/>
                        </a:rPr>
                        <a:t>AO2</a:t>
                      </a:r>
                      <a:r>
                        <a:rPr lang="en-GB" sz="2400" dirty="0" smtClean="0">
                          <a:latin typeface="Arial" panose="020B0604020202020204" pitchFamily="34" charset="0"/>
                          <a:cs typeface="Arial" panose="020B0604020202020204" pitchFamily="34" charset="0"/>
                        </a:rPr>
                        <a:t>: Analysis</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55 ± 5</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35 ± 5</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41 ± 5</a:t>
                      </a:r>
                      <a:endParaRPr lang="en-GB" sz="2400" dirty="0">
                        <a:latin typeface="Arial" panose="020B0604020202020204" pitchFamily="34" charset="0"/>
                        <a:cs typeface="Arial" panose="020B0604020202020204" pitchFamily="34" charset="0"/>
                      </a:endParaRPr>
                    </a:p>
                  </a:txBody>
                  <a:tcPr/>
                </a:tc>
              </a:tr>
              <a:tr h="0">
                <a:tc>
                  <a:txBody>
                    <a:bodyPr/>
                    <a:lstStyle/>
                    <a:p>
                      <a:r>
                        <a:rPr lang="en-US" sz="2400" b="1" dirty="0" smtClean="0">
                          <a:latin typeface="Arial" panose="020B0604020202020204" pitchFamily="34" charset="0"/>
                          <a:cs typeface="Arial" panose="020B0604020202020204" pitchFamily="34" charset="0"/>
                        </a:rPr>
                        <a:t>AO3</a:t>
                      </a:r>
                      <a:r>
                        <a:rPr lang="en-US" sz="2400" dirty="0" smtClean="0">
                          <a:latin typeface="Arial" panose="020B0604020202020204" pitchFamily="34" charset="0"/>
                          <a:cs typeface="Arial" panose="020B0604020202020204" pitchFamily="34" charset="0"/>
                        </a:rPr>
                        <a:t>: Critical evaluation and decision-making</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0</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45 ± 5</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31 ± 4</a:t>
                      </a:r>
                      <a:endParaRPr lang="en-GB" sz="24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3194649354"/>
      </p:ext>
    </p:extLst>
  </p:cSld>
  <p:clrMapOvr>
    <a:masterClrMapping/>
  </p:clrMapOvr>
  <p:transition advClick="0"/>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3893374"/>
          </a:xfrm>
          <a:prstGeom prst="rect">
            <a:avLst/>
          </a:prstGeom>
        </p:spPr>
        <p:txBody>
          <a:bodyPr wrap="square">
            <a:spAutoFit/>
          </a:bodyPr>
          <a:lstStyle/>
          <a:p>
            <a:pPr marL="361950" indent="-361950">
              <a:buClr>
                <a:schemeClr val="accent6">
                  <a:lumMod val="50000"/>
                </a:schemeClr>
              </a:buClr>
              <a:buFont typeface="Arial" panose="020B0604020202020204" pitchFamily="34" charset="0"/>
              <a:buChar char="•"/>
            </a:pPr>
            <a:r>
              <a:rPr lang="en-US" sz="1900" b="1" dirty="0" smtClean="0">
                <a:solidFill>
                  <a:srgbClr val="FF0000"/>
                </a:solidFill>
              </a:rPr>
              <a:t>Improved </a:t>
            </a:r>
            <a:r>
              <a:rPr lang="en-US" sz="1900" b="1" dirty="0">
                <a:solidFill>
                  <a:srgbClr val="FF0000"/>
                </a:solidFill>
              </a:rPr>
              <a:t>competitiveness</a:t>
            </a:r>
            <a:r>
              <a:rPr lang="en-US" sz="1900" dirty="0"/>
              <a:t> - Productive firms can gain advantages </a:t>
            </a:r>
            <a:r>
              <a:rPr lang="en-US" sz="1900" dirty="0" smtClean="0"/>
              <a:t>beyond economies </a:t>
            </a:r>
            <a:r>
              <a:rPr lang="en-US" sz="1900" dirty="0"/>
              <a:t>of scale. </a:t>
            </a:r>
            <a:r>
              <a:rPr lang="en-US" sz="1900" dirty="0" smtClean="0"/>
              <a:t>E.g., </a:t>
            </a:r>
            <a:r>
              <a:rPr lang="en-US" sz="1900" dirty="0"/>
              <a:t>they are more efficient, so they can </a:t>
            </a:r>
            <a:r>
              <a:rPr lang="en-US" sz="1900" dirty="0" smtClean="0"/>
              <a:t>compete more </a:t>
            </a:r>
            <a:r>
              <a:rPr lang="en-US" sz="1900" dirty="0"/>
              <a:t>effectively on a global scale. Samsung's efficiency gains during the late </a:t>
            </a:r>
            <a:r>
              <a:rPr lang="en-US" sz="1900" dirty="0" smtClean="0"/>
              <a:t>2000s ensured </a:t>
            </a:r>
            <a:r>
              <a:rPr lang="en-US" sz="1900" dirty="0"/>
              <a:t>that the South Korean company took market share from Nokia and </a:t>
            </a:r>
            <a:r>
              <a:rPr lang="en-US" sz="1900" dirty="0" smtClean="0"/>
              <a:t>Apple to </a:t>
            </a:r>
            <a:r>
              <a:rPr lang="en-US" sz="1900" dirty="0"/>
              <a:t>become the market leader in the smartphones industry.</a:t>
            </a:r>
          </a:p>
          <a:p>
            <a:pPr marL="361950" indent="-361950">
              <a:buClr>
                <a:schemeClr val="accent6">
                  <a:lumMod val="50000"/>
                </a:schemeClr>
              </a:buClr>
              <a:buFont typeface="Arial" panose="020B0604020202020204" pitchFamily="34" charset="0"/>
              <a:buChar char="•"/>
            </a:pPr>
            <a:r>
              <a:rPr lang="en-US" sz="1900" b="1" dirty="0" smtClean="0">
                <a:solidFill>
                  <a:srgbClr val="FF0000"/>
                </a:solidFill>
              </a:rPr>
              <a:t>Economic </a:t>
            </a:r>
            <a:r>
              <a:rPr lang="en-US" sz="1900" b="1" dirty="0">
                <a:solidFill>
                  <a:srgbClr val="FF0000"/>
                </a:solidFill>
              </a:rPr>
              <a:t>growth</a:t>
            </a:r>
            <a:r>
              <a:rPr lang="en-US" sz="1900" dirty="0"/>
              <a:t> - Productivity is a source of economic growth because </a:t>
            </a:r>
            <a:r>
              <a:rPr lang="en-US" sz="1900" dirty="0" smtClean="0"/>
              <a:t>it increases </a:t>
            </a:r>
            <a:r>
              <a:rPr lang="en-US" sz="1900" dirty="0"/>
              <a:t>the productive capacity </a:t>
            </a:r>
            <a:r>
              <a:rPr lang="en-US" sz="1900" dirty="0" smtClean="0"/>
              <a:t>of an </a:t>
            </a:r>
            <a:r>
              <a:rPr lang="en-US" sz="1900" dirty="0"/>
              <a:t>economy, thus shifting its </a:t>
            </a:r>
            <a:r>
              <a:rPr lang="en-US" sz="1900" dirty="0" smtClean="0"/>
              <a:t>production possibility </a:t>
            </a:r>
            <a:r>
              <a:rPr lang="en-US" sz="1900" dirty="0"/>
              <a:t>curve outwards (see Chapter 1). This helps to raise employment </a:t>
            </a:r>
            <a:r>
              <a:rPr lang="en-US" sz="1900" dirty="0" smtClean="0"/>
              <a:t>and standards </a:t>
            </a:r>
            <a:r>
              <a:rPr lang="en-US" sz="1900" dirty="0"/>
              <a:t>of living in the economy. Higher wages, from improved efficiency </a:t>
            </a:r>
            <a:r>
              <a:rPr lang="en-US" sz="1900" dirty="0" smtClean="0"/>
              <a:t>of firms </a:t>
            </a:r>
            <a:r>
              <a:rPr lang="en-US" sz="1900" dirty="0"/>
              <a:t>and higher labour productivity, also mean that the government collects </a:t>
            </a:r>
            <a:r>
              <a:rPr lang="en-US" sz="1900" dirty="0" smtClean="0"/>
              <a:t>more tax revenues </a:t>
            </a:r>
            <a:r>
              <a:rPr lang="en-US" sz="1900" dirty="0"/>
              <a:t>to fund its expenditure on the economy (see Chapter 16).</a:t>
            </a:r>
          </a:p>
        </p:txBody>
      </p:sp>
      <p:sp>
        <p:nvSpPr>
          <p:cNvPr id="8" name="Title 2"/>
          <p:cNvSpPr>
            <a:spLocks noGrp="1"/>
          </p:cNvSpPr>
          <p:nvPr>
            <p:ph type="title"/>
          </p:nvPr>
        </p:nvSpPr>
        <p:spPr>
          <a:xfrm>
            <a:off x="70266" y="72008"/>
            <a:ext cx="7886110" cy="548680"/>
          </a:xfrm>
        </p:spPr>
        <p:txBody>
          <a:bodyPr>
            <a:noAutofit/>
          </a:bodyPr>
          <a:lstStyle/>
          <a:p>
            <a:r>
              <a:rPr lang="en-US" sz="3400" dirty="0" smtClean="0"/>
              <a:t>4.2 – Factors of Production – Productivity</a:t>
            </a:r>
            <a:endParaRPr lang="en-US" sz="34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131</a:t>
            </a:r>
            <a:endParaRPr lang="en-GB" sz="1000" b="1" dirty="0">
              <a:latin typeface="Arial" panose="020B0604020202020204" pitchFamily="34" charset="0"/>
              <a:cs typeface="Arial" panose="020B0604020202020204" pitchFamily="34" charset="0"/>
            </a:endParaRPr>
          </a:p>
        </p:txBody>
      </p:sp>
      <p:sp>
        <p:nvSpPr>
          <p:cNvPr id="2" name="Rectangle 1"/>
          <p:cNvSpPr/>
          <p:nvPr/>
        </p:nvSpPr>
        <p:spPr>
          <a:xfrm>
            <a:off x="242442" y="5085184"/>
            <a:ext cx="8568952" cy="1554272"/>
          </a:xfrm>
          <a:prstGeom prst="rect">
            <a:avLst/>
          </a:prstGeom>
          <a:solidFill>
            <a:schemeClr val="accent5">
              <a:lumMod val="60000"/>
              <a:lumOff val="40000"/>
            </a:schemeClr>
          </a:solidFill>
          <a:ln w="57150">
            <a:solidFill>
              <a:srgbClr val="002060"/>
            </a:solidFill>
          </a:ln>
        </p:spPr>
        <p:txBody>
          <a:bodyPr wrap="square">
            <a:spAutoFit/>
          </a:bodyPr>
          <a:lstStyle/>
          <a:p>
            <a:r>
              <a:rPr lang="en-GB" sz="1900" b="1" dirty="0">
                <a:latin typeface="Arial" panose="020B0604020202020204" pitchFamily="34" charset="0"/>
                <a:cs typeface="Arial" panose="020B0604020202020204" pitchFamily="34" charset="0"/>
              </a:rPr>
              <a:t>Study tips</a:t>
            </a:r>
          </a:p>
          <a:p>
            <a:r>
              <a:rPr lang="en-GB" sz="1900" dirty="0" smtClean="0">
                <a:latin typeface="Arial" panose="020B0604020202020204" pitchFamily="34" charset="0"/>
                <a:cs typeface="Arial" panose="020B0604020202020204" pitchFamily="34" charset="0"/>
              </a:rPr>
              <a:t>Higher productivity increases the output </a:t>
            </a:r>
            <a:r>
              <a:rPr lang="en-GB" sz="1900" dirty="0">
                <a:latin typeface="Arial" panose="020B0604020202020204" pitchFamily="34" charset="0"/>
                <a:cs typeface="Arial" panose="020B0604020202020204" pitchFamily="34" charset="0"/>
              </a:rPr>
              <a:t>of </a:t>
            </a:r>
            <a:r>
              <a:rPr lang="en-GB" sz="1900" dirty="0" smtClean="0">
                <a:latin typeface="Arial" panose="020B0604020202020204" pitchFamily="34" charset="0"/>
                <a:cs typeface="Arial" panose="020B0604020202020204" pitchFamily="34" charset="0"/>
              </a:rPr>
              <a:t>goods and </a:t>
            </a:r>
            <a:r>
              <a:rPr lang="en-GB" sz="1900" dirty="0">
                <a:latin typeface="Arial" panose="020B0604020202020204" pitchFamily="34" charset="0"/>
                <a:cs typeface="Arial" panose="020B0604020202020204" pitchFamily="34" charset="0"/>
              </a:rPr>
              <a:t>services.</a:t>
            </a:r>
          </a:p>
          <a:p>
            <a:r>
              <a:rPr lang="en-GB" sz="1900" dirty="0" smtClean="0">
                <a:latin typeface="Arial" panose="020B0604020202020204" pitchFamily="34" charset="0"/>
                <a:cs typeface="Arial" panose="020B0604020202020204" pitchFamily="34" charset="0"/>
              </a:rPr>
              <a:t>However, increasing the number of workers </a:t>
            </a:r>
            <a:r>
              <a:rPr lang="en-GB" sz="1900" dirty="0">
                <a:latin typeface="Arial" panose="020B0604020202020204" pitchFamily="34" charset="0"/>
                <a:cs typeface="Arial" panose="020B0604020202020204" pitchFamily="34" charset="0"/>
              </a:rPr>
              <a:t>or </a:t>
            </a:r>
            <a:r>
              <a:rPr lang="en-GB" sz="1900" dirty="0" smtClean="0">
                <a:latin typeface="Arial" panose="020B0604020202020204" pitchFamily="34" charset="0"/>
                <a:cs typeface="Arial" panose="020B0604020202020204" pitchFamily="34" charset="0"/>
              </a:rPr>
              <a:t>any other factor input </a:t>
            </a:r>
            <a:r>
              <a:rPr lang="en-GB" sz="1900" dirty="0">
                <a:latin typeface="Arial" panose="020B0604020202020204" pitchFamily="34" charset="0"/>
                <a:cs typeface="Arial" panose="020B0604020202020204" pitchFamily="34" charset="0"/>
              </a:rPr>
              <a:t>does </a:t>
            </a:r>
            <a:r>
              <a:rPr lang="en-GB" sz="1900" dirty="0" smtClean="0">
                <a:latin typeface="Arial" panose="020B0604020202020204" pitchFamily="34" charset="0"/>
                <a:cs typeface="Arial" panose="020B0604020202020204" pitchFamily="34" charset="0"/>
              </a:rPr>
              <a:t>not necessarily increase output unless these used efficiently. Firms </a:t>
            </a:r>
            <a:r>
              <a:rPr lang="en-GB" sz="1900" dirty="0">
                <a:latin typeface="Arial" panose="020B0604020202020204" pitchFamily="34" charset="0"/>
                <a:cs typeface="Arial" panose="020B0604020202020204" pitchFamily="34" charset="0"/>
              </a:rPr>
              <a:t>that </a:t>
            </a:r>
            <a:r>
              <a:rPr lang="en-GB" sz="1900" dirty="0" smtClean="0">
                <a:latin typeface="Arial" panose="020B0604020202020204" pitchFamily="34" charset="0"/>
                <a:cs typeface="Arial" panose="020B0604020202020204" pitchFamily="34" charset="0"/>
              </a:rPr>
              <a:t>operate on </a:t>
            </a:r>
            <a:r>
              <a:rPr lang="en-GB" sz="1900" dirty="0">
                <a:latin typeface="Arial" panose="020B0604020202020204" pitchFamily="34" charset="0"/>
                <a:cs typeface="Arial" panose="020B0604020202020204" pitchFamily="34" charset="0"/>
              </a:rPr>
              <a:t>a larger </a:t>
            </a:r>
            <a:r>
              <a:rPr lang="en-GB" sz="1900" dirty="0" smtClean="0">
                <a:latin typeface="Arial" panose="020B0604020202020204" pitchFamily="34" charset="0"/>
                <a:cs typeface="Arial" panose="020B0604020202020204" pitchFamily="34" charset="0"/>
              </a:rPr>
              <a:t>scale can </a:t>
            </a:r>
            <a:r>
              <a:rPr lang="en-GB" sz="1900" dirty="0">
                <a:latin typeface="Arial" panose="020B0604020202020204" pitchFamily="34" charset="0"/>
                <a:cs typeface="Arial" panose="020B0604020202020204" pitchFamily="34" charset="0"/>
              </a:rPr>
              <a:t>suffer </a:t>
            </a:r>
            <a:r>
              <a:rPr lang="en-GB" sz="1900" dirty="0" smtClean="0">
                <a:latin typeface="Arial" panose="020B0604020202020204" pitchFamily="34" charset="0"/>
                <a:cs typeface="Arial" panose="020B0604020202020204" pitchFamily="34" charset="0"/>
              </a:rPr>
              <a:t>from diseconomies of scale(see Chapter14</a:t>
            </a:r>
            <a:r>
              <a:rPr lang="en-GB" sz="1900"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922307266"/>
      </p:ext>
    </p:extLst>
  </p:cSld>
  <p:clrMapOvr>
    <a:masterClrMapping/>
  </p:clrMapOvr>
  <p:transition advClick="0"/>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408712" cy="5509200"/>
          </a:xfrm>
          <a:prstGeom prst="rect">
            <a:avLst/>
          </a:prstGeom>
        </p:spPr>
        <p:txBody>
          <a:bodyPr wrap="square">
            <a:spAutoFit/>
          </a:bodyPr>
          <a:lstStyle/>
          <a:p>
            <a:pPr>
              <a:buClr>
                <a:schemeClr val="accent6">
                  <a:lumMod val="50000"/>
                </a:schemeClr>
              </a:buClr>
            </a:pPr>
            <a:r>
              <a:rPr lang="en-US" sz="2200" b="1" dirty="0"/>
              <a:t>The difference between productivity and production</a:t>
            </a:r>
          </a:p>
          <a:p>
            <a:pPr marL="361950" indent="-361950">
              <a:buClr>
                <a:schemeClr val="accent6">
                  <a:lumMod val="50000"/>
                </a:schemeClr>
              </a:buClr>
              <a:buFont typeface="Wingdings 3" panose="05040102010807070707" pitchFamily="18" charset="2"/>
              <a:buChar char=""/>
            </a:pPr>
            <a:r>
              <a:rPr lang="en-US" sz="2200" dirty="0"/>
              <a:t>Productivity is a measure of the degree of efficiency in the use of factor inputs </a:t>
            </a:r>
            <a:r>
              <a:rPr lang="en-US" sz="2200" dirty="0" smtClean="0"/>
              <a:t>in the </a:t>
            </a:r>
            <a:r>
              <a:rPr lang="en-US" sz="2200" dirty="0"/>
              <a:t>production process. It </a:t>
            </a:r>
            <a:r>
              <a:rPr lang="en-US" sz="2200" dirty="0" smtClean="0"/>
              <a:t>takes </a:t>
            </a:r>
            <a:r>
              <a:rPr lang="en-US" sz="2200" dirty="0"/>
              <a:t>an </a:t>
            </a:r>
            <a:r>
              <a:rPr lang="en-US" sz="2200" dirty="0" smtClean="0"/>
              <a:t>average </a:t>
            </a:r>
            <a:r>
              <a:rPr lang="en-US" sz="2200" dirty="0"/>
              <a:t>measure of this efficiency, such as </a:t>
            </a:r>
            <a:r>
              <a:rPr lang="en-US" sz="2200" dirty="0" smtClean="0"/>
              <a:t>output per </a:t>
            </a:r>
            <a:r>
              <a:rPr lang="en-US" sz="2200" dirty="0"/>
              <a:t>worker, </a:t>
            </a:r>
            <a:r>
              <a:rPr lang="en-US" sz="2200" dirty="0" smtClean="0"/>
              <a:t>revenue </a:t>
            </a:r>
            <a:r>
              <a:rPr lang="en-US" sz="2200" dirty="0"/>
              <a:t>per sales person or output per machine hour. </a:t>
            </a:r>
            <a:r>
              <a:rPr lang="en-US" sz="2200" dirty="0" smtClean="0"/>
              <a:t>Alternatively, productivity </a:t>
            </a:r>
            <a:r>
              <a:rPr lang="en-US" sz="2200" dirty="0"/>
              <a:t>can be measured as a ratio, such as the value of output compared </a:t>
            </a:r>
            <a:r>
              <a:rPr lang="en-US" sz="2200" dirty="0" smtClean="0"/>
              <a:t>with the </a:t>
            </a:r>
            <a:r>
              <a:rPr lang="en-US" sz="2200" dirty="0"/>
              <a:t>cost of the inputs (factors of production).</a:t>
            </a:r>
          </a:p>
          <a:p>
            <a:pPr marL="361950" indent="-361950">
              <a:buClr>
                <a:schemeClr val="accent6">
                  <a:lumMod val="50000"/>
                </a:schemeClr>
              </a:buClr>
              <a:buFont typeface="Wingdings 3" panose="05040102010807070707" pitchFamily="18" charset="2"/>
              <a:buChar char=""/>
            </a:pPr>
            <a:r>
              <a:rPr lang="en-US" sz="2200" dirty="0"/>
              <a:t>By contrast, production refers to the total output of goods and services in </a:t>
            </a:r>
            <a:r>
              <a:rPr lang="en-US" sz="2200" dirty="0" smtClean="0"/>
              <a:t>the production </a:t>
            </a:r>
            <a:r>
              <a:rPr lang="en-US" sz="2200" dirty="0"/>
              <a:t>process. Production can be increased either by using more factor inputs </a:t>
            </a:r>
            <a:r>
              <a:rPr lang="en-US" sz="2200" dirty="0" smtClean="0"/>
              <a:t>or by </a:t>
            </a:r>
            <a:r>
              <a:rPr lang="en-US" sz="2200" dirty="0"/>
              <a:t>raising the productivity of existing factors </a:t>
            </a:r>
            <a:r>
              <a:rPr lang="en-US" sz="2200" dirty="0" smtClean="0"/>
              <a:t>of production</a:t>
            </a:r>
            <a:r>
              <a:rPr lang="en-US" sz="2200" dirty="0"/>
              <a:t>.</a:t>
            </a:r>
          </a:p>
        </p:txBody>
      </p:sp>
      <p:sp>
        <p:nvSpPr>
          <p:cNvPr id="8" name="Title 2"/>
          <p:cNvSpPr>
            <a:spLocks noGrp="1"/>
          </p:cNvSpPr>
          <p:nvPr>
            <p:ph type="title"/>
          </p:nvPr>
        </p:nvSpPr>
        <p:spPr>
          <a:xfrm>
            <a:off x="70266" y="72008"/>
            <a:ext cx="7886110" cy="548680"/>
          </a:xfrm>
        </p:spPr>
        <p:txBody>
          <a:bodyPr>
            <a:noAutofit/>
          </a:bodyPr>
          <a:lstStyle/>
          <a:p>
            <a:r>
              <a:rPr lang="en-US" sz="3400" dirty="0" smtClean="0"/>
              <a:t>4.2 – Factors of Production – Productivity</a:t>
            </a:r>
            <a:endParaRPr lang="en-US" sz="34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131</a:t>
            </a:r>
            <a:endParaRPr lang="en-GB" sz="1000" b="1" dirty="0">
              <a:latin typeface="Arial" panose="020B0604020202020204" pitchFamily="34" charset="0"/>
              <a:cs typeface="Arial" panose="020B0604020202020204" pitchFamily="34" charset="0"/>
            </a:endParaRPr>
          </a:p>
        </p:txBody>
      </p:sp>
      <p:pic>
        <p:nvPicPr>
          <p:cNvPr id="45058" name="Picture 2" descr="Image result for productivity vs production rat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60232" y="1082114"/>
            <a:ext cx="2151111" cy="1376711"/>
          </a:xfrm>
          <a:prstGeom prst="rect">
            <a:avLst/>
          </a:prstGeom>
          <a:noFill/>
          <a:extLst>
            <a:ext uri="{909E8E84-426E-40DD-AFC4-6F175D3DCCD1}">
              <a14:hiddenFill xmlns:a14="http://schemas.microsoft.com/office/drawing/2010/main">
                <a:solidFill>
                  <a:srgbClr val="FFFFFF"/>
                </a:solidFill>
              </a14:hiddenFill>
            </a:ext>
          </a:extLst>
        </p:spPr>
      </p:pic>
      <p:pic>
        <p:nvPicPr>
          <p:cNvPr id="45060" name="Picture 4" descr="Image result for productivity vs production rat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0231" y="2610594"/>
            <a:ext cx="2151111" cy="1193867"/>
          </a:xfrm>
          <a:prstGeom prst="rect">
            <a:avLst/>
          </a:prstGeom>
          <a:noFill/>
          <a:extLst>
            <a:ext uri="{909E8E84-426E-40DD-AFC4-6F175D3DCCD1}">
              <a14:hiddenFill xmlns:a14="http://schemas.microsoft.com/office/drawing/2010/main">
                <a:solidFill>
                  <a:srgbClr val="FFFFFF"/>
                </a:solidFill>
              </a14:hiddenFill>
            </a:ext>
          </a:extLst>
        </p:spPr>
      </p:pic>
      <p:pic>
        <p:nvPicPr>
          <p:cNvPr id="45062" name="Picture 6" descr="Image result for productivity vs production rat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052" t="7246" r="4055" b="9231"/>
          <a:stretch/>
        </p:blipFill>
        <p:spPr bwMode="auto">
          <a:xfrm>
            <a:off x="6660230" y="3947816"/>
            <a:ext cx="2131413" cy="884310"/>
          </a:xfrm>
          <a:prstGeom prst="rect">
            <a:avLst/>
          </a:prstGeom>
          <a:noFill/>
          <a:extLst>
            <a:ext uri="{909E8E84-426E-40DD-AFC4-6F175D3DCCD1}">
              <a14:hiddenFill xmlns:a14="http://schemas.microsoft.com/office/drawing/2010/main">
                <a:solidFill>
                  <a:srgbClr val="FFFFFF"/>
                </a:solidFill>
              </a14:hiddenFill>
            </a:ext>
          </a:extLst>
        </p:spPr>
      </p:pic>
      <p:pic>
        <p:nvPicPr>
          <p:cNvPr id="45064" name="Picture 8" descr="Image result for productivity vs production rate"/>
          <p:cNvPicPr>
            <a:picLocks noChangeAspect="1" noChangeArrowheads="1"/>
          </p:cNvPicPr>
          <p:nvPr/>
        </p:nvPicPr>
        <p:blipFill rotWithShape="1">
          <a:blip r:embed="rId6">
            <a:extLst>
              <a:ext uri="{28A0092B-C50C-407E-A947-70E740481C1C}">
                <a14:useLocalDpi xmlns:a14="http://schemas.microsoft.com/office/drawing/2010/main" val="0"/>
              </a:ext>
            </a:extLst>
          </a:blip>
          <a:srcRect l="5647" t="3376" r="7023" b="7193"/>
          <a:stretch/>
        </p:blipFill>
        <p:spPr bwMode="auto">
          <a:xfrm>
            <a:off x="6660230" y="4950831"/>
            <a:ext cx="2134322" cy="16111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9094146"/>
      </p:ext>
    </p:extLst>
  </p:cSld>
  <p:clrMapOvr>
    <a:masterClrMapping/>
  </p:clrMapOvr>
  <p:transition advClick="0"/>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408712" cy="5847755"/>
          </a:xfrm>
          <a:prstGeom prst="rect">
            <a:avLst/>
          </a:prstGeom>
        </p:spPr>
        <p:txBody>
          <a:bodyPr wrap="square">
            <a:spAutoFit/>
          </a:bodyPr>
          <a:lstStyle/>
          <a:p>
            <a:pPr>
              <a:buClr>
                <a:schemeClr val="accent6">
                  <a:lumMod val="50000"/>
                </a:schemeClr>
              </a:buClr>
            </a:pPr>
            <a:r>
              <a:rPr lang="en-US" sz="2200" b="1" dirty="0" smtClean="0">
                <a:solidFill>
                  <a:srgbClr val="FF0000"/>
                </a:solidFill>
              </a:rPr>
              <a:t>Exam practice</a:t>
            </a:r>
            <a:endParaRPr lang="en-US" sz="2200" b="1" dirty="0">
              <a:solidFill>
                <a:srgbClr val="FF0000"/>
              </a:solidFill>
            </a:endParaRPr>
          </a:p>
          <a:p>
            <a:pPr marL="361950" indent="-361950">
              <a:buClr>
                <a:schemeClr val="accent6">
                  <a:lumMod val="50000"/>
                </a:schemeClr>
              </a:buClr>
              <a:buFont typeface="Wingdings 3" panose="05040102010807070707" pitchFamily="18" charset="2"/>
              <a:buChar char=""/>
            </a:pPr>
            <a:r>
              <a:rPr lang="en-US" sz="2200" dirty="0">
                <a:solidFill>
                  <a:srgbClr val="FF0000"/>
                </a:solidFill>
              </a:rPr>
              <a:t>Study the data below for two real estate firms selling residential property over </a:t>
            </a:r>
            <a:r>
              <a:rPr lang="en-US" sz="2200" dirty="0" smtClean="0">
                <a:solidFill>
                  <a:srgbClr val="FF0000"/>
                </a:solidFill>
              </a:rPr>
              <a:t>a typical </a:t>
            </a:r>
            <a:r>
              <a:rPr lang="en-US" sz="2200" dirty="0">
                <a:solidFill>
                  <a:srgbClr val="FF0000"/>
                </a:solidFill>
              </a:rPr>
              <a:t>weekend. The number of units sold and the number of sales staff involved </a:t>
            </a:r>
            <a:r>
              <a:rPr lang="en-US" sz="2200" dirty="0" smtClean="0">
                <a:solidFill>
                  <a:srgbClr val="FF0000"/>
                </a:solidFill>
              </a:rPr>
              <a:t>are also </a:t>
            </a:r>
            <a:r>
              <a:rPr lang="en-US" sz="2200" dirty="0">
                <a:solidFill>
                  <a:srgbClr val="FF0000"/>
                </a:solidFill>
              </a:rPr>
              <a:t>shown</a:t>
            </a:r>
            <a:r>
              <a:rPr lang="en-US" sz="2200" dirty="0" smtClean="0">
                <a:solidFill>
                  <a:srgbClr val="FF0000"/>
                </a:solidFill>
              </a:rPr>
              <a:t>.</a:t>
            </a:r>
          </a:p>
          <a:p>
            <a:pPr marL="361950" indent="-361950">
              <a:buClr>
                <a:schemeClr val="accent6">
                  <a:lumMod val="50000"/>
                </a:schemeClr>
              </a:buClr>
              <a:buFont typeface="Wingdings 3" panose="05040102010807070707" pitchFamily="18" charset="2"/>
              <a:buChar char=""/>
            </a:pPr>
            <a:endParaRPr lang="en-US" sz="2200" dirty="0">
              <a:solidFill>
                <a:srgbClr val="FF0000"/>
              </a:solidFill>
            </a:endParaRPr>
          </a:p>
          <a:p>
            <a:pPr marL="361950" indent="-361950">
              <a:buClr>
                <a:schemeClr val="accent6">
                  <a:lumMod val="50000"/>
                </a:schemeClr>
              </a:buClr>
              <a:buFont typeface="Wingdings 3" panose="05040102010807070707" pitchFamily="18" charset="2"/>
              <a:buChar char=""/>
            </a:pPr>
            <a:endParaRPr lang="en-US" sz="2200" dirty="0" smtClean="0">
              <a:solidFill>
                <a:srgbClr val="FF0000"/>
              </a:solidFill>
            </a:endParaRPr>
          </a:p>
          <a:p>
            <a:pPr marL="361950" indent="-361950">
              <a:buClr>
                <a:schemeClr val="accent6">
                  <a:lumMod val="50000"/>
                </a:schemeClr>
              </a:buClr>
              <a:buFont typeface="Wingdings 3" panose="05040102010807070707" pitchFamily="18" charset="2"/>
              <a:buChar char=""/>
            </a:pPr>
            <a:endParaRPr lang="en-US" sz="2200" dirty="0">
              <a:solidFill>
                <a:srgbClr val="FF0000"/>
              </a:solidFill>
            </a:endParaRPr>
          </a:p>
          <a:p>
            <a:pPr marL="361950" indent="-361950">
              <a:buClr>
                <a:schemeClr val="accent6">
                  <a:lumMod val="50000"/>
                </a:schemeClr>
              </a:buClr>
              <a:buFont typeface="Wingdings 3" panose="05040102010807070707" pitchFamily="18" charset="2"/>
              <a:buChar char=""/>
            </a:pPr>
            <a:endParaRPr lang="en-US" sz="2200" dirty="0" smtClean="0">
              <a:solidFill>
                <a:srgbClr val="FF0000"/>
              </a:solidFill>
            </a:endParaRPr>
          </a:p>
          <a:p>
            <a:pPr marL="361950" indent="-361950">
              <a:buClr>
                <a:schemeClr val="accent6">
                  <a:lumMod val="50000"/>
                </a:schemeClr>
              </a:buClr>
              <a:buFont typeface="Wingdings 3" panose="05040102010807070707" pitchFamily="18" charset="2"/>
              <a:buChar char=""/>
            </a:pPr>
            <a:endParaRPr lang="en-US" sz="1200" dirty="0">
              <a:solidFill>
                <a:srgbClr val="FF0000"/>
              </a:solidFill>
            </a:endParaRPr>
          </a:p>
          <a:p>
            <a:pPr marL="457200" indent="-457200">
              <a:buClr>
                <a:schemeClr val="accent6">
                  <a:lumMod val="50000"/>
                </a:schemeClr>
              </a:buClr>
              <a:buFont typeface="+mj-lt"/>
              <a:buAutoNum type="arabicPeriod"/>
            </a:pPr>
            <a:r>
              <a:rPr lang="en-US" sz="2200" dirty="0" smtClean="0">
                <a:solidFill>
                  <a:srgbClr val="FF0000"/>
                </a:solidFill>
              </a:rPr>
              <a:t>Calculate </a:t>
            </a:r>
            <a:r>
              <a:rPr lang="en-US" sz="2200" dirty="0">
                <a:solidFill>
                  <a:srgbClr val="FF0000"/>
                </a:solidFill>
              </a:rPr>
              <a:t>the labour productivity as measured by sales per worker for </a:t>
            </a:r>
            <a:r>
              <a:rPr lang="en-US" sz="2200" dirty="0" smtClean="0">
                <a:solidFill>
                  <a:srgbClr val="FF0000"/>
                </a:solidFill>
              </a:rPr>
              <a:t>both </a:t>
            </a:r>
            <a:r>
              <a:rPr lang="en-US" sz="2200" dirty="0" err="1" smtClean="0">
                <a:solidFill>
                  <a:srgbClr val="FF0000"/>
                </a:solidFill>
              </a:rPr>
              <a:t>Charnley</a:t>
            </a:r>
            <a:r>
              <a:rPr lang="en-US" sz="2200" dirty="0" smtClean="0">
                <a:solidFill>
                  <a:srgbClr val="FF0000"/>
                </a:solidFill>
              </a:rPr>
              <a:t> </a:t>
            </a:r>
            <a:r>
              <a:rPr lang="en-US" sz="2200" dirty="0">
                <a:solidFill>
                  <a:srgbClr val="FF0000"/>
                </a:solidFill>
              </a:rPr>
              <a:t>Realty and Tsang Realty. (3)</a:t>
            </a:r>
          </a:p>
          <a:p>
            <a:pPr marL="457200" indent="-457200">
              <a:buClr>
                <a:schemeClr val="accent6">
                  <a:lumMod val="50000"/>
                </a:schemeClr>
              </a:buClr>
              <a:buFont typeface="+mj-lt"/>
              <a:buAutoNum type="arabicPeriod"/>
            </a:pPr>
            <a:r>
              <a:rPr lang="en-US" sz="2200" dirty="0" smtClean="0">
                <a:solidFill>
                  <a:srgbClr val="FF0000"/>
                </a:solidFill>
              </a:rPr>
              <a:t>Use </a:t>
            </a:r>
            <a:r>
              <a:rPr lang="en-US" sz="2200" dirty="0">
                <a:solidFill>
                  <a:srgbClr val="FF0000"/>
                </a:solidFill>
              </a:rPr>
              <a:t>the information in the table to comment on why it might be difficult </a:t>
            </a:r>
            <a:r>
              <a:rPr lang="en-US" sz="2200" dirty="0" smtClean="0">
                <a:solidFill>
                  <a:srgbClr val="FF0000"/>
                </a:solidFill>
              </a:rPr>
              <a:t>to decide </a:t>
            </a:r>
            <a:r>
              <a:rPr lang="en-US" sz="2200" dirty="0">
                <a:solidFill>
                  <a:srgbClr val="FF0000"/>
                </a:solidFill>
              </a:rPr>
              <a:t>whether </a:t>
            </a:r>
            <a:r>
              <a:rPr lang="en-US" sz="2200" dirty="0" err="1">
                <a:solidFill>
                  <a:srgbClr val="FF0000"/>
                </a:solidFill>
              </a:rPr>
              <a:t>Charnley</a:t>
            </a:r>
            <a:r>
              <a:rPr lang="en-US" sz="2200" dirty="0">
                <a:solidFill>
                  <a:srgbClr val="FF0000"/>
                </a:solidFill>
              </a:rPr>
              <a:t> Realty or Tsang Realty is the more productive firm. [4)</a:t>
            </a:r>
          </a:p>
        </p:txBody>
      </p:sp>
      <p:sp>
        <p:nvSpPr>
          <p:cNvPr id="8" name="Title 2"/>
          <p:cNvSpPr>
            <a:spLocks noGrp="1"/>
          </p:cNvSpPr>
          <p:nvPr>
            <p:ph type="title"/>
          </p:nvPr>
        </p:nvSpPr>
        <p:spPr>
          <a:xfrm>
            <a:off x="70266" y="72008"/>
            <a:ext cx="7886110" cy="548680"/>
          </a:xfrm>
        </p:spPr>
        <p:txBody>
          <a:bodyPr>
            <a:noAutofit/>
          </a:bodyPr>
          <a:lstStyle/>
          <a:p>
            <a:r>
              <a:rPr lang="en-US" sz="3400" dirty="0" smtClean="0"/>
              <a:t>4.2 – Factors of Production – Productivity</a:t>
            </a:r>
            <a:endParaRPr lang="en-US" sz="34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132</a:t>
            </a:r>
            <a:endParaRPr lang="en-GB" sz="1000" b="1" dirty="0">
              <a:latin typeface="Arial" panose="020B0604020202020204" pitchFamily="34" charset="0"/>
              <a:cs typeface="Arial" panose="020B0604020202020204" pitchFamily="34" charset="0"/>
            </a:endParaRPr>
          </a:p>
        </p:txBody>
      </p:sp>
      <p:pic>
        <p:nvPicPr>
          <p:cNvPr id="45058" name="Picture 2" descr="Image result for productivity vs production rat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60232" y="1082114"/>
            <a:ext cx="2151111" cy="1376711"/>
          </a:xfrm>
          <a:prstGeom prst="rect">
            <a:avLst/>
          </a:prstGeom>
          <a:noFill/>
          <a:extLst>
            <a:ext uri="{909E8E84-426E-40DD-AFC4-6F175D3DCCD1}">
              <a14:hiddenFill xmlns:a14="http://schemas.microsoft.com/office/drawing/2010/main">
                <a:solidFill>
                  <a:srgbClr val="FFFFFF"/>
                </a:solidFill>
              </a14:hiddenFill>
            </a:ext>
          </a:extLst>
        </p:spPr>
      </p:pic>
      <p:pic>
        <p:nvPicPr>
          <p:cNvPr id="45060" name="Picture 4" descr="Image result for productivity vs production rat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0231" y="2610594"/>
            <a:ext cx="2151111" cy="1193867"/>
          </a:xfrm>
          <a:prstGeom prst="rect">
            <a:avLst/>
          </a:prstGeom>
          <a:noFill/>
          <a:extLst>
            <a:ext uri="{909E8E84-426E-40DD-AFC4-6F175D3DCCD1}">
              <a14:hiddenFill xmlns:a14="http://schemas.microsoft.com/office/drawing/2010/main">
                <a:solidFill>
                  <a:srgbClr val="FFFFFF"/>
                </a:solidFill>
              </a14:hiddenFill>
            </a:ext>
          </a:extLst>
        </p:spPr>
      </p:pic>
      <p:pic>
        <p:nvPicPr>
          <p:cNvPr id="45062" name="Picture 6" descr="Image result for productivity vs production rat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052" t="7246" r="4055" b="9231"/>
          <a:stretch/>
        </p:blipFill>
        <p:spPr bwMode="auto">
          <a:xfrm>
            <a:off x="6660230" y="3947816"/>
            <a:ext cx="2131413" cy="884310"/>
          </a:xfrm>
          <a:prstGeom prst="rect">
            <a:avLst/>
          </a:prstGeom>
          <a:noFill/>
          <a:extLst>
            <a:ext uri="{909E8E84-426E-40DD-AFC4-6F175D3DCCD1}">
              <a14:hiddenFill xmlns:a14="http://schemas.microsoft.com/office/drawing/2010/main">
                <a:solidFill>
                  <a:srgbClr val="FFFFFF"/>
                </a:solidFill>
              </a14:hiddenFill>
            </a:ext>
          </a:extLst>
        </p:spPr>
      </p:pic>
      <p:pic>
        <p:nvPicPr>
          <p:cNvPr id="45064" name="Picture 8" descr="Image result for productivity vs production rate"/>
          <p:cNvPicPr>
            <a:picLocks noChangeAspect="1" noChangeArrowheads="1"/>
          </p:cNvPicPr>
          <p:nvPr/>
        </p:nvPicPr>
        <p:blipFill rotWithShape="1">
          <a:blip r:embed="rId6">
            <a:extLst>
              <a:ext uri="{28A0092B-C50C-407E-A947-70E740481C1C}">
                <a14:useLocalDpi xmlns:a14="http://schemas.microsoft.com/office/drawing/2010/main" val="0"/>
              </a:ext>
            </a:extLst>
          </a:blip>
          <a:srcRect l="5647" t="3376" r="7023" b="7193"/>
          <a:stretch/>
        </p:blipFill>
        <p:spPr bwMode="auto">
          <a:xfrm>
            <a:off x="6660230" y="4950831"/>
            <a:ext cx="2134322" cy="161110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Table 1"/>
          <p:cNvGraphicFramePr>
            <a:graphicFrameLocks noGrp="1"/>
          </p:cNvGraphicFramePr>
          <p:nvPr>
            <p:extLst>
              <p:ext uri="{D42A27DB-BD31-4B8C-83A1-F6EECF244321}">
                <p14:modId xmlns:p14="http://schemas.microsoft.com/office/powerpoint/2010/main" val="1777388475"/>
              </p:ext>
            </p:extLst>
          </p:nvPr>
        </p:nvGraphicFramePr>
        <p:xfrm>
          <a:off x="251519" y="2838510"/>
          <a:ext cx="6264696" cy="1381760"/>
        </p:xfrm>
        <a:graphic>
          <a:graphicData uri="http://schemas.openxmlformats.org/drawingml/2006/table">
            <a:tbl>
              <a:tblPr firstRow="1" bandRow="1">
                <a:tableStyleId>{5C22544A-7EE6-4342-B048-85BDC9FD1C3A}</a:tableStyleId>
              </a:tblPr>
              <a:tblGrid>
                <a:gridCol w="1800201"/>
                <a:gridCol w="1728192"/>
                <a:gridCol w="1368152"/>
                <a:gridCol w="1368151"/>
              </a:tblGrid>
              <a:tr h="370840">
                <a:tc>
                  <a:txBody>
                    <a:bodyPr/>
                    <a:lstStyle/>
                    <a:p>
                      <a:r>
                        <a:rPr lang="en-IE" dirty="0" smtClean="0">
                          <a:latin typeface="Arial" panose="020B0604020202020204" pitchFamily="34" charset="0"/>
                          <a:cs typeface="Arial" panose="020B0604020202020204" pitchFamily="34" charset="0"/>
                        </a:rPr>
                        <a:t>Firm</a:t>
                      </a:r>
                      <a:endParaRPr lang="en-GB" dirty="0">
                        <a:latin typeface="Arial" panose="020B0604020202020204" pitchFamily="34" charset="0"/>
                        <a:cs typeface="Arial" panose="020B0604020202020204" pitchFamily="34" charset="0"/>
                      </a:endParaRPr>
                    </a:p>
                  </a:txBody>
                  <a:tcPr/>
                </a:tc>
                <a:tc>
                  <a:txBody>
                    <a:bodyPr/>
                    <a:lstStyle/>
                    <a:p>
                      <a:r>
                        <a:rPr lang="en-IE" dirty="0" smtClean="0">
                          <a:latin typeface="Arial" panose="020B0604020202020204" pitchFamily="34" charset="0"/>
                          <a:cs typeface="Arial" panose="020B0604020202020204" pitchFamily="34" charset="0"/>
                        </a:rPr>
                        <a:t>Total Sales ($)</a:t>
                      </a:r>
                      <a:endParaRPr lang="en-GB" dirty="0">
                        <a:latin typeface="Arial" panose="020B0604020202020204" pitchFamily="34" charset="0"/>
                        <a:cs typeface="Arial" panose="020B0604020202020204" pitchFamily="34" charset="0"/>
                      </a:endParaRPr>
                    </a:p>
                  </a:txBody>
                  <a:tcPr/>
                </a:tc>
                <a:tc>
                  <a:txBody>
                    <a:bodyPr/>
                    <a:lstStyle/>
                    <a:p>
                      <a:r>
                        <a:rPr lang="en-IE" dirty="0" smtClean="0">
                          <a:latin typeface="Arial" panose="020B0604020202020204" pitchFamily="34" charset="0"/>
                          <a:cs typeface="Arial" panose="020B0604020202020204" pitchFamily="34" charset="0"/>
                        </a:rPr>
                        <a:t>Units Sold</a:t>
                      </a:r>
                      <a:endParaRPr lang="en-GB" dirty="0">
                        <a:latin typeface="Arial" panose="020B0604020202020204" pitchFamily="34" charset="0"/>
                        <a:cs typeface="Arial" panose="020B0604020202020204" pitchFamily="34" charset="0"/>
                      </a:endParaRPr>
                    </a:p>
                  </a:txBody>
                  <a:tcPr/>
                </a:tc>
                <a:tc>
                  <a:txBody>
                    <a:bodyPr/>
                    <a:lstStyle/>
                    <a:p>
                      <a:r>
                        <a:rPr lang="en-IE" dirty="0" smtClean="0">
                          <a:latin typeface="Arial" panose="020B0604020202020204" pitchFamily="34" charset="0"/>
                          <a:cs typeface="Arial" panose="020B0604020202020204" pitchFamily="34" charset="0"/>
                        </a:rPr>
                        <a:t>Sales Staff</a:t>
                      </a:r>
                      <a:endParaRPr lang="en-GB" dirty="0">
                        <a:latin typeface="Arial" panose="020B0604020202020204" pitchFamily="34" charset="0"/>
                        <a:cs typeface="Arial" panose="020B0604020202020204" pitchFamily="34" charset="0"/>
                      </a:endParaRPr>
                    </a:p>
                  </a:txBody>
                  <a:tcPr/>
                </a:tc>
              </a:tr>
              <a:tr h="370840">
                <a:tc>
                  <a:txBody>
                    <a:bodyPr/>
                    <a:lstStyle/>
                    <a:p>
                      <a:r>
                        <a:rPr lang="en-IE" dirty="0" err="1" smtClean="0">
                          <a:latin typeface="Arial" panose="020B0604020202020204" pitchFamily="34" charset="0"/>
                          <a:cs typeface="Arial" panose="020B0604020202020204" pitchFamily="34" charset="0"/>
                        </a:rPr>
                        <a:t>Charnley</a:t>
                      </a:r>
                      <a:r>
                        <a:rPr lang="en-IE" dirty="0" smtClean="0">
                          <a:latin typeface="Arial" panose="020B0604020202020204" pitchFamily="34" charset="0"/>
                          <a:cs typeface="Arial" panose="020B0604020202020204" pitchFamily="34" charset="0"/>
                        </a:rPr>
                        <a:t> Reality</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3,950,000</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10</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8</a:t>
                      </a:r>
                      <a:endParaRPr lang="en-GB" dirty="0">
                        <a:latin typeface="Arial" panose="020B0604020202020204" pitchFamily="34" charset="0"/>
                        <a:cs typeface="Arial" panose="020B0604020202020204" pitchFamily="34" charset="0"/>
                      </a:endParaRPr>
                    </a:p>
                  </a:txBody>
                  <a:tcPr/>
                </a:tc>
              </a:tr>
              <a:tr h="370840">
                <a:tc>
                  <a:txBody>
                    <a:bodyPr/>
                    <a:lstStyle/>
                    <a:p>
                      <a:r>
                        <a:rPr lang="en-IE" dirty="0" smtClean="0">
                          <a:latin typeface="Arial" panose="020B0604020202020204" pitchFamily="34" charset="0"/>
                          <a:cs typeface="Arial" panose="020B0604020202020204" pitchFamily="34" charset="0"/>
                        </a:rPr>
                        <a:t>Tsang Realty</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3,800,000</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14</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10</a:t>
                      </a:r>
                      <a:endParaRPr lang="en-GB"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4180159471"/>
      </p:ext>
    </p:extLst>
  </p:cSld>
  <p:clrMapOvr>
    <a:masterClrMapping/>
  </p:clrMapOvr>
  <p:transition advClick="0"/>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408712" cy="5735416"/>
          </a:xfrm>
          <a:prstGeom prst="rect">
            <a:avLst/>
          </a:prstGeom>
        </p:spPr>
        <p:txBody>
          <a:bodyPr wrap="square">
            <a:spAutoFit/>
          </a:bodyPr>
          <a:lstStyle/>
          <a:p>
            <a:pPr>
              <a:buClr>
                <a:schemeClr val="accent6">
                  <a:lumMod val="50000"/>
                </a:schemeClr>
              </a:buClr>
            </a:pPr>
            <a:r>
              <a:rPr lang="en-US" sz="1930" b="1" dirty="0"/>
              <a:t>Determinants of productivity</a:t>
            </a:r>
          </a:p>
          <a:p>
            <a:pPr marL="361950" indent="-361950">
              <a:buClr>
                <a:schemeClr val="accent6">
                  <a:lumMod val="50000"/>
                </a:schemeClr>
              </a:buClr>
              <a:buFont typeface="Wingdings 3" panose="05040102010807070707" pitchFamily="18" charset="2"/>
              <a:buChar char=""/>
            </a:pPr>
            <a:r>
              <a:rPr lang="en-US" sz="1930" dirty="0"/>
              <a:t>The five main determinants of productivity growth are as follows:</a:t>
            </a:r>
          </a:p>
          <a:p>
            <a:pPr marL="620713" indent="-258763">
              <a:buClr>
                <a:schemeClr val="accent6">
                  <a:lumMod val="50000"/>
                </a:schemeClr>
              </a:buClr>
              <a:buFont typeface="Arial" panose="020B0604020202020204" pitchFamily="34" charset="0"/>
              <a:buChar char="•"/>
            </a:pPr>
            <a:r>
              <a:rPr lang="en-US" sz="1930" b="1" dirty="0" smtClean="0"/>
              <a:t>Investment</a:t>
            </a:r>
            <a:r>
              <a:rPr lang="en-US" sz="1930" dirty="0" smtClean="0"/>
              <a:t> - This is the expenditure on physical capital such as machinery, vehicles and </a:t>
            </a:r>
            <a:r>
              <a:rPr lang="en-US" sz="1930" dirty="0"/>
              <a:t>buildings. For example, investment in the latest technologies generally </a:t>
            </a:r>
            <a:r>
              <a:rPr lang="en-US" sz="1930" dirty="0" smtClean="0"/>
              <a:t>helps workers </a:t>
            </a:r>
            <a:r>
              <a:rPr lang="en-US" sz="1930" dirty="0"/>
              <a:t>to do their jobs better - that is, to produce more output and of </a:t>
            </a:r>
            <a:r>
              <a:rPr lang="en-US" sz="1930" dirty="0" smtClean="0"/>
              <a:t>better quality</a:t>
            </a:r>
            <a:r>
              <a:rPr lang="en-US" sz="1930" dirty="0"/>
              <a:t>. The degree </a:t>
            </a:r>
            <a:r>
              <a:rPr lang="en-US" sz="1930" dirty="0" smtClean="0"/>
              <a:t>of investment </a:t>
            </a:r>
            <a:r>
              <a:rPr lang="en-US" sz="1930" dirty="0"/>
              <a:t>in turn is determined by the </a:t>
            </a:r>
            <a:r>
              <a:rPr lang="en-US" sz="1930" dirty="0" smtClean="0"/>
              <a:t>level of interest rates (see </a:t>
            </a:r>
            <a:r>
              <a:rPr lang="en-US" sz="1930" dirty="0"/>
              <a:t>Chapter 16). In general, the higher the interest rate, the more </a:t>
            </a:r>
            <a:r>
              <a:rPr lang="en-US" sz="1930" dirty="0" smtClean="0"/>
              <a:t>expensive capital expenditure </a:t>
            </a:r>
            <a:r>
              <a:rPr lang="en-US" sz="1930" dirty="0"/>
              <a:t>will be, thus discouraging </a:t>
            </a:r>
            <a:r>
              <a:rPr lang="en-US" sz="1930" dirty="0" smtClean="0"/>
              <a:t>investment </a:t>
            </a:r>
            <a:r>
              <a:rPr lang="en-US" sz="1930" dirty="0"/>
              <a:t>in the economy.</a:t>
            </a:r>
          </a:p>
          <a:p>
            <a:pPr marL="620713" indent="-258763">
              <a:buClr>
                <a:schemeClr val="accent6">
                  <a:lumMod val="50000"/>
                </a:schemeClr>
              </a:buClr>
              <a:buFont typeface="Arial" panose="020B0604020202020204" pitchFamily="34" charset="0"/>
              <a:buChar char="•"/>
            </a:pPr>
            <a:r>
              <a:rPr lang="en-US" sz="1930" b="1" dirty="0"/>
              <a:t>Competition </a:t>
            </a:r>
            <a:r>
              <a:rPr lang="en-US" sz="1930" dirty="0"/>
              <a:t>- This creates an incentive for firms to be more productive. Without competition, firms might Jack the incentive to be efficient or innovative (see next slide). By contrast, competition forces firms to be more efficient, thus helping to boost the economy's overall productivity</a:t>
            </a:r>
            <a:r>
              <a:rPr lang="en-US" sz="1930" dirty="0" smtClean="0"/>
              <a:t>.</a:t>
            </a:r>
            <a:endParaRPr lang="en-US" sz="1930" dirty="0"/>
          </a:p>
        </p:txBody>
      </p:sp>
      <p:sp>
        <p:nvSpPr>
          <p:cNvPr id="8" name="Title 2"/>
          <p:cNvSpPr>
            <a:spLocks noGrp="1"/>
          </p:cNvSpPr>
          <p:nvPr>
            <p:ph type="title"/>
          </p:nvPr>
        </p:nvSpPr>
        <p:spPr>
          <a:xfrm>
            <a:off x="70266" y="72008"/>
            <a:ext cx="7886110" cy="548680"/>
          </a:xfrm>
        </p:spPr>
        <p:txBody>
          <a:bodyPr>
            <a:noAutofit/>
          </a:bodyPr>
          <a:lstStyle/>
          <a:p>
            <a:r>
              <a:rPr lang="en-US" sz="3400" dirty="0" smtClean="0"/>
              <a:t>4.2 – Factors of Production – Productivity</a:t>
            </a:r>
            <a:endParaRPr lang="en-US" sz="34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132</a:t>
            </a:r>
            <a:endParaRPr lang="en-GB" sz="1000" b="1" dirty="0">
              <a:latin typeface="Arial" panose="020B0604020202020204" pitchFamily="34" charset="0"/>
              <a:cs typeface="Arial" panose="020B0604020202020204" pitchFamily="34" charset="0"/>
            </a:endParaRPr>
          </a:p>
        </p:txBody>
      </p:sp>
      <p:pic>
        <p:nvPicPr>
          <p:cNvPr id="45058" name="Picture 2" descr="Image result for productivity vs production rat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60232" y="1082114"/>
            <a:ext cx="2151111" cy="1376711"/>
          </a:xfrm>
          <a:prstGeom prst="rect">
            <a:avLst/>
          </a:prstGeom>
          <a:noFill/>
          <a:extLst>
            <a:ext uri="{909E8E84-426E-40DD-AFC4-6F175D3DCCD1}">
              <a14:hiddenFill xmlns:a14="http://schemas.microsoft.com/office/drawing/2010/main">
                <a:solidFill>
                  <a:srgbClr val="FFFFFF"/>
                </a:solidFill>
              </a14:hiddenFill>
            </a:ext>
          </a:extLst>
        </p:spPr>
      </p:pic>
      <p:pic>
        <p:nvPicPr>
          <p:cNvPr id="45060" name="Picture 4" descr="Image result for productivity vs production rat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0231" y="2610594"/>
            <a:ext cx="2151111" cy="1193867"/>
          </a:xfrm>
          <a:prstGeom prst="rect">
            <a:avLst/>
          </a:prstGeom>
          <a:noFill/>
          <a:extLst>
            <a:ext uri="{909E8E84-426E-40DD-AFC4-6F175D3DCCD1}">
              <a14:hiddenFill xmlns:a14="http://schemas.microsoft.com/office/drawing/2010/main">
                <a:solidFill>
                  <a:srgbClr val="FFFFFF"/>
                </a:solidFill>
              </a14:hiddenFill>
            </a:ext>
          </a:extLst>
        </p:spPr>
      </p:pic>
      <p:pic>
        <p:nvPicPr>
          <p:cNvPr id="45062" name="Picture 6" descr="Image result for productivity vs production rat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052" t="7246" r="4055" b="9231"/>
          <a:stretch/>
        </p:blipFill>
        <p:spPr bwMode="auto">
          <a:xfrm>
            <a:off x="6660230" y="3947816"/>
            <a:ext cx="2131413" cy="884310"/>
          </a:xfrm>
          <a:prstGeom prst="rect">
            <a:avLst/>
          </a:prstGeom>
          <a:noFill/>
          <a:extLst>
            <a:ext uri="{909E8E84-426E-40DD-AFC4-6F175D3DCCD1}">
              <a14:hiddenFill xmlns:a14="http://schemas.microsoft.com/office/drawing/2010/main">
                <a:solidFill>
                  <a:srgbClr val="FFFFFF"/>
                </a:solidFill>
              </a14:hiddenFill>
            </a:ext>
          </a:extLst>
        </p:spPr>
      </p:pic>
      <p:pic>
        <p:nvPicPr>
          <p:cNvPr id="45064" name="Picture 8" descr="Image result for productivity vs production rate"/>
          <p:cNvPicPr>
            <a:picLocks noChangeAspect="1" noChangeArrowheads="1"/>
          </p:cNvPicPr>
          <p:nvPr/>
        </p:nvPicPr>
        <p:blipFill rotWithShape="1">
          <a:blip r:embed="rId6">
            <a:extLst>
              <a:ext uri="{28A0092B-C50C-407E-A947-70E740481C1C}">
                <a14:useLocalDpi xmlns:a14="http://schemas.microsoft.com/office/drawing/2010/main" val="0"/>
              </a:ext>
            </a:extLst>
          </a:blip>
          <a:srcRect l="5647" t="3376" r="7023" b="7193"/>
          <a:stretch/>
        </p:blipFill>
        <p:spPr bwMode="auto">
          <a:xfrm>
            <a:off x="6660230" y="4950831"/>
            <a:ext cx="2134322" cy="16111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662128"/>
      </p:ext>
    </p:extLst>
  </p:cSld>
  <p:clrMapOvr>
    <a:masterClrMapping/>
  </p:clrMapOvr>
  <p:transition advClick="0"/>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507662"/>
          </a:xfrm>
          <a:prstGeom prst="rect">
            <a:avLst/>
          </a:prstGeom>
        </p:spPr>
        <p:txBody>
          <a:bodyPr wrap="square">
            <a:spAutoFit/>
          </a:bodyPr>
          <a:lstStyle/>
          <a:p>
            <a:pPr marL="361950" indent="-361950">
              <a:buClr>
                <a:schemeClr val="accent6">
                  <a:lumMod val="50000"/>
                </a:schemeClr>
              </a:buClr>
              <a:buFont typeface="Arial" panose="020B0604020202020204" pitchFamily="34" charset="0"/>
              <a:buChar char="•"/>
            </a:pPr>
            <a:r>
              <a:rPr lang="en-US" sz="2090" b="1" dirty="0"/>
              <a:t>Innovation</a:t>
            </a:r>
            <a:r>
              <a:rPr lang="en-US" sz="2090" dirty="0"/>
              <a:t> - This refers to the </a:t>
            </a:r>
            <a:r>
              <a:rPr lang="en-US" sz="2090" dirty="0" err="1"/>
              <a:t>commercialisation</a:t>
            </a:r>
            <a:r>
              <a:rPr lang="en-US" sz="2090" dirty="0"/>
              <a:t> of new ideas and products. The invention of tablet computers and smartphones has transformed the way many people work, as they are able to conduct their business while mobile rather than at the office. Such innovations have increased the speed of work, improved communications and enhanced organisation at work. Thus, innovation helps to boost productivity.</a:t>
            </a:r>
          </a:p>
          <a:p>
            <a:pPr marL="361950" indent="-361950">
              <a:buClr>
                <a:schemeClr val="accent6">
                  <a:lumMod val="50000"/>
                </a:schemeClr>
              </a:buClr>
              <a:buFont typeface="Arial" panose="020B0604020202020204" pitchFamily="34" charset="0"/>
              <a:buChar char="•"/>
            </a:pPr>
            <a:r>
              <a:rPr lang="en-US" sz="2090" b="1" dirty="0" smtClean="0"/>
              <a:t>Skills </a:t>
            </a:r>
            <a:r>
              <a:rPr lang="en-US" sz="2090" b="1" dirty="0"/>
              <a:t>and experience</a:t>
            </a:r>
            <a:r>
              <a:rPr lang="en-US" sz="2090" dirty="0"/>
              <a:t> - The productivity of labour is determined by its </a:t>
            </a:r>
            <a:r>
              <a:rPr lang="en-US" sz="2090" dirty="0" smtClean="0"/>
              <a:t>quantity and </a:t>
            </a:r>
            <a:r>
              <a:rPr lang="en-US" sz="2090" dirty="0"/>
              <a:t>quality. The latter can be increased by improving the skills and </a:t>
            </a:r>
            <a:r>
              <a:rPr lang="en-US" sz="2090" dirty="0" smtClean="0"/>
              <a:t>experience of </a:t>
            </a:r>
            <a:r>
              <a:rPr lang="en-US" sz="2090" dirty="0"/>
              <a:t>the labour force. Education and training, </a:t>
            </a:r>
            <a:r>
              <a:rPr lang="en-US" sz="2090" dirty="0" smtClean="0"/>
              <a:t>e.g., </a:t>
            </a:r>
            <a:r>
              <a:rPr lang="en-US" sz="2090" dirty="0"/>
              <a:t>enhance the </a:t>
            </a:r>
            <a:r>
              <a:rPr lang="en-US" sz="2090" dirty="0" smtClean="0"/>
              <a:t>human capital </a:t>
            </a:r>
            <a:r>
              <a:rPr lang="en-US" sz="2090" dirty="0"/>
              <a:t>(</a:t>
            </a:r>
            <a:r>
              <a:rPr lang="en-US" sz="2090" dirty="0" smtClean="0"/>
              <a:t>skills </a:t>
            </a:r>
            <a:r>
              <a:rPr lang="en-US" sz="2090" dirty="0"/>
              <a:t>and experience of the workforce) in the economy, thus </a:t>
            </a:r>
            <a:r>
              <a:rPr lang="en-US" sz="2090" dirty="0" smtClean="0"/>
              <a:t>boosting productivity</a:t>
            </a:r>
            <a:r>
              <a:rPr lang="en-US" sz="2090" dirty="0"/>
              <a:t>.</a:t>
            </a:r>
          </a:p>
          <a:p>
            <a:pPr marL="361950" indent="-361950">
              <a:buClr>
                <a:schemeClr val="accent6">
                  <a:lumMod val="50000"/>
                </a:schemeClr>
              </a:buClr>
              <a:buFont typeface="Arial" panose="020B0604020202020204" pitchFamily="34" charset="0"/>
              <a:buChar char="•"/>
            </a:pPr>
            <a:r>
              <a:rPr lang="en-US" sz="2090" b="1" dirty="0" smtClean="0"/>
              <a:t>Entrepreneurial </a:t>
            </a:r>
            <a:r>
              <a:rPr lang="en-US" sz="2090" b="1" dirty="0"/>
              <a:t>spirit</a:t>
            </a:r>
            <a:r>
              <a:rPr lang="en-US" sz="2090" dirty="0"/>
              <a:t> - Entrepreneurs take risks in the production process </a:t>
            </a:r>
            <a:r>
              <a:rPr lang="en-US" sz="2090" dirty="0" smtClean="0"/>
              <a:t>in the </a:t>
            </a:r>
            <a:r>
              <a:rPr lang="en-US" sz="2090" dirty="0"/>
              <a:t>pursuit of profit. They plan and organise the </a:t>
            </a:r>
            <a:r>
              <a:rPr lang="en-US" sz="2090" dirty="0" smtClean="0"/>
              <a:t>various </a:t>
            </a:r>
            <a:r>
              <a:rPr lang="en-US" sz="2090" dirty="0"/>
              <a:t>factors of </a:t>
            </a:r>
            <a:r>
              <a:rPr lang="en-US" sz="2090" dirty="0" smtClean="0"/>
              <a:t>production in </a:t>
            </a:r>
            <a:r>
              <a:rPr lang="en-US" sz="2090" dirty="0"/>
              <a:t>the production process. Productivity is dependent on the drive (</a:t>
            </a:r>
            <a:r>
              <a:rPr lang="en-US" sz="2090" dirty="0" smtClean="0"/>
              <a:t>motivation) of </a:t>
            </a:r>
            <a:r>
              <a:rPr lang="en-US" sz="2090" dirty="0"/>
              <a:t>entrepreneurs, such as their willingness and ability to exploit new </a:t>
            </a:r>
            <a:r>
              <a:rPr lang="en-US" sz="2090" dirty="0" smtClean="0"/>
              <a:t>business opportunities.</a:t>
            </a:r>
            <a:endParaRPr lang="en-US" sz="2090" dirty="0"/>
          </a:p>
        </p:txBody>
      </p:sp>
      <p:sp>
        <p:nvSpPr>
          <p:cNvPr id="8" name="Title 2"/>
          <p:cNvSpPr>
            <a:spLocks noGrp="1"/>
          </p:cNvSpPr>
          <p:nvPr>
            <p:ph type="title"/>
          </p:nvPr>
        </p:nvSpPr>
        <p:spPr>
          <a:xfrm>
            <a:off x="70266" y="72008"/>
            <a:ext cx="7886110" cy="548680"/>
          </a:xfrm>
        </p:spPr>
        <p:txBody>
          <a:bodyPr>
            <a:noAutofit/>
          </a:bodyPr>
          <a:lstStyle/>
          <a:p>
            <a:r>
              <a:rPr lang="en-US" sz="3400" dirty="0" smtClean="0"/>
              <a:t>4.2 – Factors of Production – Productivity</a:t>
            </a:r>
            <a:endParaRPr lang="en-US" sz="34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132</a:t>
            </a:r>
            <a:endParaRPr lang="en-GB" sz="1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63966432"/>
      </p:ext>
    </p:extLst>
  </p:cSld>
  <p:clrMapOvr>
    <a:masterClrMapping/>
  </p:clrMapOvr>
  <p:transition advClick="0"/>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408712" cy="4185761"/>
          </a:xfrm>
          <a:prstGeom prst="rect">
            <a:avLst/>
          </a:prstGeom>
        </p:spPr>
        <p:txBody>
          <a:bodyPr wrap="square">
            <a:spAutoFit/>
          </a:bodyPr>
          <a:lstStyle/>
          <a:p>
            <a:pPr>
              <a:buClr>
                <a:schemeClr val="accent6">
                  <a:lumMod val="50000"/>
                </a:schemeClr>
              </a:buClr>
            </a:pPr>
            <a:r>
              <a:rPr lang="en-US" sz="1900" b="1" dirty="0" smtClean="0">
                <a:solidFill>
                  <a:srgbClr val="FF0000"/>
                </a:solidFill>
              </a:rPr>
              <a:t>Exam practice</a:t>
            </a:r>
            <a:endParaRPr lang="en-US" sz="1900" b="1" dirty="0">
              <a:solidFill>
                <a:srgbClr val="FF0000"/>
              </a:solidFill>
            </a:endParaRPr>
          </a:p>
          <a:p>
            <a:pPr marL="449263" indent="-449263">
              <a:buClr>
                <a:schemeClr val="accent6">
                  <a:lumMod val="50000"/>
                </a:schemeClr>
              </a:buClr>
              <a:buFont typeface="Wingdings 3" panose="05040102010807070707" pitchFamily="18" charset="2"/>
              <a:buChar char=""/>
            </a:pPr>
            <a:r>
              <a:rPr lang="en-US" sz="1900" dirty="0">
                <a:solidFill>
                  <a:srgbClr val="FF0000"/>
                </a:solidFill>
              </a:rPr>
              <a:t>Kodak, once the largest firm supplying photographic camera film, became </a:t>
            </a:r>
            <a:r>
              <a:rPr lang="en-US" sz="1900" dirty="0" smtClean="0">
                <a:solidFill>
                  <a:srgbClr val="FF0000"/>
                </a:solidFill>
              </a:rPr>
              <a:t>complacent as </a:t>
            </a:r>
            <a:r>
              <a:rPr lang="en-US" sz="1900" dirty="0">
                <a:solidFill>
                  <a:srgbClr val="FF0000"/>
                </a:solidFill>
              </a:rPr>
              <a:t>rival firms switched to the production of digital camera technology from the </a:t>
            </a:r>
            <a:r>
              <a:rPr lang="en-US" sz="1900" dirty="0" smtClean="0">
                <a:solidFill>
                  <a:srgbClr val="FF0000"/>
                </a:solidFill>
              </a:rPr>
              <a:t>late 1990s</a:t>
            </a:r>
            <a:r>
              <a:rPr lang="en-US" sz="1900" dirty="0">
                <a:solidFill>
                  <a:srgbClr val="FF0000"/>
                </a:solidFill>
              </a:rPr>
              <a:t>.</a:t>
            </a:r>
          </a:p>
          <a:p>
            <a:pPr marL="449263" indent="-449263">
              <a:buClr>
                <a:schemeClr val="accent6">
                  <a:lumMod val="50000"/>
                </a:schemeClr>
              </a:buClr>
              <a:buFont typeface="Wingdings 3" panose="05040102010807070707" pitchFamily="18" charset="2"/>
              <a:buChar char=""/>
            </a:pPr>
            <a:r>
              <a:rPr lang="en-US" sz="1900" dirty="0">
                <a:solidFill>
                  <a:srgbClr val="FF0000"/>
                </a:solidFill>
              </a:rPr>
              <a:t>Founded in 1888, the American firm had dominated throughout most of </a:t>
            </a:r>
            <a:r>
              <a:rPr lang="en-US" sz="1900" dirty="0" smtClean="0">
                <a:solidFill>
                  <a:srgbClr val="FF0000"/>
                </a:solidFill>
              </a:rPr>
              <a:t>the twentieth </a:t>
            </a:r>
            <a:r>
              <a:rPr lang="en-US" sz="1900" dirty="0">
                <a:solidFill>
                  <a:srgbClr val="FF0000"/>
                </a:solidFill>
              </a:rPr>
              <a:t>century, with its market share reaching </a:t>
            </a:r>
            <a:r>
              <a:rPr lang="en-US" sz="1900" dirty="0" smtClean="0">
                <a:solidFill>
                  <a:srgbClr val="FF0000"/>
                </a:solidFill>
              </a:rPr>
              <a:t>90% </a:t>
            </a:r>
            <a:r>
              <a:rPr lang="en-US" sz="1900" dirty="0">
                <a:solidFill>
                  <a:srgbClr val="FF0000"/>
                </a:solidFill>
              </a:rPr>
              <a:t>in 1976. Having failed </a:t>
            </a:r>
            <a:r>
              <a:rPr lang="en-US" sz="1900" dirty="0" smtClean="0">
                <a:solidFill>
                  <a:srgbClr val="FF0000"/>
                </a:solidFill>
              </a:rPr>
              <a:t>to make </a:t>
            </a:r>
            <a:r>
              <a:rPr lang="en-US" sz="1900" dirty="0">
                <a:solidFill>
                  <a:srgbClr val="FF0000"/>
                </a:solidFill>
              </a:rPr>
              <a:t>any profit for five consecutive years, however, Kodak ceased its output of </a:t>
            </a:r>
            <a:r>
              <a:rPr lang="en-US" sz="1900" dirty="0" smtClean="0">
                <a:solidFill>
                  <a:srgbClr val="FF0000"/>
                </a:solidFill>
              </a:rPr>
              <a:t>digital cameras </a:t>
            </a:r>
            <a:r>
              <a:rPr lang="en-US" sz="1900" dirty="0">
                <a:solidFill>
                  <a:srgbClr val="FF0000"/>
                </a:solidFill>
              </a:rPr>
              <a:t>and filed for bankruptcy in early 2012.</a:t>
            </a:r>
          </a:p>
          <a:p>
            <a:pPr marL="457200" indent="-457200">
              <a:buClr>
                <a:schemeClr val="accent6">
                  <a:lumMod val="50000"/>
                </a:schemeClr>
              </a:buClr>
              <a:buFont typeface="+mj-lt"/>
              <a:buAutoNum type="arabicPeriod"/>
            </a:pPr>
            <a:r>
              <a:rPr lang="en-US" sz="1900" dirty="0" smtClean="0">
                <a:solidFill>
                  <a:srgbClr val="FF0000"/>
                </a:solidFill>
              </a:rPr>
              <a:t>What </a:t>
            </a:r>
            <a:r>
              <a:rPr lang="en-US" sz="1900" dirty="0">
                <a:solidFill>
                  <a:srgbClr val="FF0000"/>
                </a:solidFill>
              </a:rPr>
              <a:t>is meant by 'market share'? </a:t>
            </a:r>
            <a:r>
              <a:rPr lang="en-US" sz="1900" dirty="0" smtClean="0">
                <a:solidFill>
                  <a:srgbClr val="FF0000"/>
                </a:solidFill>
              </a:rPr>
              <a:t>	[</a:t>
            </a:r>
            <a:r>
              <a:rPr lang="en-US" sz="1900" dirty="0">
                <a:solidFill>
                  <a:srgbClr val="FF0000"/>
                </a:solidFill>
              </a:rPr>
              <a:t>2]</a:t>
            </a:r>
          </a:p>
          <a:p>
            <a:pPr marL="457200" indent="-457200">
              <a:buClr>
                <a:schemeClr val="accent6">
                  <a:lumMod val="50000"/>
                </a:schemeClr>
              </a:buClr>
              <a:buFont typeface="+mj-lt"/>
              <a:buAutoNum type="arabicPeriod"/>
            </a:pPr>
            <a:r>
              <a:rPr lang="en-US" sz="1900" dirty="0" smtClean="0">
                <a:solidFill>
                  <a:srgbClr val="FF0000"/>
                </a:solidFill>
              </a:rPr>
              <a:t>Explain </a:t>
            </a:r>
            <a:r>
              <a:rPr lang="en-US" sz="1900" dirty="0">
                <a:solidFill>
                  <a:srgbClr val="FF0000"/>
                </a:solidFill>
              </a:rPr>
              <a:t>why productivity is important for the survival of firms such as Kodak. </a:t>
            </a:r>
            <a:r>
              <a:rPr lang="en-US" sz="1900" dirty="0" smtClean="0">
                <a:solidFill>
                  <a:srgbClr val="FF0000"/>
                </a:solidFill>
              </a:rPr>
              <a:t>		[4</a:t>
            </a:r>
            <a:r>
              <a:rPr lang="en-US" sz="1900" dirty="0">
                <a:solidFill>
                  <a:srgbClr val="FF0000"/>
                </a:solidFill>
              </a:rPr>
              <a:t>].</a:t>
            </a:r>
          </a:p>
        </p:txBody>
      </p:sp>
      <p:sp>
        <p:nvSpPr>
          <p:cNvPr id="8" name="Title 2"/>
          <p:cNvSpPr>
            <a:spLocks noGrp="1"/>
          </p:cNvSpPr>
          <p:nvPr>
            <p:ph type="title"/>
          </p:nvPr>
        </p:nvSpPr>
        <p:spPr>
          <a:xfrm>
            <a:off x="70266" y="72008"/>
            <a:ext cx="7886110" cy="548680"/>
          </a:xfrm>
        </p:spPr>
        <p:txBody>
          <a:bodyPr>
            <a:noAutofit/>
          </a:bodyPr>
          <a:lstStyle/>
          <a:p>
            <a:r>
              <a:rPr lang="en-US" sz="3400" dirty="0" smtClean="0"/>
              <a:t>4.2 – Factors of Production – Productivity</a:t>
            </a:r>
            <a:endParaRPr lang="en-US" sz="34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133</a:t>
            </a:r>
            <a:endParaRPr lang="en-GB" sz="1000" b="1" dirty="0">
              <a:latin typeface="Arial" panose="020B0604020202020204" pitchFamily="34" charset="0"/>
              <a:cs typeface="Arial" panose="020B0604020202020204" pitchFamily="34" charset="0"/>
            </a:endParaRPr>
          </a:p>
        </p:txBody>
      </p:sp>
      <p:pic>
        <p:nvPicPr>
          <p:cNvPr id="51204" name="Picture 4" descr="Image result for kodak"/>
          <p:cNvPicPr>
            <a:picLocks noChangeAspect="1" noChangeArrowheads="1"/>
          </p:cNvPicPr>
          <p:nvPr/>
        </p:nvPicPr>
        <p:blipFill rotWithShape="1">
          <a:blip r:embed="rId3">
            <a:extLst>
              <a:ext uri="{28A0092B-C50C-407E-A947-70E740481C1C}">
                <a14:useLocalDpi xmlns:a14="http://schemas.microsoft.com/office/drawing/2010/main" val="0"/>
              </a:ext>
            </a:extLst>
          </a:blip>
          <a:srcRect l="31307" t="25003" r="30893" b="25171"/>
          <a:stretch/>
        </p:blipFill>
        <p:spPr bwMode="auto">
          <a:xfrm>
            <a:off x="6660232" y="1086101"/>
            <a:ext cx="2160241" cy="1898393"/>
          </a:xfrm>
          <a:prstGeom prst="rect">
            <a:avLst/>
          </a:prstGeom>
          <a:noFill/>
          <a:extLst>
            <a:ext uri="{909E8E84-426E-40DD-AFC4-6F175D3DCCD1}">
              <a14:hiddenFill xmlns:a14="http://schemas.microsoft.com/office/drawing/2010/main">
                <a:solidFill>
                  <a:srgbClr val="FFFFFF"/>
                </a:solidFill>
              </a14:hiddenFill>
            </a:ext>
          </a:extLst>
        </p:spPr>
      </p:pic>
      <p:pic>
        <p:nvPicPr>
          <p:cNvPr id="51206" name="Picture 6" descr="Image result for kodak"/>
          <p:cNvPicPr>
            <a:picLocks noChangeAspect="1" noChangeArrowheads="1"/>
          </p:cNvPicPr>
          <p:nvPr/>
        </p:nvPicPr>
        <p:blipFill rotWithShape="1">
          <a:blip r:embed="rId4">
            <a:extLst>
              <a:ext uri="{28A0092B-C50C-407E-A947-70E740481C1C}">
                <a14:useLocalDpi xmlns:a14="http://schemas.microsoft.com/office/drawing/2010/main" val="0"/>
              </a:ext>
            </a:extLst>
          </a:blip>
          <a:srcRect l="17558" t="2854" r="16952" b="2869"/>
          <a:stretch/>
        </p:blipFill>
        <p:spPr bwMode="auto">
          <a:xfrm>
            <a:off x="6660232" y="3159025"/>
            <a:ext cx="2140806" cy="2142183"/>
          </a:xfrm>
          <a:prstGeom prst="rect">
            <a:avLst/>
          </a:prstGeom>
          <a:noFill/>
          <a:extLst>
            <a:ext uri="{909E8E84-426E-40DD-AFC4-6F175D3DCCD1}">
              <a14:hiddenFill xmlns:a14="http://schemas.microsoft.com/office/drawing/2010/main">
                <a:solidFill>
                  <a:srgbClr val="FFFFFF"/>
                </a:solidFill>
              </a14:hiddenFill>
            </a:ext>
          </a:extLst>
        </p:spPr>
      </p:pic>
      <p:pic>
        <p:nvPicPr>
          <p:cNvPr id="51208" name="Picture 8" descr="Image result for kodak"/>
          <p:cNvPicPr>
            <a:picLocks noChangeAspect="1" noChangeArrowheads="1"/>
          </p:cNvPicPr>
          <p:nvPr/>
        </p:nvPicPr>
        <p:blipFill rotWithShape="1">
          <a:blip r:embed="rId5">
            <a:extLst>
              <a:ext uri="{28A0092B-C50C-407E-A947-70E740481C1C}">
                <a14:useLocalDpi xmlns:a14="http://schemas.microsoft.com/office/drawing/2010/main" val="0"/>
              </a:ext>
            </a:extLst>
          </a:blip>
          <a:srcRect t="13754" b="11543"/>
          <a:stretch/>
        </p:blipFill>
        <p:spPr bwMode="auto">
          <a:xfrm>
            <a:off x="6660232" y="5445224"/>
            <a:ext cx="2115930" cy="1186662"/>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277850" y="5192032"/>
            <a:ext cx="6238365" cy="1477328"/>
          </a:xfrm>
          <a:prstGeom prst="rect">
            <a:avLst/>
          </a:prstGeom>
          <a:solidFill>
            <a:schemeClr val="accent6">
              <a:lumMod val="40000"/>
              <a:lumOff val="60000"/>
            </a:schemeClr>
          </a:solidFill>
          <a:ln w="57150">
            <a:solidFill>
              <a:srgbClr val="002060"/>
            </a:solidFill>
          </a:ln>
        </p:spPr>
        <p:txBody>
          <a:bodyPr wrap="square">
            <a:spAutoFit/>
          </a:bodyPr>
          <a:lstStyle/>
          <a:p>
            <a:r>
              <a:rPr lang="en-GB" b="1" dirty="0">
                <a:latin typeface="Arial" panose="020B0604020202020204" pitchFamily="34" charset="0"/>
                <a:cs typeface="Arial" panose="020B0604020202020204" pitchFamily="34" charset="0"/>
              </a:rPr>
              <a:t>Activity</a:t>
            </a:r>
          </a:p>
          <a:p>
            <a:r>
              <a:rPr lang="en-US" dirty="0">
                <a:latin typeface="Arial" panose="020B0604020202020204" pitchFamily="34" charset="0"/>
                <a:cs typeface="Arial" panose="020B0604020202020204" pitchFamily="34" charset="0"/>
              </a:rPr>
              <a:t>Investigate the ways in which the level of productivity in your school might be </a:t>
            </a:r>
            <a:r>
              <a:rPr lang="en-US" dirty="0" smtClean="0">
                <a:latin typeface="Arial" panose="020B0604020202020204" pitchFamily="34" charset="0"/>
                <a:cs typeface="Arial" panose="020B0604020202020204" pitchFamily="34" charset="0"/>
              </a:rPr>
              <a:t>improved. Try </a:t>
            </a:r>
            <a:r>
              <a:rPr lang="en-US" dirty="0">
                <a:latin typeface="Arial" panose="020B0604020202020204" pitchFamily="34" charset="0"/>
                <a:cs typeface="Arial" panose="020B0604020202020204" pitchFamily="34" charset="0"/>
              </a:rPr>
              <a:t>to make your recommendations realistic and be prepared to share your </a:t>
            </a:r>
            <a:r>
              <a:rPr lang="en-US" dirty="0" smtClean="0">
                <a:latin typeface="Arial" panose="020B0604020202020204" pitchFamily="34" charset="0"/>
                <a:cs typeface="Arial" panose="020B0604020202020204" pitchFamily="34" charset="0"/>
              </a:rPr>
              <a:t>suggestions </a:t>
            </a:r>
            <a:r>
              <a:rPr lang="en-GB" dirty="0" smtClean="0">
                <a:latin typeface="Arial" panose="020B0604020202020204" pitchFamily="34" charset="0"/>
                <a:cs typeface="Arial" panose="020B0604020202020204" pitchFamily="34" charset="0"/>
              </a:rPr>
              <a:t>with the rest of the class</a:t>
            </a:r>
            <a:r>
              <a:rPr lang="en-GB"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487807710"/>
      </p:ext>
    </p:extLst>
  </p:cSld>
  <p:clrMapOvr>
    <a:masterClrMapping/>
  </p:clrMapOvr>
  <p:transition advClick="0"/>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863144"/>
          </a:xfrm>
          <a:prstGeom prst="rect">
            <a:avLst/>
          </a:prstGeom>
        </p:spPr>
        <p:txBody>
          <a:bodyPr wrap="square">
            <a:spAutoFit/>
          </a:bodyPr>
          <a:lstStyle/>
          <a:p>
            <a:pPr>
              <a:buClr>
                <a:schemeClr val="accent6">
                  <a:lumMod val="50000"/>
                </a:schemeClr>
              </a:buClr>
            </a:pPr>
            <a:r>
              <a:rPr lang="en-US" sz="2460" b="1" dirty="0" smtClean="0">
                <a:solidFill>
                  <a:srgbClr val="FF0000"/>
                </a:solidFill>
              </a:rPr>
              <a:t>Chapter </a:t>
            </a:r>
            <a:r>
              <a:rPr lang="en-US" sz="2460" b="1" dirty="0">
                <a:solidFill>
                  <a:srgbClr val="FF0000"/>
                </a:solidFill>
              </a:rPr>
              <a:t>review questions</a:t>
            </a:r>
          </a:p>
          <a:p>
            <a:pPr marL="457200" indent="-457200">
              <a:buClr>
                <a:schemeClr val="accent6">
                  <a:lumMod val="50000"/>
                </a:schemeClr>
              </a:buClr>
              <a:buFont typeface="+mj-lt"/>
              <a:buAutoNum type="arabicPeriod"/>
            </a:pPr>
            <a:r>
              <a:rPr lang="en-US" sz="2460" dirty="0" smtClean="0">
                <a:solidFill>
                  <a:srgbClr val="FF0000"/>
                </a:solidFill>
              </a:rPr>
              <a:t>What </a:t>
            </a:r>
            <a:r>
              <a:rPr lang="en-US" sz="2460" dirty="0">
                <a:solidFill>
                  <a:srgbClr val="FF0000"/>
                </a:solidFill>
              </a:rPr>
              <a:t>is meant by the 'derived demand' for factors of production?</a:t>
            </a:r>
          </a:p>
          <a:p>
            <a:pPr marL="457200" indent="-457200">
              <a:buClr>
                <a:schemeClr val="accent6">
                  <a:lumMod val="50000"/>
                </a:schemeClr>
              </a:buClr>
              <a:buFont typeface="+mj-lt"/>
              <a:buAutoNum type="arabicPeriod"/>
            </a:pPr>
            <a:r>
              <a:rPr lang="en-US" sz="2460" dirty="0" smtClean="0">
                <a:solidFill>
                  <a:srgbClr val="FF0000"/>
                </a:solidFill>
              </a:rPr>
              <a:t>What </a:t>
            </a:r>
            <a:r>
              <a:rPr lang="en-US" sz="2460" dirty="0">
                <a:solidFill>
                  <a:srgbClr val="FF0000"/>
                </a:solidFill>
              </a:rPr>
              <a:t>are the main factors that determine the demand for factors of production?</a:t>
            </a:r>
          </a:p>
          <a:p>
            <a:pPr marL="457200" indent="-457200">
              <a:buClr>
                <a:schemeClr val="accent6">
                  <a:lumMod val="50000"/>
                </a:schemeClr>
              </a:buClr>
              <a:buFont typeface="+mj-lt"/>
              <a:buAutoNum type="arabicPeriod"/>
            </a:pPr>
            <a:r>
              <a:rPr lang="en-US" sz="2460" dirty="0" smtClean="0">
                <a:solidFill>
                  <a:srgbClr val="FF0000"/>
                </a:solidFill>
              </a:rPr>
              <a:t>Distinguish </a:t>
            </a:r>
            <a:r>
              <a:rPr lang="en-US" sz="2460" dirty="0">
                <a:solidFill>
                  <a:srgbClr val="FF0000"/>
                </a:solidFill>
              </a:rPr>
              <a:t>between capital-intensive production and </a:t>
            </a:r>
            <a:r>
              <a:rPr lang="en-US" sz="2460" dirty="0" err="1">
                <a:solidFill>
                  <a:srgbClr val="FF0000"/>
                </a:solidFill>
              </a:rPr>
              <a:t>labour-intensive</a:t>
            </a:r>
            <a:r>
              <a:rPr lang="en-US" sz="2460" dirty="0">
                <a:solidFill>
                  <a:srgbClr val="FF0000"/>
                </a:solidFill>
              </a:rPr>
              <a:t> production.</a:t>
            </a:r>
          </a:p>
          <a:p>
            <a:pPr marL="457200" indent="-457200">
              <a:buClr>
                <a:schemeClr val="accent6">
                  <a:lumMod val="50000"/>
                </a:schemeClr>
              </a:buClr>
              <a:buFont typeface="+mj-lt"/>
              <a:buAutoNum type="arabicPeriod"/>
            </a:pPr>
            <a:r>
              <a:rPr lang="en-US" sz="2460" dirty="0" smtClean="0">
                <a:solidFill>
                  <a:srgbClr val="FF0000"/>
                </a:solidFill>
              </a:rPr>
              <a:t>What </a:t>
            </a:r>
            <a:r>
              <a:rPr lang="en-US" sz="2460" dirty="0">
                <a:solidFill>
                  <a:srgbClr val="FF0000"/>
                </a:solidFill>
              </a:rPr>
              <a:t>are the factors that determine whether firms choose more </a:t>
            </a:r>
            <a:r>
              <a:rPr lang="en-US" sz="2460" dirty="0" smtClean="0">
                <a:solidFill>
                  <a:srgbClr val="FF0000"/>
                </a:solidFill>
              </a:rPr>
              <a:t>capital - or </a:t>
            </a:r>
            <a:r>
              <a:rPr lang="en-US" sz="2460" dirty="0" err="1" smtClean="0">
                <a:solidFill>
                  <a:srgbClr val="FF0000"/>
                </a:solidFill>
              </a:rPr>
              <a:t>labour-intensive</a:t>
            </a:r>
            <a:r>
              <a:rPr lang="en-US" sz="2460" dirty="0" smtClean="0">
                <a:solidFill>
                  <a:srgbClr val="FF0000"/>
                </a:solidFill>
              </a:rPr>
              <a:t> </a:t>
            </a:r>
            <a:r>
              <a:rPr lang="en-US" sz="2460" dirty="0">
                <a:solidFill>
                  <a:srgbClr val="FF0000"/>
                </a:solidFill>
              </a:rPr>
              <a:t>production methods?</a:t>
            </a:r>
          </a:p>
          <a:p>
            <a:pPr marL="457200" indent="-457200">
              <a:buClr>
                <a:schemeClr val="accent6">
                  <a:lumMod val="50000"/>
                </a:schemeClr>
              </a:buClr>
              <a:buFont typeface="+mj-lt"/>
              <a:buAutoNum type="arabicPeriod"/>
            </a:pPr>
            <a:r>
              <a:rPr lang="en-US" sz="2460" dirty="0" smtClean="0">
                <a:solidFill>
                  <a:srgbClr val="FF0000"/>
                </a:solidFill>
              </a:rPr>
              <a:t>What </a:t>
            </a:r>
            <a:r>
              <a:rPr lang="en-US" sz="2460" dirty="0">
                <a:solidFill>
                  <a:srgbClr val="FF0000"/>
                </a:solidFill>
              </a:rPr>
              <a:t>is meant by 'productivity' and how does it differ from 'production'?</a:t>
            </a:r>
          </a:p>
          <a:p>
            <a:pPr marL="457200" indent="-457200">
              <a:buClr>
                <a:schemeClr val="accent6">
                  <a:lumMod val="50000"/>
                </a:schemeClr>
              </a:buClr>
              <a:buFont typeface="+mj-lt"/>
              <a:buAutoNum type="arabicPeriod"/>
            </a:pPr>
            <a:r>
              <a:rPr lang="en-US" sz="2460" dirty="0" smtClean="0">
                <a:solidFill>
                  <a:srgbClr val="FF0000"/>
                </a:solidFill>
              </a:rPr>
              <a:t>Why </a:t>
            </a:r>
            <a:r>
              <a:rPr lang="en-US" sz="2460" dirty="0">
                <a:solidFill>
                  <a:srgbClr val="FF0000"/>
                </a:solidFill>
              </a:rPr>
              <a:t>is productivity important for the economy?</a:t>
            </a:r>
          </a:p>
          <a:p>
            <a:pPr marL="457200" indent="-457200">
              <a:buClr>
                <a:schemeClr val="accent6">
                  <a:lumMod val="50000"/>
                </a:schemeClr>
              </a:buClr>
              <a:buFont typeface="+mj-lt"/>
              <a:buAutoNum type="arabicPeriod"/>
            </a:pPr>
            <a:r>
              <a:rPr lang="en-US" sz="2460" dirty="0" smtClean="0">
                <a:solidFill>
                  <a:srgbClr val="FF0000"/>
                </a:solidFill>
              </a:rPr>
              <a:t>What </a:t>
            </a:r>
            <a:r>
              <a:rPr lang="en-US" sz="2460" dirty="0">
                <a:solidFill>
                  <a:srgbClr val="FF0000"/>
                </a:solidFill>
              </a:rPr>
              <a:t>are the main determinants of productivity in an economy?</a:t>
            </a:r>
          </a:p>
        </p:txBody>
      </p:sp>
      <p:sp>
        <p:nvSpPr>
          <p:cNvPr id="8" name="Title 2"/>
          <p:cNvSpPr>
            <a:spLocks noGrp="1"/>
          </p:cNvSpPr>
          <p:nvPr>
            <p:ph type="title"/>
          </p:nvPr>
        </p:nvSpPr>
        <p:spPr>
          <a:xfrm>
            <a:off x="70266" y="72008"/>
            <a:ext cx="7886110" cy="548680"/>
          </a:xfrm>
        </p:spPr>
        <p:txBody>
          <a:bodyPr>
            <a:noAutofit/>
          </a:bodyPr>
          <a:lstStyle/>
          <a:p>
            <a:r>
              <a:rPr lang="en-US" sz="3400" dirty="0" smtClean="0"/>
              <a:t>4.2 – Factors of Production – Productivity</a:t>
            </a:r>
            <a:endParaRPr lang="en-US" sz="34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133</a:t>
            </a:r>
            <a:endParaRPr lang="en-GB" sz="1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54055671"/>
      </p:ext>
    </p:extLst>
  </p:cSld>
  <p:clrMapOvr>
    <a:masterClrMapping/>
  </p:clrMapOvr>
  <p:transition advClick="0"/>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647700"/>
          </a:xfrm>
          <a:prstGeom prst="rect">
            <a:avLst/>
          </a:prstGeom>
        </p:spPr>
        <p:txBody>
          <a:bodyPr wrap="square">
            <a:spAutoFit/>
          </a:bodyPr>
          <a:lstStyle/>
          <a:p>
            <a:pPr>
              <a:buClr>
                <a:schemeClr val="accent6">
                  <a:lumMod val="50000"/>
                </a:schemeClr>
              </a:buClr>
            </a:pPr>
            <a:r>
              <a:rPr lang="en-US" sz="1900" b="1" dirty="0" smtClean="0">
                <a:solidFill>
                  <a:srgbClr val="FF0000"/>
                </a:solidFill>
              </a:rPr>
              <a:t>Average cost </a:t>
            </a:r>
            <a:r>
              <a:rPr lang="en-US" sz="1900" dirty="0" smtClean="0"/>
              <a:t>is the total cost of making one unit of product – that is, the unit cost of production</a:t>
            </a:r>
            <a:r>
              <a:rPr lang="en-US" sz="1900" dirty="0"/>
              <a:t>.</a:t>
            </a:r>
          </a:p>
          <a:p>
            <a:pPr>
              <a:buClr>
                <a:schemeClr val="accent6">
                  <a:lumMod val="50000"/>
                </a:schemeClr>
              </a:buClr>
            </a:pPr>
            <a:r>
              <a:rPr lang="en-US" sz="1900" b="1" dirty="0">
                <a:solidFill>
                  <a:srgbClr val="FF0000"/>
                </a:solidFill>
              </a:rPr>
              <a:t>Costs</a:t>
            </a:r>
            <a:r>
              <a:rPr lang="en-US" sz="1900" dirty="0">
                <a:solidFill>
                  <a:srgbClr val="FF0000"/>
                </a:solidFill>
              </a:rPr>
              <a:t> </a:t>
            </a:r>
            <a:r>
              <a:rPr lang="en-US" sz="1900" dirty="0"/>
              <a:t>refers to a firm's expenditure on, for example, wages, salaries, rent, loan </a:t>
            </a:r>
            <a:r>
              <a:rPr lang="en-US" sz="1900" dirty="0" smtClean="0"/>
              <a:t>repayments, fuel bills, marketing expenses, taxes, accountancy fees and legal costs</a:t>
            </a:r>
            <a:r>
              <a:rPr lang="en-US" sz="1900" dirty="0"/>
              <a:t>.</a:t>
            </a:r>
          </a:p>
          <a:p>
            <a:pPr>
              <a:buClr>
                <a:schemeClr val="accent6">
                  <a:lumMod val="50000"/>
                </a:schemeClr>
              </a:buClr>
            </a:pPr>
            <a:r>
              <a:rPr lang="en-US" sz="1900" b="1" dirty="0">
                <a:solidFill>
                  <a:srgbClr val="FF0000"/>
                </a:solidFill>
              </a:rPr>
              <a:t>Fixed costs </a:t>
            </a:r>
            <a:r>
              <a:rPr lang="en-US" sz="1900" dirty="0"/>
              <a:t>are costs that a firm has to pay irrespective of how much it produces or </a:t>
            </a:r>
            <a:r>
              <a:rPr lang="en-US" sz="1900" dirty="0" smtClean="0"/>
              <a:t>sells, such as management salaries, administrative costs, bank loan repayments and rent</a:t>
            </a:r>
            <a:r>
              <a:rPr lang="en-US" sz="1900" dirty="0"/>
              <a:t>.</a:t>
            </a:r>
          </a:p>
          <a:p>
            <a:pPr>
              <a:buClr>
                <a:schemeClr val="accent6">
                  <a:lumMod val="50000"/>
                </a:schemeClr>
              </a:buClr>
            </a:pPr>
            <a:r>
              <a:rPr lang="en-US" sz="1900" b="1" dirty="0" smtClean="0">
                <a:solidFill>
                  <a:srgbClr val="FF0000"/>
                </a:solidFill>
              </a:rPr>
              <a:t>Objectives</a:t>
            </a:r>
            <a:r>
              <a:rPr lang="en-US" sz="1900" b="1" dirty="0" smtClean="0"/>
              <a:t> </a:t>
            </a:r>
            <a:r>
              <a:rPr lang="en-US" sz="1900" dirty="0" smtClean="0"/>
              <a:t>are the goals or targets of an organisation, such as business survival, growth, higher market share and profit </a:t>
            </a:r>
            <a:r>
              <a:rPr lang="en-US" sz="1900" dirty="0" err="1" smtClean="0"/>
              <a:t>maximisation</a:t>
            </a:r>
            <a:r>
              <a:rPr lang="en-US" sz="1900" dirty="0" smtClean="0"/>
              <a:t>.</a:t>
            </a:r>
          </a:p>
          <a:p>
            <a:pPr>
              <a:buClr>
                <a:schemeClr val="accent6">
                  <a:lumMod val="50000"/>
                </a:schemeClr>
              </a:buClr>
            </a:pPr>
            <a:r>
              <a:rPr lang="en-US" sz="1900" b="1" dirty="0" smtClean="0">
                <a:solidFill>
                  <a:srgbClr val="FF0000"/>
                </a:solidFill>
              </a:rPr>
              <a:t>Profit</a:t>
            </a:r>
            <a:r>
              <a:rPr lang="en-US" sz="1900" dirty="0" smtClean="0">
                <a:solidFill>
                  <a:srgbClr val="FF0000"/>
                </a:solidFill>
              </a:rPr>
              <a:t> </a:t>
            </a:r>
            <a:r>
              <a:rPr lang="en-US" sz="1900" dirty="0"/>
              <a:t>is the positive difference between a firm's total revenues and its total costs </a:t>
            </a:r>
            <a:r>
              <a:rPr lang="en-US" sz="1900" dirty="0" smtClean="0"/>
              <a:t>of production</a:t>
            </a:r>
            <a:r>
              <a:rPr lang="en-US" sz="1900" dirty="0"/>
              <a:t>: </a:t>
            </a:r>
            <a:r>
              <a:rPr lang="en-US" sz="1900" dirty="0" smtClean="0"/>
              <a:t>that is, profit = total revenue – total costs</a:t>
            </a:r>
            <a:r>
              <a:rPr lang="en-US" sz="1900" dirty="0"/>
              <a:t>.</a:t>
            </a:r>
          </a:p>
          <a:p>
            <a:pPr>
              <a:buClr>
                <a:schemeClr val="accent6">
                  <a:lumMod val="50000"/>
                </a:schemeClr>
              </a:buClr>
            </a:pPr>
            <a:r>
              <a:rPr lang="en-US" sz="1900" b="1" dirty="0">
                <a:solidFill>
                  <a:srgbClr val="FF0000"/>
                </a:solidFill>
              </a:rPr>
              <a:t>Sales revenue </a:t>
            </a:r>
            <a:r>
              <a:rPr lang="en-US" sz="1900" dirty="0"/>
              <a:t>is the payment received by a firm from the sale of its goods and/or services.</a:t>
            </a:r>
          </a:p>
          <a:p>
            <a:pPr>
              <a:buClr>
                <a:schemeClr val="accent6">
                  <a:lumMod val="50000"/>
                </a:schemeClr>
              </a:buClr>
            </a:pPr>
            <a:r>
              <a:rPr lang="en-US" sz="1900" b="1" dirty="0" smtClean="0">
                <a:solidFill>
                  <a:srgbClr val="FF0000"/>
                </a:solidFill>
              </a:rPr>
              <a:t>Total costs </a:t>
            </a:r>
            <a:r>
              <a:rPr lang="en-US" sz="1900" dirty="0" smtClean="0"/>
              <a:t>are the sum of all fixed costs of production and all variable costs of production</a:t>
            </a:r>
            <a:r>
              <a:rPr lang="en-US" sz="1900" dirty="0"/>
              <a:t>.</a:t>
            </a:r>
          </a:p>
          <a:p>
            <a:pPr>
              <a:buClr>
                <a:schemeClr val="accent6">
                  <a:lumMod val="50000"/>
                </a:schemeClr>
              </a:buClr>
            </a:pPr>
            <a:r>
              <a:rPr lang="en-US" sz="1900" b="1" dirty="0" smtClean="0">
                <a:solidFill>
                  <a:srgbClr val="FF0000"/>
                </a:solidFill>
              </a:rPr>
              <a:t>Variable costs </a:t>
            </a:r>
            <a:r>
              <a:rPr lang="en-US" sz="1900" dirty="0" smtClean="0"/>
              <a:t>are those that change as the level of output changes, such as raw material costs</a:t>
            </a:r>
            <a:r>
              <a:rPr lang="en-US" sz="1900" dirty="0"/>
              <a:t>, payment for components used in production and the payment of wages.</a:t>
            </a:r>
          </a:p>
        </p:txBody>
      </p:sp>
      <p:sp>
        <p:nvSpPr>
          <p:cNvPr id="8" name="Title 2"/>
          <p:cNvSpPr>
            <a:spLocks noGrp="1"/>
          </p:cNvSpPr>
          <p:nvPr>
            <p:ph type="title"/>
          </p:nvPr>
        </p:nvSpPr>
        <p:spPr>
          <a:xfrm>
            <a:off x="70266" y="72008"/>
            <a:ext cx="7886110" cy="548680"/>
          </a:xfrm>
        </p:spPr>
        <p:txBody>
          <a:bodyPr>
            <a:noAutofit/>
          </a:bodyPr>
          <a:lstStyle/>
          <a:p>
            <a:r>
              <a:rPr lang="en-US" sz="4000" dirty="0" smtClean="0"/>
              <a:t>4.3 – Costs and Profits – Key terms</a:t>
            </a:r>
            <a:endParaRPr lang="en-US" sz="40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141</a:t>
            </a:r>
            <a:endParaRPr lang="en-GB" sz="1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72223353"/>
      </p:ext>
    </p:extLst>
  </p:cSld>
  <p:clrMapOvr>
    <a:masterClrMapping/>
  </p:clrMapOvr>
  <p:transition advClick="0"/>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521512"/>
          </a:xfrm>
          <a:prstGeom prst="rect">
            <a:avLst/>
          </a:prstGeom>
        </p:spPr>
        <p:txBody>
          <a:bodyPr wrap="square">
            <a:spAutoFit/>
          </a:bodyPr>
          <a:lstStyle/>
          <a:p>
            <a:pPr marL="449263" indent="-449263">
              <a:buClr>
                <a:schemeClr val="accent6">
                  <a:lumMod val="50000"/>
                </a:schemeClr>
              </a:buClr>
              <a:buFont typeface="Wingdings 3" panose="05040102010807070707" pitchFamily="18" charset="2"/>
              <a:buChar char=""/>
            </a:pPr>
            <a:r>
              <a:rPr lang="en-US" sz="2520" dirty="0"/>
              <a:t>Costs are the payments made by firms in the production process. Examples of </a:t>
            </a:r>
            <a:r>
              <a:rPr lang="en-US" sz="2520" dirty="0" smtClean="0"/>
              <a:t>costs of </a:t>
            </a:r>
            <a:r>
              <a:rPr lang="en-US" sz="2520" dirty="0"/>
              <a:t>production include:</a:t>
            </a:r>
          </a:p>
          <a:p>
            <a:pPr marL="896938" indent="-361950">
              <a:buClr>
                <a:schemeClr val="accent6">
                  <a:lumMod val="50000"/>
                </a:schemeClr>
              </a:buClr>
              <a:buFont typeface="Arial" panose="020B0604020202020204" pitchFamily="34" charset="0"/>
              <a:buChar char="•"/>
            </a:pPr>
            <a:r>
              <a:rPr lang="en-US" sz="2520" dirty="0" smtClean="0"/>
              <a:t>wages </a:t>
            </a:r>
            <a:r>
              <a:rPr lang="en-US" sz="2520" dirty="0"/>
              <a:t>and salaries paid to employees</a:t>
            </a:r>
          </a:p>
          <a:p>
            <a:pPr marL="896938" indent="-361950">
              <a:buClr>
                <a:schemeClr val="accent6">
                  <a:lumMod val="50000"/>
                </a:schemeClr>
              </a:buClr>
              <a:buFont typeface="Arial" panose="020B0604020202020204" pitchFamily="34" charset="0"/>
              <a:buChar char="•"/>
            </a:pPr>
            <a:r>
              <a:rPr lang="en-US" sz="2520" dirty="0" smtClean="0"/>
              <a:t>rent </a:t>
            </a:r>
            <a:r>
              <a:rPr lang="en-US" sz="2520" dirty="0"/>
              <a:t>paid to landowners for hiring of business premises</a:t>
            </a:r>
          </a:p>
          <a:p>
            <a:pPr marL="896938" indent="-361950">
              <a:buClr>
                <a:schemeClr val="accent6">
                  <a:lumMod val="50000"/>
                </a:schemeClr>
              </a:buClr>
              <a:buFont typeface="Arial" panose="020B0604020202020204" pitchFamily="34" charset="0"/>
              <a:buChar char="•"/>
            </a:pPr>
            <a:r>
              <a:rPr lang="en-US" sz="2520" dirty="0" smtClean="0"/>
              <a:t>advertising </a:t>
            </a:r>
            <a:r>
              <a:rPr lang="en-US" sz="2520" dirty="0"/>
              <a:t>expenses</a:t>
            </a:r>
          </a:p>
          <a:p>
            <a:pPr marL="896938" indent="-361950">
              <a:buClr>
                <a:schemeClr val="accent6">
                  <a:lumMod val="50000"/>
                </a:schemeClr>
              </a:buClr>
              <a:buFont typeface="Arial" panose="020B0604020202020204" pitchFamily="34" charset="0"/>
              <a:buChar char="•"/>
            </a:pPr>
            <a:r>
              <a:rPr lang="en-US" sz="2520" dirty="0" smtClean="0"/>
              <a:t>purchases </a:t>
            </a:r>
            <a:r>
              <a:rPr lang="en-US" sz="2520" dirty="0"/>
              <a:t>of raw materials and components from suppliers</a:t>
            </a:r>
          </a:p>
          <a:p>
            <a:pPr marL="896938" indent="-361950">
              <a:buClr>
                <a:schemeClr val="accent6">
                  <a:lumMod val="50000"/>
                </a:schemeClr>
              </a:buClr>
              <a:buFont typeface="Arial" panose="020B0604020202020204" pitchFamily="34" charset="0"/>
              <a:buChar char="•"/>
            </a:pPr>
            <a:r>
              <a:rPr lang="en-US" sz="2520" dirty="0" smtClean="0"/>
              <a:t>utility </a:t>
            </a:r>
            <a:r>
              <a:rPr lang="en-US" sz="2520" dirty="0"/>
              <a:t>bills for telephone, gas and electricity services</a:t>
            </a:r>
          </a:p>
          <a:p>
            <a:pPr marL="896938" indent="-361950">
              <a:buClr>
                <a:schemeClr val="accent6">
                  <a:lumMod val="50000"/>
                </a:schemeClr>
              </a:buClr>
              <a:buFont typeface="Arial" panose="020B0604020202020204" pitchFamily="34" charset="0"/>
              <a:buChar char="•"/>
            </a:pPr>
            <a:r>
              <a:rPr lang="en-US" sz="2520" dirty="0" smtClean="0"/>
              <a:t>dividend </a:t>
            </a:r>
            <a:r>
              <a:rPr lang="en-US" sz="2520" dirty="0"/>
              <a:t>payments to shareholders (see Chapter 10)</a:t>
            </a:r>
          </a:p>
          <a:p>
            <a:pPr marL="896938" indent="-361950">
              <a:buClr>
                <a:schemeClr val="accent6">
                  <a:lumMod val="50000"/>
                </a:schemeClr>
              </a:buClr>
              <a:buFont typeface="Arial" panose="020B0604020202020204" pitchFamily="34" charset="0"/>
              <a:buChar char="•"/>
            </a:pPr>
            <a:r>
              <a:rPr lang="en-US" sz="2520" dirty="0" smtClean="0"/>
              <a:t>taxes </a:t>
            </a:r>
            <a:r>
              <a:rPr lang="en-US" sz="2520" dirty="0"/>
              <a:t>paid to the government based on the value of company profits made.</a:t>
            </a:r>
          </a:p>
          <a:p>
            <a:pPr marL="449263" indent="-449263">
              <a:buClr>
                <a:schemeClr val="accent6">
                  <a:lumMod val="50000"/>
                </a:schemeClr>
              </a:buClr>
              <a:buFont typeface="Wingdings 3" panose="05040102010807070707" pitchFamily="18" charset="2"/>
              <a:buChar char=""/>
            </a:pPr>
            <a:r>
              <a:rPr lang="en-US" sz="2520" dirty="0"/>
              <a:t>Costs of production can be </a:t>
            </a:r>
            <a:r>
              <a:rPr lang="en-US" sz="2520" dirty="0" err="1"/>
              <a:t>categorised</a:t>
            </a:r>
            <a:r>
              <a:rPr lang="en-US" sz="2520" dirty="0"/>
              <a:t> in four </a:t>
            </a:r>
            <a:r>
              <a:rPr lang="en-US" sz="2520" dirty="0" smtClean="0"/>
              <a:t>different </a:t>
            </a:r>
            <a:r>
              <a:rPr lang="en-US" sz="2520" dirty="0"/>
              <a:t>ways.</a:t>
            </a:r>
          </a:p>
        </p:txBody>
      </p:sp>
      <p:sp>
        <p:nvSpPr>
          <p:cNvPr id="8" name="Title 2"/>
          <p:cNvSpPr>
            <a:spLocks noGrp="1"/>
          </p:cNvSpPr>
          <p:nvPr>
            <p:ph type="title"/>
          </p:nvPr>
        </p:nvSpPr>
        <p:spPr>
          <a:xfrm>
            <a:off x="70266" y="72008"/>
            <a:ext cx="7886110" cy="548680"/>
          </a:xfrm>
        </p:spPr>
        <p:txBody>
          <a:bodyPr>
            <a:noAutofit/>
          </a:bodyPr>
          <a:lstStyle/>
          <a:p>
            <a:r>
              <a:rPr lang="en-US" sz="4000" dirty="0" smtClean="0"/>
              <a:t>4.3 – Costs and Profits</a:t>
            </a:r>
            <a:endParaRPr lang="en-US" sz="40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135</a:t>
            </a:r>
            <a:endParaRPr lang="en-GB" sz="1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32364491"/>
      </p:ext>
    </p:extLst>
  </p:cSld>
  <p:clrMapOvr>
    <a:masterClrMapping/>
  </p:clrMapOvr>
  <p:transition advClick="0"/>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2031325"/>
          </a:xfrm>
          <a:prstGeom prst="rect">
            <a:avLst/>
          </a:prstGeom>
        </p:spPr>
        <p:txBody>
          <a:bodyPr wrap="square">
            <a:spAutoFit/>
          </a:bodyPr>
          <a:lstStyle/>
          <a:p>
            <a:pPr marL="449263" indent="-449263">
              <a:buClr>
                <a:schemeClr val="accent6">
                  <a:lumMod val="50000"/>
                </a:schemeClr>
              </a:buClr>
              <a:buFont typeface="Wingdings 3" panose="05040102010807070707" pitchFamily="18" charset="2"/>
              <a:buChar char=""/>
            </a:pPr>
            <a:r>
              <a:rPr lang="en-US" sz="2520" b="1" dirty="0" smtClean="0">
                <a:solidFill>
                  <a:srgbClr val="FF0000"/>
                </a:solidFill>
              </a:rPr>
              <a:t>Fixed costs </a:t>
            </a:r>
            <a:r>
              <a:rPr lang="en-US" sz="2520" dirty="0" smtClean="0"/>
              <a:t>are the costs of production that have to be paid regardless of how much a firm </a:t>
            </a:r>
            <a:r>
              <a:rPr lang="en-US" sz="2520" dirty="0"/>
              <a:t>produces or sells. For example, salaries for senior managers, insurance </a:t>
            </a:r>
            <a:r>
              <a:rPr lang="en-US" sz="2520" dirty="0" smtClean="0"/>
              <a:t>payments and rent </a:t>
            </a:r>
            <a:r>
              <a:rPr lang="en-US" sz="2520" dirty="0"/>
              <a:t>all have to be paid regardless of the firm's output level. This relationship </a:t>
            </a:r>
            <a:r>
              <a:rPr lang="en-US" sz="2520" dirty="0" smtClean="0"/>
              <a:t>is illustrated below.</a:t>
            </a:r>
            <a:endParaRPr lang="en-US" sz="2520" dirty="0"/>
          </a:p>
        </p:txBody>
      </p:sp>
      <p:sp>
        <p:nvSpPr>
          <p:cNvPr id="8" name="Title 2"/>
          <p:cNvSpPr>
            <a:spLocks noGrp="1"/>
          </p:cNvSpPr>
          <p:nvPr>
            <p:ph type="title"/>
          </p:nvPr>
        </p:nvSpPr>
        <p:spPr>
          <a:xfrm>
            <a:off x="70266" y="72008"/>
            <a:ext cx="7886110" cy="548680"/>
          </a:xfrm>
        </p:spPr>
        <p:txBody>
          <a:bodyPr>
            <a:noAutofit/>
          </a:bodyPr>
          <a:lstStyle/>
          <a:p>
            <a:r>
              <a:rPr lang="en-US" sz="4000" dirty="0"/>
              <a:t>4.3 – Costs and </a:t>
            </a:r>
            <a:r>
              <a:rPr lang="en-US" sz="4000" dirty="0" smtClean="0"/>
              <a:t>Profits – Fixes Costs</a:t>
            </a:r>
            <a:endParaRPr lang="en-US" sz="40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135</a:t>
            </a:r>
            <a:endParaRPr lang="en-GB" sz="1000" b="1" dirty="0">
              <a:latin typeface="Arial" panose="020B0604020202020204" pitchFamily="34" charset="0"/>
              <a:cs typeface="Arial" panose="020B0604020202020204" pitchFamily="34" charset="0"/>
            </a:endParaRPr>
          </a:p>
        </p:txBody>
      </p:sp>
      <p:sp>
        <p:nvSpPr>
          <p:cNvPr id="2" name="Rectangle 1"/>
          <p:cNvSpPr/>
          <p:nvPr/>
        </p:nvSpPr>
        <p:spPr>
          <a:xfrm>
            <a:off x="1331640" y="6165304"/>
            <a:ext cx="6700873" cy="461665"/>
          </a:xfrm>
          <a:prstGeom prst="rect">
            <a:avLst/>
          </a:prstGeom>
        </p:spPr>
        <p:txBody>
          <a:bodyPr wrap="none">
            <a:spAutoFit/>
          </a:bodyPr>
          <a:lstStyle/>
          <a:p>
            <a:r>
              <a:rPr lang="en-GB" sz="2400" dirty="0">
                <a:latin typeface="Arial" panose="020B0604020202020204" pitchFamily="34" charset="0"/>
                <a:cs typeface="Arial" panose="020B0604020202020204" pitchFamily="34" charset="0"/>
              </a:rPr>
              <a:t>Fixed </a:t>
            </a:r>
            <a:r>
              <a:rPr lang="en-GB" sz="2400" dirty="0" smtClean="0">
                <a:latin typeface="Arial" panose="020B0604020202020204" pitchFamily="34" charset="0"/>
                <a:cs typeface="Arial" panose="020B0604020202020204" pitchFamily="34" charset="0"/>
              </a:rPr>
              <a:t>costs for a firm </a:t>
            </a:r>
            <a:r>
              <a:rPr lang="en-GB" sz="2400" dirty="0">
                <a:latin typeface="Arial" panose="020B0604020202020204" pitchFamily="34" charset="0"/>
                <a:cs typeface="Arial" panose="020B0604020202020204" pitchFamily="34" charset="0"/>
              </a:rPr>
              <a:t>(</a:t>
            </a:r>
            <a:r>
              <a:rPr lang="en-GB" sz="2400" dirty="0" smtClean="0">
                <a:latin typeface="Arial" panose="020B0604020202020204" pitchFamily="34" charset="0"/>
                <a:cs typeface="Arial" panose="020B0604020202020204" pitchFamily="34" charset="0"/>
              </a:rPr>
              <a:t>with $4000 of fixed </a:t>
            </a:r>
            <a:r>
              <a:rPr lang="en-GB" sz="2400" dirty="0">
                <a:latin typeface="Arial" panose="020B0604020202020204" pitchFamily="34" charset="0"/>
                <a:cs typeface="Arial" panose="020B0604020202020204" pitchFamily="34" charset="0"/>
              </a:rPr>
              <a:t>costs)</a:t>
            </a:r>
          </a:p>
        </p:txBody>
      </p:sp>
      <p:pic>
        <p:nvPicPr>
          <p:cNvPr id="3" name="Picture 2"/>
          <p:cNvPicPr>
            <a:picLocks noChangeAspect="1"/>
          </p:cNvPicPr>
          <p:nvPr/>
        </p:nvPicPr>
        <p:blipFill rotWithShape="1">
          <a:blip r:embed="rId3"/>
          <a:srcRect l="10153" t="43769" r="17901" b="19885"/>
          <a:stretch/>
        </p:blipFill>
        <p:spPr>
          <a:xfrm>
            <a:off x="1907704" y="3130110"/>
            <a:ext cx="5636790" cy="3035194"/>
          </a:xfrm>
          <a:prstGeom prst="rect">
            <a:avLst/>
          </a:prstGeom>
        </p:spPr>
      </p:pic>
    </p:spTree>
    <p:extLst>
      <p:ext uri="{BB962C8B-B14F-4D97-AF65-F5344CB8AC3E}">
        <p14:creationId xmlns:p14="http://schemas.microsoft.com/office/powerpoint/2010/main" val="2091302198"/>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4000" dirty="0" smtClean="0"/>
              <a:t>Grade Descriptors</a:t>
            </a:r>
            <a:endParaRPr lang="en-GB" sz="4000" dirty="0"/>
          </a:p>
        </p:txBody>
      </p:sp>
      <p:sp>
        <p:nvSpPr>
          <p:cNvPr id="3" name="Rectangle 2"/>
          <p:cNvSpPr/>
          <p:nvPr/>
        </p:nvSpPr>
        <p:spPr>
          <a:xfrm>
            <a:off x="251520" y="1052736"/>
            <a:ext cx="8568952" cy="5559984"/>
          </a:xfrm>
          <a:prstGeom prst="rect">
            <a:avLst/>
          </a:prstGeom>
        </p:spPr>
        <p:txBody>
          <a:bodyPr wrap="square">
            <a:spAutoFit/>
          </a:bodyPr>
          <a:lstStyle/>
          <a:p>
            <a:pPr marL="406400" indent="-406400">
              <a:buClr>
                <a:srgbClr val="00B050"/>
              </a:buClr>
              <a:buFont typeface="Wingdings 3" panose="05040102010807070707" pitchFamily="18" charset="2"/>
              <a:buChar char=""/>
            </a:pPr>
            <a:r>
              <a:rPr lang="en-US" sz="1870" dirty="0" smtClean="0"/>
              <a:t>To </a:t>
            </a:r>
            <a:r>
              <a:rPr lang="en-US" sz="1870" dirty="0"/>
              <a:t>achieve a</a:t>
            </a:r>
            <a:r>
              <a:rPr lang="en-US" sz="1870" b="1" dirty="0"/>
              <a:t> Grade A</a:t>
            </a:r>
            <a:r>
              <a:rPr lang="en-US" sz="1870" dirty="0"/>
              <a:t>, a candidate must show mastery of the syllabus and an outstanding performance </a:t>
            </a:r>
            <a:r>
              <a:rPr lang="en-US" sz="1870" dirty="0" smtClean="0"/>
              <a:t>on the </a:t>
            </a:r>
            <a:r>
              <a:rPr lang="en-US" sz="1870" dirty="0"/>
              <a:t>more academic problems. Within the separate assessment objectives, a candidate awarded a Grade </a:t>
            </a:r>
            <a:r>
              <a:rPr lang="en-US" sz="1870" dirty="0" smtClean="0"/>
              <a:t>A must </a:t>
            </a:r>
            <a:r>
              <a:rPr lang="en-US" sz="1870" dirty="0"/>
              <a:t>show:</a:t>
            </a:r>
          </a:p>
          <a:p>
            <a:pPr>
              <a:buClr>
                <a:srgbClr val="00B050"/>
              </a:buClr>
            </a:pPr>
            <a:r>
              <a:rPr lang="en-US" sz="1870" b="1" dirty="0"/>
              <a:t>AO1: Knowledge with understanding</a:t>
            </a:r>
          </a:p>
          <a:p>
            <a:pPr marL="693738" indent="-338138">
              <a:buClr>
                <a:srgbClr val="00B050"/>
              </a:buClr>
              <a:buFont typeface="Arial" panose="020B0604020202020204" pitchFamily="34" charset="0"/>
              <a:buChar char="•"/>
            </a:pPr>
            <a:r>
              <a:rPr lang="en-US" sz="1870" dirty="0" smtClean="0"/>
              <a:t>An </a:t>
            </a:r>
            <a:r>
              <a:rPr lang="en-US" sz="1870" dirty="0"/>
              <a:t>excellent ability to identify detailed facts and principles in relation to the content of the syllabus</a:t>
            </a:r>
          </a:p>
          <a:p>
            <a:pPr marL="693738" indent="-338138">
              <a:buClr>
                <a:srgbClr val="00B050"/>
              </a:buClr>
              <a:buFont typeface="Arial" panose="020B0604020202020204" pitchFamily="34" charset="0"/>
              <a:buChar char="•"/>
            </a:pPr>
            <a:r>
              <a:rPr lang="en-US" sz="1870" dirty="0" smtClean="0"/>
              <a:t>An </a:t>
            </a:r>
            <a:r>
              <a:rPr lang="en-US" sz="1870" dirty="0"/>
              <a:t>excellent ability to describe clearly graphs, diagrams, tables</a:t>
            </a:r>
          </a:p>
          <a:p>
            <a:pPr marL="693738" indent="-338138">
              <a:buClr>
                <a:srgbClr val="00B050"/>
              </a:buClr>
              <a:buFont typeface="Arial" panose="020B0604020202020204" pitchFamily="34" charset="0"/>
              <a:buChar char="•"/>
            </a:pPr>
            <a:r>
              <a:rPr lang="en-US" sz="1870" dirty="0" smtClean="0"/>
              <a:t>A </a:t>
            </a:r>
            <a:r>
              <a:rPr lang="en-US" sz="1870" dirty="0"/>
              <a:t>thorough ability to define the concepts and ideas of the syllabus.</a:t>
            </a:r>
          </a:p>
          <a:p>
            <a:pPr>
              <a:buClr>
                <a:srgbClr val="00B050"/>
              </a:buClr>
            </a:pPr>
            <a:r>
              <a:rPr lang="en-US" sz="1870" b="1" dirty="0"/>
              <a:t>AO2: Analysis</a:t>
            </a:r>
          </a:p>
          <a:p>
            <a:pPr marL="693738" indent="-338138">
              <a:buClr>
                <a:srgbClr val="00B050"/>
              </a:buClr>
              <a:buFont typeface="Arial" panose="020B0604020202020204" pitchFamily="34" charset="0"/>
              <a:buChar char="•"/>
            </a:pPr>
            <a:r>
              <a:rPr lang="en-US" sz="1870" dirty="0" smtClean="0"/>
              <a:t>An </a:t>
            </a:r>
            <a:r>
              <a:rPr lang="en-US" sz="1870" dirty="0"/>
              <a:t>excellent ability to classify and comment on information</a:t>
            </a:r>
          </a:p>
          <a:p>
            <a:pPr marL="693738" indent="-338138">
              <a:buClr>
                <a:srgbClr val="00B050"/>
              </a:buClr>
              <a:buFont typeface="Arial" panose="020B0604020202020204" pitchFamily="34" charset="0"/>
              <a:buChar char="•"/>
            </a:pPr>
            <a:r>
              <a:rPr lang="en-US" sz="1870" dirty="0" smtClean="0"/>
              <a:t>An </a:t>
            </a:r>
            <a:r>
              <a:rPr lang="en-US" sz="1870" dirty="0"/>
              <a:t>ability to apply this information in a logical and well-structured manner to illustrate the </a:t>
            </a:r>
            <a:r>
              <a:rPr lang="en-US" sz="1870" dirty="0" smtClean="0"/>
              <a:t>application of </a:t>
            </a:r>
            <a:r>
              <a:rPr lang="en-US" sz="1870" dirty="0"/>
              <a:t>economic analysis to a particular situation.</a:t>
            </a:r>
          </a:p>
          <a:p>
            <a:pPr>
              <a:buClr>
                <a:srgbClr val="00B050"/>
              </a:buClr>
            </a:pPr>
            <a:r>
              <a:rPr lang="en-US" sz="1870" b="1" dirty="0"/>
              <a:t>AO3: Critical evaluation and decision-making</a:t>
            </a:r>
          </a:p>
          <a:p>
            <a:pPr marL="693738" indent="-338138">
              <a:buClr>
                <a:srgbClr val="00B050"/>
              </a:buClr>
              <a:buFont typeface="Arial" panose="020B0604020202020204" pitchFamily="34" charset="0"/>
              <a:buChar char="•"/>
            </a:pPr>
            <a:r>
              <a:rPr lang="en-US" sz="1870" dirty="0" smtClean="0"/>
              <a:t>A </a:t>
            </a:r>
            <a:r>
              <a:rPr lang="en-US" sz="1870" dirty="0"/>
              <a:t>thorough ability to classify and order information</a:t>
            </a:r>
          </a:p>
          <a:p>
            <a:pPr marL="693738" indent="-338138">
              <a:buClr>
                <a:srgbClr val="00B050"/>
              </a:buClr>
              <a:buFont typeface="Arial" panose="020B0604020202020204" pitchFamily="34" charset="0"/>
              <a:buChar char="•"/>
            </a:pPr>
            <a:r>
              <a:rPr lang="en-US" sz="1870" dirty="0" smtClean="0"/>
              <a:t>A </a:t>
            </a:r>
            <a:r>
              <a:rPr lang="en-US" sz="1870" dirty="0"/>
              <a:t>sound ability to discriminate between varied sources of information and to distinguish </a:t>
            </a:r>
            <a:r>
              <a:rPr lang="en-US" sz="1870" dirty="0" smtClean="0"/>
              <a:t>clearly between </a:t>
            </a:r>
            <a:r>
              <a:rPr lang="en-US" sz="1870" dirty="0"/>
              <a:t>facts and opinions</a:t>
            </a:r>
          </a:p>
          <a:p>
            <a:pPr marL="693738" indent="-338138">
              <a:buClr>
                <a:srgbClr val="00B050"/>
              </a:buClr>
              <a:buFont typeface="Arial" panose="020B0604020202020204" pitchFamily="34" charset="0"/>
              <a:buChar char="•"/>
            </a:pPr>
            <a:r>
              <a:rPr lang="en-US" sz="1870" dirty="0" smtClean="0"/>
              <a:t>A </a:t>
            </a:r>
            <a:r>
              <a:rPr lang="en-US" sz="1870" dirty="0"/>
              <a:t>sound ability to make clear, reasoned judgements and to communicate them in an accurate </a:t>
            </a:r>
            <a:r>
              <a:rPr lang="en-US" sz="1870" dirty="0" smtClean="0"/>
              <a:t>and logical </a:t>
            </a:r>
            <a:r>
              <a:rPr lang="en-US" sz="1870" dirty="0"/>
              <a:t>manner.</a:t>
            </a:r>
          </a:p>
        </p:txBody>
      </p:sp>
    </p:spTree>
    <p:extLst>
      <p:ext uri="{BB962C8B-B14F-4D97-AF65-F5344CB8AC3E}">
        <p14:creationId xmlns:p14="http://schemas.microsoft.com/office/powerpoint/2010/main" val="4237833344"/>
      </p:ext>
    </p:extLst>
  </p:cSld>
  <p:clrMapOvr>
    <a:masterClrMapping/>
  </p:clrMapOvr>
  <p:transition advClick="0"/>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2308324"/>
          </a:xfrm>
          <a:prstGeom prst="rect">
            <a:avLst/>
          </a:prstGeom>
        </p:spPr>
        <p:txBody>
          <a:bodyPr wrap="square">
            <a:spAutoFit/>
          </a:bodyPr>
          <a:lstStyle/>
          <a:p>
            <a:pPr marL="449263" indent="-449263">
              <a:buClr>
                <a:schemeClr val="accent6">
                  <a:lumMod val="50000"/>
                </a:schemeClr>
              </a:buClr>
              <a:buFont typeface="Wingdings 3" panose="05040102010807070707" pitchFamily="18" charset="2"/>
              <a:buChar char=""/>
            </a:pPr>
            <a:r>
              <a:rPr lang="en-US" sz="2400" dirty="0"/>
              <a:t>As the name suggests, the total costs of production arc the sum of all fixed </a:t>
            </a:r>
            <a:r>
              <a:rPr lang="en-US" sz="2400" dirty="0" smtClean="0"/>
              <a:t>and variable </a:t>
            </a:r>
            <a:r>
              <a:rPr lang="en-US" sz="2400" dirty="0"/>
              <a:t>costs. The total cost line, shown </a:t>
            </a:r>
            <a:r>
              <a:rPr lang="en-US" sz="2400" dirty="0" smtClean="0"/>
              <a:t>below, </a:t>
            </a:r>
            <a:r>
              <a:rPr lang="en-US" sz="2400" dirty="0"/>
              <a:t>starts at the same value </a:t>
            </a:r>
            <a:r>
              <a:rPr lang="en-US" sz="2400" dirty="0" smtClean="0"/>
              <a:t>as fixed </a:t>
            </a:r>
            <a:r>
              <a:rPr lang="en-US" sz="2400" dirty="0"/>
              <a:t>costs because even when nothing is produced, fixed costs still </a:t>
            </a:r>
            <a:r>
              <a:rPr lang="en-US" sz="2400" dirty="0" smtClean="0"/>
              <a:t>have </a:t>
            </a:r>
            <a:r>
              <a:rPr lang="en-US" sz="2400" dirty="0"/>
              <a:t>to be </a:t>
            </a:r>
            <a:r>
              <a:rPr lang="en-US" sz="2400" dirty="0" smtClean="0"/>
              <a:t>paid by </a:t>
            </a:r>
            <a:r>
              <a:rPr lang="en-US" sz="2400" dirty="0"/>
              <a:t>the firm</a:t>
            </a:r>
            <a:r>
              <a:rPr lang="en-US" sz="2400" dirty="0" smtClean="0"/>
              <a:t>.</a:t>
            </a:r>
          </a:p>
          <a:p>
            <a:pPr algn="ctr">
              <a:buClr>
                <a:schemeClr val="accent6">
                  <a:lumMod val="50000"/>
                </a:schemeClr>
              </a:buClr>
            </a:pPr>
            <a:r>
              <a:rPr lang="en-US" sz="2400" dirty="0">
                <a:solidFill>
                  <a:srgbClr val="FF0000"/>
                </a:solidFill>
              </a:rPr>
              <a:t>Total costs = fixed costs + variable costs</a:t>
            </a:r>
          </a:p>
        </p:txBody>
      </p:sp>
      <p:sp>
        <p:nvSpPr>
          <p:cNvPr id="8" name="Title 2"/>
          <p:cNvSpPr>
            <a:spLocks noGrp="1"/>
          </p:cNvSpPr>
          <p:nvPr>
            <p:ph type="title"/>
          </p:nvPr>
        </p:nvSpPr>
        <p:spPr>
          <a:xfrm>
            <a:off x="70266" y="72008"/>
            <a:ext cx="7886110" cy="548680"/>
          </a:xfrm>
        </p:spPr>
        <p:txBody>
          <a:bodyPr>
            <a:noAutofit/>
          </a:bodyPr>
          <a:lstStyle/>
          <a:p>
            <a:r>
              <a:rPr lang="en-US" sz="4000" dirty="0"/>
              <a:t>4.3 – Costs and </a:t>
            </a:r>
            <a:r>
              <a:rPr lang="en-US" sz="4000" dirty="0" smtClean="0"/>
              <a:t>Profits – Total Costs</a:t>
            </a:r>
            <a:endParaRPr lang="en-US" sz="40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136</a:t>
            </a:r>
            <a:endParaRPr lang="en-GB" sz="1000" b="1" dirty="0">
              <a:latin typeface="Arial" panose="020B0604020202020204" pitchFamily="34" charset="0"/>
              <a:cs typeface="Arial" panose="020B0604020202020204" pitchFamily="34" charset="0"/>
            </a:endParaRPr>
          </a:p>
        </p:txBody>
      </p:sp>
      <p:sp>
        <p:nvSpPr>
          <p:cNvPr id="2" name="Rectangle 1"/>
          <p:cNvSpPr/>
          <p:nvPr/>
        </p:nvSpPr>
        <p:spPr>
          <a:xfrm>
            <a:off x="5702913" y="6173314"/>
            <a:ext cx="2936573" cy="461665"/>
          </a:xfrm>
          <a:prstGeom prst="rect">
            <a:avLst/>
          </a:prstGeom>
        </p:spPr>
        <p:txBody>
          <a:bodyPr wrap="none">
            <a:spAutoFit/>
          </a:bodyPr>
          <a:lstStyle/>
          <a:p>
            <a:r>
              <a:rPr lang="en-GB" sz="2400" dirty="0" smtClean="0">
                <a:latin typeface="Arial" panose="020B0604020202020204" pitchFamily="34" charset="0"/>
                <a:cs typeface="Arial" panose="020B0604020202020204" pitchFamily="34" charset="0"/>
              </a:rPr>
              <a:t>Total costs for a firm</a:t>
            </a:r>
            <a:endParaRPr lang="en-GB" sz="2400"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rotWithShape="1">
          <a:blip r:embed="rId3"/>
          <a:srcRect l="19008" t="21962" r="9046" b="32347"/>
          <a:stretch/>
        </p:blipFill>
        <p:spPr>
          <a:xfrm>
            <a:off x="323528" y="3375718"/>
            <a:ext cx="4814818" cy="3259261"/>
          </a:xfrm>
          <a:prstGeom prst="rect">
            <a:avLst/>
          </a:prstGeom>
        </p:spPr>
      </p:pic>
    </p:spTree>
    <p:extLst>
      <p:ext uri="{BB962C8B-B14F-4D97-AF65-F5344CB8AC3E}">
        <p14:creationId xmlns:p14="http://schemas.microsoft.com/office/powerpoint/2010/main" val="2696919936"/>
      </p:ext>
    </p:extLst>
  </p:cSld>
  <p:clrMapOvr>
    <a:masterClrMapping/>
  </p:clrMapOvr>
  <p:transition advClick="0"/>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509200"/>
          </a:xfrm>
          <a:prstGeom prst="rect">
            <a:avLst/>
          </a:prstGeom>
        </p:spPr>
        <p:txBody>
          <a:bodyPr wrap="square">
            <a:spAutoFit/>
          </a:bodyPr>
          <a:lstStyle/>
          <a:p>
            <a:pPr marL="449263" indent="-449263">
              <a:buClr>
                <a:schemeClr val="accent6">
                  <a:lumMod val="50000"/>
                </a:schemeClr>
              </a:buClr>
              <a:buFont typeface="Wingdings 3" panose="05040102010807070707" pitchFamily="18" charset="2"/>
              <a:buChar char=""/>
            </a:pPr>
            <a:r>
              <a:rPr lang="en-US" sz="2200" dirty="0"/>
              <a:t>Average costs refer to the total cost of making one product - it is the unit cost </a:t>
            </a:r>
            <a:r>
              <a:rPr lang="en-US" sz="2200" dirty="0" smtClean="0"/>
              <a:t>of production</a:t>
            </a:r>
            <a:r>
              <a:rPr lang="en-US" sz="2200" dirty="0"/>
              <a:t>.</a:t>
            </a:r>
          </a:p>
          <a:p>
            <a:pPr algn="ctr">
              <a:buClr>
                <a:schemeClr val="accent6">
                  <a:lumMod val="50000"/>
                </a:schemeClr>
              </a:buClr>
            </a:pPr>
            <a:r>
              <a:rPr lang="en-US" sz="2200" b="1" dirty="0">
                <a:solidFill>
                  <a:srgbClr val="FF0000"/>
                </a:solidFill>
              </a:rPr>
              <a:t>Average costs= total </a:t>
            </a:r>
            <a:r>
              <a:rPr lang="en-US" sz="2200" b="1" dirty="0" smtClean="0">
                <a:solidFill>
                  <a:srgbClr val="FF0000"/>
                </a:solidFill>
              </a:rPr>
              <a:t>costs + </a:t>
            </a:r>
            <a:r>
              <a:rPr lang="en-US" sz="2200" b="1" dirty="0">
                <a:solidFill>
                  <a:srgbClr val="FF0000"/>
                </a:solidFill>
              </a:rPr>
              <a:t>output level</a:t>
            </a:r>
          </a:p>
          <a:p>
            <a:pPr marL="449263" indent="-449263">
              <a:buClr>
                <a:schemeClr val="accent6">
                  <a:lumMod val="50000"/>
                </a:schemeClr>
              </a:buClr>
              <a:buFont typeface="Wingdings 3" panose="05040102010807070707" pitchFamily="18" charset="2"/>
              <a:buChar char=""/>
            </a:pPr>
            <a:r>
              <a:rPr lang="en-US" sz="2200" dirty="0"/>
              <a:t>Firms that operate on a large scale arc able to reduce their average costs of </a:t>
            </a:r>
            <a:r>
              <a:rPr lang="en-US" sz="2200" dirty="0" smtClean="0"/>
              <a:t>production (see </a:t>
            </a:r>
            <a:r>
              <a:rPr lang="en-US" sz="2200" dirty="0"/>
              <a:t>Chapter 14). </a:t>
            </a:r>
            <a:r>
              <a:rPr lang="en-US" sz="2200" dirty="0" smtClean="0"/>
              <a:t>E.g., </a:t>
            </a:r>
            <a:r>
              <a:rPr lang="en-US" sz="2200" dirty="0"/>
              <a:t>Coca-Cola's bottling </a:t>
            </a:r>
            <a:r>
              <a:rPr lang="en-US" sz="2200" dirty="0" smtClean="0"/>
              <a:t>plants </a:t>
            </a:r>
            <a:r>
              <a:rPr lang="en-US" sz="2200" dirty="0"/>
              <a:t>can produce </a:t>
            </a:r>
            <a:r>
              <a:rPr lang="en-US" sz="2200" dirty="0" smtClean="0"/>
              <a:t>10,000 cans of </a:t>
            </a:r>
            <a:r>
              <a:rPr lang="en-US" sz="2200" dirty="0"/>
              <a:t>soft drinks per minute. This enables Coca-Cola to benefit from </a:t>
            </a:r>
            <a:r>
              <a:rPr lang="en-US" sz="2200" dirty="0" smtClean="0"/>
              <a:t>lower </a:t>
            </a:r>
            <a:r>
              <a:rPr lang="en-US" sz="2200" dirty="0"/>
              <a:t>unit costs </a:t>
            </a:r>
            <a:r>
              <a:rPr lang="en-US" sz="2200" dirty="0" smtClean="0"/>
              <a:t>of production</a:t>
            </a:r>
            <a:r>
              <a:rPr lang="en-US" sz="2200" dirty="0"/>
              <a:t>, as shown </a:t>
            </a:r>
            <a:r>
              <a:rPr lang="en-US" sz="2200" dirty="0" smtClean="0"/>
              <a:t>below. </a:t>
            </a:r>
            <a:r>
              <a:rPr lang="en-US" sz="2200" dirty="0"/>
              <a:t>Here, </a:t>
            </a:r>
            <a:r>
              <a:rPr lang="en-US" sz="2200" dirty="0" smtClean="0"/>
              <a:t/>
            </a:r>
            <a:br>
              <a:rPr lang="en-US" sz="2200" dirty="0" smtClean="0"/>
            </a:br>
            <a:r>
              <a:rPr lang="en-US" sz="2200" dirty="0" smtClean="0"/>
              <a:t>the </a:t>
            </a:r>
            <a:r>
              <a:rPr lang="en-US" sz="2200" dirty="0"/>
              <a:t>firm is able to enjoy economies </a:t>
            </a:r>
            <a:r>
              <a:rPr lang="en-US" sz="2200" dirty="0" smtClean="0"/>
              <a:t/>
            </a:r>
            <a:br>
              <a:rPr lang="en-US" sz="2200" dirty="0" smtClean="0"/>
            </a:br>
            <a:r>
              <a:rPr lang="en-US" sz="2200" dirty="0" smtClean="0"/>
              <a:t>of scale (lower </a:t>
            </a:r>
            <a:r>
              <a:rPr lang="en-US" sz="2200" dirty="0"/>
              <a:t>average costs as it </a:t>
            </a:r>
            <a:r>
              <a:rPr lang="en-US" sz="2200" dirty="0" smtClean="0"/>
              <a:t/>
            </a:r>
            <a:br>
              <a:rPr lang="en-US" sz="2200" dirty="0" smtClean="0"/>
            </a:br>
            <a:r>
              <a:rPr lang="en-US" sz="2200" dirty="0" smtClean="0"/>
              <a:t>expands output </a:t>
            </a:r>
            <a:r>
              <a:rPr lang="en-US" sz="2200" dirty="0"/>
              <a:t>from </a:t>
            </a:r>
            <a:r>
              <a:rPr lang="en-US" sz="2200" b="1" dirty="0" err="1"/>
              <a:t>O</a:t>
            </a:r>
            <a:r>
              <a:rPr lang="en-US" sz="2200" i="1" dirty="0" err="1"/>
              <a:t>a</a:t>
            </a:r>
            <a:r>
              <a:rPr lang="en-US" sz="2200" dirty="0"/>
              <a:t> to </a:t>
            </a:r>
            <a:r>
              <a:rPr lang="en-US" sz="2200" b="1" dirty="0"/>
              <a:t>O</a:t>
            </a:r>
            <a:r>
              <a:rPr lang="en-US" sz="2200" i="1" dirty="0"/>
              <a:t>b</a:t>
            </a:r>
            <a:r>
              <a:rPr lang="en-US" sz="2200" dirty="0"/>
              <a:t>). If </a:t>
            </a:r>
            <a:r>
              <a:rPr lang="en-US" sz="2200" dirty="0" smtClean="0"/>
              <a:t/>
            </a:r>
            <a:br>
              <a:rPr lang="en-US" sz="2200" dirty="0" smtClean="0"/>
            </a:br>
            <a:r>
              <a:rPr lang="en-US" sz="2200" dirty="0" smtClean="0"/>
              <a:t>the </a:t>
            </a:r>
            <a:r>
              <a:rPr lang="en-US" sz="2200" dirty="0"/>
              <a:t>firm </a:t>
            </a:r>
            <a:r>
              <a:rPr lang="en-US" sz="2200" dirty="0" smtClean="0"/>
              <a:t>becomes too </a:t>
            </a:r>
            <a:r>
              <a:rPr lang="en-US" sz="2200" dirty="0"/>
              <a:t>large, by </a:t>
            </a:r>
            <a:r>
              <a:rPr lang="en-US" sz="2200" dirty="0" smtClean="0"/>
              <a:t/>
            </a:r>
            <a:br>
              <a:rPr lang="en-US" sz="2200" dirty="0" smtClean="0"/>
            </a:br>
            <a:r>
              <a:rPr lang="en-US" sz="2200" dirty="0" smtClean="0"/>
              <a:t>operating beyond </a:t>
            </a:r>
            <a:r>
              <a:rPr lang="en-US" sz="2200" b="1" dirty="0"/>
              <a:t>O</a:t>
            </a:r>
            <a:r>
              <a:rPr lang="en-US" sz="2200" i="1" dirty="0"/>
              <a:t>b</a:t>
            </a:r>
            <a:r>
              <a:rPr lang="en-US" sz="2200" dirty="0"/>
              <a:t>, it will suffer </a:t>
            </a:r>
            <a:r>
              <a:rPr lang="en-US" sz="2200" dirty="0" smtClean="0"/>
              <a:t/>
            </a:r>
            <a:br>
              <a:rPr lang="en-US" sz="2200" dirty="0" smtClean="0"/>
            </a:br>
            <a:r>
              <a:rPr lang="en-US" sz="2200" dirty="0" smtClean="0"/>
              <a:t>from inefficiencies</a:t>
            </a:r>
            <a:r>
              <a:rPr lang="en-US" sz="2200" dirty="0"/>
              <a:t>, thus leading </a:t>
            </a:r>
            <a:r>
              <a:rPr lang="en-US" sz="2200" dirty="0" smtClean="0"/>
              <a:t>to </a:t>
            </a:r>
            <a:br>
              <a:rPr lang="en-US" sz="2200" dirty="0" smtClean="0"/>
            </a:br>
            <a:r>
              <a:rPr lang="en-US" sz="2200" dirty="0" smtClean="0"/>
              <a:t>diseconomies </a:t>
            </a:r>
            <a:r>
              <a:rPr lang="en-US" sz="2200" dirty="0"/>
              <a:t>of scale (</a:t>
            </a:r>
            <a:r>
              <a:rPr lang="en-US" sz="2200" dirty="0" smtClean="0"/>
              <a:t>see </a:t>
            </a:r>
            <a:br>
              <a:rPr lang="en-US" sz="2200" dirty="0" smtClean="0"/>
            </a:br>
            <a:r>
              <a:rPr lang="en-US" sz="2200" dirty="0" smtClean="0"/>
              <a:t>Chapter </a:t>
            </a:r>
            <a:r>
              <a:rPr lang="en-US" sz="2200" dirty="0"/>
              <a:t>14).</a:t>
            </a:r>
            <a:endParaRPr lang="en-US" sz="2200" dirty="0">
              <a:solidFill>
                <a:srgbClr val="FF0000"/>
              </a:solidFill>
            </a:endParaRPr>
          </a:p>
        </p:txBody>
      </p:sp>
      <p:sp>
        <p:nvSpPr>
          <p:cNvPr id="8" name="Title 2"/>
          <p:cNvSpPr>
            <a:spLocks noGrp="1"/>
          </p:cNvSpPr>
          <p:nvPr>
            <p:ph type="title"/>
          </p:nvPr>
        </p:nvSpPr>
        <p:spPr>
          <a:xfrm>
            <a:off x="70266" y="72008"/>
            <a:ext cx="7886110" cy="548680"/>
          </a:xfrm>
        </p:spPr>
        <p:txBody>
          <a:bodyPr>
            <a:noAutofit/>
          </a:bodyPr>
          <a:lstStyle/>
          <a:p>
            <a:r>
              <a:rPr lang="en-US" sz="3600" dirty="0"/>
              <a:t>4.3 – Costs and </a:t>
            </a:r>
            <a:r>
              <a:rPr lang="en-US" sz="3600" dirty="0" smtClean="0"/>
              <a:t>Profits – Average Costs</a:t>
            </a:r>
            <a:endParaRPr lang="en-US" sz="3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137</a:t>
            </a:r>
            <a:endParaRPr lang="en-GB" sz="1000" b="1" dirty="0">
              <a:latin typeface="Arial" panose="020B0604020202020204" pitchFamily="34" charset="0"/>
              <a:cs typeface="Arial" panose="020B0604020202020204" pitchFamily="34" charset="0"/>
            </a:endParaRPr>
          </a:p>
        </p:txBody>
      </p:sp>
      <p:pic>
        <p:nvPicPr>
          <p:cNvPr id="5" name="Picture 4"/>
          <p:cNvPicPr>
            <a:picLocks noChangeAspect="1"/>
          </p:cNvPicPr>
          <p:nvPr/>
        </p:nvPicPr>
        <p:blipFill rotWithShape="1">
          <a:blip r:embed="rId3"/>
          <a:srcRect l="22329" t="36500" r="22328" b="17808"/>
          <a:stretch/>
        </p:blipFill>
        <p:spPr>
          <a:xfrm>
            <a:off x="5508104" y="3740075"/>
            <a:ext cx="3312368" cy="2914883"/>
          </a:xfrm>
          <a:prstGeom prst="rect">
            <a:avLst/>
          </a:prstGeom>
        </p:spPr>
      </p:pic>
      <p:sp>
        <p:nvSpPr>
          <p:cNvPr id="2" name="Rectangle 1"/>
          <p:cNvSpPr/>
          <p:nvPr/>
        </p:nvSpPr>
        <p:spPr>
          <a:xfrm>
            <a:off x="5926501" y="3831591"/>
            <a:ext cx="2882712" cy="400110"/>
          </a:xfrm>
          <a:prstGeom prst="rect">
            <a:avLst/>
          </a:prstGeom>
        </p:spPr>
        <p:txBody>
          <a:bodyPr wrap="none">
            <a:spAutoFit/>
          </a:bodyPr>
          <a:lstStyle/>
          <a:p>
            <a:r>
              <a:rPr lang="en-GB" sz="2000" dirty="0" smtClean="0">
                <a:latin typeface="Arial" panose="020B0604020202020204" pitchFamily="34" charset="0"/>
                <a:cs typeface="Arial" panose="020B0604020202020204" pitchFamily="34" charset="0"/>
              </a:rPr>
              <a:t>Average costs for a firm</a:t>
            </a:r>
            <a:endParaRPr lang="en-GB"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50763407"/>
      </p:ext>
    </p:extLst>
  </p:cSld>
  <p:clrMapOvr>
    <a:masterClrMapping/>
  </p:clrMapOvr>
  <p:transition advClick="0"/>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86110" cy="548680"/>
          </a:xfrm>
        </p:spPr>
        <p:txBody>
          <a:bodyPr>
            <a:noAutofit/>
          </a:bodyPr>
          <a:lstStyle/>
          <a:p>
            <a:r>
              <a:rPr lang="en-US" sz="3600" dirty="0"/>
              <a:t>4.3 – Costs and </a:t>
            </a:r>
            <a:r>
              <a:rPr lang="en-US" sz="3600" dirty="0" smtClean="0"/>
              <a:t>Profits – Average Costs</a:t>
            </a:r>
            <a:endParaRPr lang="en-US" sz="3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137</a:t>
            </a:r>
            <a:endParaRPr lang="en-GB" sz="1000" b="1" dirty="0">
              <a:latin typeface="Arial" panose="020B0604020202020204" pitchFamily="34" charset="0"/>
              <a:cs typeface="Arial" panose="020B0604020202020204" pitchFamily="34" charset="0"/>
            </a:endParaRPr>
          </a:p>
        </p:txBody>
      </p:sp>
      <p:sp>
        <p:nvSpPr>
          <p:cNvPr id="6" name="Rectangle 5"/>
          <p:cNvSpPr/>
          <p:nvPr/>
        </p:nvSpPr>
        <p:spPr>
          <a:xfrm>
            <a:off x="251520" y="6093296"/>
            <a:ext cx="7721986" cy="584775"/>
          </a:xfrm>
          <a:prstGeom prst="rect">
            <a:avLst/>
          </a:prstGeom>
        </p:spPr>
        <p:txBody>
          <a:bodyPr wrap="none">
            <a:spAutoFit/>
          </a:bodyPr>
          <a:lstStyle/>
          <a:p>
            <a:r>
              <a:rPr lang="en-US" sz="3200" b="1" dirty="0">
                <a:latin typeface="Arial" panose="020B0604020202020204" pitchFamily="34" charset="0"/>
                <a:cs typeface="Arial" panose="020B0604020202020204" pitchFamily="34" charset="0"/>
              </a:rPr>
              <a:t>Figure 12.5 </a:t>
            </a:r>
            <a:r>
              <a:rPr lang="en-US" sz="3200" b="1" dirty="0" smtClean="0">
                <a:latin typeface="Arial" panose="020B0604020202020204" pitchFamily="34" charset="0"/>
                <a:cs typeface="Arial" panose="020B0604020202020204" pitchFamily="34" charset="0"/>
              </a:rPr>
              <a:t>- </a:t>
            </a:r>
            <a:r>
              <a:rPr lang="en-US" sz="3200" dirty="0" smtClean="0">
                <a:latin typeface="Arial" panose="020B0604020202020204" pitchFamily="34" charset="0"/>
                <a:cs typeface="Arial" panose="020B0604020202020204" pitchFamily="34" charset="0"/>
              </a:rPr>
              <a:t>Summary </a:t>
            </a:r>
            <a:r>
              <a:rPr lang="en-US" sz="3200" dirty="0">
                <a:latin typeface="Arial" panose="020B0604020202020204" pitchFamily="34" charset="0"/>
                <a:cs typeface="Arial" panose="020B0604020202020204" pitchFamily="34" charset="0"/>
              </a:rPr>
              <a:t>of business costs</a:t>
            </a:r>
            <a:endParaRPr lang="en-GB" sz="7200" dirty="0">
              <a:latin typeface="Arial" panose="020B0604020202020204" pitchFamily="34" charset="0"/>
              <a:cs typeface="Arial" panose="020B0604020202020204" pitchFamily="34" charset="0"/>
            </a:endParaRPr>
          </a:p>
        </p:txBody>
      </p:sp>
      <p:sp>
        <p:nvSpPr>
          <p:cNvPr id="9" name="TextBox 8"/>
          <p:cNvSpPr txBox="1"/>
          <p:nvPr/>
        </p:nvSpPr>
        <p:spPr>
          <a:xfrm>
            <a:off x="3419872" y="2999854"/>
            <a:ext cx="2460494" cy="1077218"/>
          </a:xfrm>
          <a:prstGeom prst="rect">
            <a:avLst/>
          </a:prstGeom>
          <a:solidFill>
            <a:srgbClr val="FFC000"/>
          </a:solidFill>
          <a:ln>
            <a:noFill/>
          </a:ln>
          <a:effectLst>
            <a:outerShdw blurRad="139700" dist="50800" dir="2700000" sx="103000" sy="103000" algn="tl" rotWithShape="0">
              <a:prstClr val="black">
                <a:alpha val="32000"/>
              </a:prst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IE" sz="3200" b="1" dirty="0" smtClean="0"/>
              <a:t>BUSINESS COSTS</a:t>
            </a:r>
            <a:endParaRPr lang="en-GB" sz="3200" b="1" dirty="0"/>
          </a:p>
        </p:txBody>
      </p:sp>
      <p:sp>
        <p:nvSpPr>
          <p:cNvPr id="11" name="TextBox 10"/>
          <p:cNvSpPr txBox="1"/>
          <p:nvPr/>
        </p:nvSpPr>
        <p:spPr>
          <a:xfrm>
            <a:off x="5508104" y="4923165"/>
            <a:ext cx="3181897" cy="954107"/>
          </a:xfrm>
          <a:prstGeom prst="rect">
            <a:avLst/>
          </a:prstGeom>
          <a:solidFill>
            <a:srgbClr val="FFC000"/>
          </a:solidFill>
          <a:ln>
            <a:noFill/>
          </a:ln>
          <a:effectLst>
            <a:outerShdw blurRad="139700" dist="50800" dir="2700000" sx="103000" sy="103000" algn="tl" rotWithShape="0">
              <a:prstClr val="black">
                <a:alpha val="32000"/>
              </a:prst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IE" sz="2800" dirty="0" smtClean="0"/>
              <a:t>Total Costs – fixed + variable costs</a:t>
            </a:r>
            <a:endParaRPr lang="en-GB" sz="2800" dirty="0"/>
          </a:p>
        </p:txBody>
      </p:sp>
      <p:sp>
        <p:nvSpPr>
          <p:cNvPr id="12" name="TextBox 11"/>
          <p:cNvSpPr txBox="1"/>
          <p:nvPr/>
        </p:nvSpPr>
        <p:spPr>
          <a:xfrm>
            <a:off x="395536" y="4923165"/>
            <a:ext cx="3672408" cy="954107"/>
          </a:xfrm>
          <a:prstGeom prst="rect">
            <a:avLst/>
          </a:prstGeom>
          <a:solidFill>
            <a:srgbClr val="FFC000"/>
          </a:solidFill>
          <a:ln>
            <a:noFill/>
          </a:ln>
          <a:effectLst>
            <a:outerShdw blurRad="139700" dist="50800" dir="2700000" sx="103000" sy="103000" algn="tl" rotWithShape="0">
              <a:prstClr val="black">
                <a:alpha val="32000"/>
              </a:prst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IE" sz="2800" dirty="0" smtClean="0"/>
              <a:t>Can be either fixed or variable with output</a:t>
            </a:r>
            <a:endParaRPr lang="en-GB" sz="2800" dirty="0"/>
          </a:p>
        </p:txBody>
      </p:sp>
      <p:sp>
        <p:nvSpPr>
          <p:cNvPr id="13" name="TextBox 12"/>
          <p:cNvSpPr txBox="1"/>
          <p:nvPr/>
        </p:nvSpPr>
        <p:spPr>
          <a:xfrm>
            <a:off x="5566567" y="1196752"/>
            <a:ext cx="3181897" cy="954107"/>
          </a:xfrm>
          <a:prstGeom prst="rect">
            <a:avLst/>
          </a:prstGeom>
          <a:solidFill>
            <a:srgbClr val="FFC000"/>
          </a:solidFill>
          <a:ln>
            <a:noFill/>
          </a:ln>
          <a:effectLst>
            <a:outerShdw blurRad="139700" dist="50800" dir="2700000" sx="103000" sy="103000" algn="tl" rotWithShape="0">
              <a:prstClr val="black">
                <a:alpha val="32000"/>
              </a:prst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IE" sz="2800" dirty="0" smtClean="0"/>
              <a:t>Help managers to make decisions</a:t>
            </a:r>
            <a:endParaRPr lang="en-GB" sz="2800" dirty="0"/>
          </a:p>
        </p:txBody>
      </p:sp>
      <p:sp>
        <p:nvSpPr>
          <p:cNvPr id="14" name="TextBox 13"/>
          <p:cNvSpPr txBox="1"/>
          <p:nvPr/>
        </p:nvSpPr>
        <p:spPr>
          <a:xfrm>
            <a:off x="323528" y="1196752"/>
            <a:ext cx="3384376" cy="954107"/>
          </a:xfrm>
          <a:prstGeom prst="rect">
            <a:avLst/>
          </a:prstGeom>
          <a:solidFill>
            <a:srgbClr val="FFC000"/>
          </a:solidFill>
          <a:ln>
            <a:noFill/>
          </a:ln>
          <a:effectLst>
            <a:outerShdw blurRad="139700" dist="50800" dir="2700000" sx="103000" sy="103000" algn="tl" rotWithShape="0">
              <a:prstClr val="black">
                <a:alpha val="32000"/>
              </a:prst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IE" sz="2800" dirty="0" smtClean="0"/>
              <a:t>Needed to calculate profit and loss</a:t>
            </a:r>
            <a:endParaRPr lang="en-GB" sz="2800" dirty="0"/>
          </a:p>
        </p:txBody>
      </p:sp>
      <p:cxnSp>
        <p:nvCxnSpPr>
          <p:cNvPr id="16" name="Straight Arrow Connector 15"/>
          <p:cNvCxnSpPr/>
          <p:nvPr/>
        </p:nvCxnSpPr>
        <p:spPr>
          <a:xfrm flipH="1" flipV="1">
            <a:off x="2051720" y="2150860"/>
            <a:ext cx="1368152" cy="848994"/>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endCxn id="11" idx="0"/>
          </p:cNvCxnSpPr>
          <p:nvPr/>
        </p:nvCxnSpPr>
        <p:spPr>
          <a:xfrm>
            <a:off x="5880366" y="4077072"/>
            <a:ext cx="1218687" cy="846093"/>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endCxn id="12" idx="0"/>
          </p:cNvCxnSpPr>
          <p:nvPr/>
        </p:nvCxnSpPr>
        <p:spPr>
          <a:xfrm flipH="1">
            <a:off x="2231740" y="4077072"/>
            <a:ext cx="1188132" cy="846093"/>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endCxn id="13" idx="2"/>
          </p:cNvCxnSpPr>
          <p:nvPr/>
        </p:nvCxnSpPr>
        <p:spPr>
          <a:xfrm flipV="1">
            <a:off x="5880366" y="2150859"/>
            <a:ext cx="1277150" cy="848995"/>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95033132"/>
      </p:ext>
    </p:extLst>
  </p:cSld>
  <p:clrMapOvr>
    <a:masterClrMapping/>
  </p:clrMapOvr>
  <p:transition advClick="0"/>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647700"/>
          </a:xfrm>
          <a:prstGeom prst="rect">
            <a:avLst/>
          </a:prstGeom>
        </p:spPr>
        <p:txBody>
          <a:bodyPr wrap="square">
            <a:spAutoFit/>
          </a:bodyPr>
          <a:lstStyle/>
          <a:p>
            <a:pPr>
              <a:buClr>
                <a:schemeClr val="accent6">
                  <a:lumMod val="50000"/>
                </a:schemeClr>
              </a:buClr>
            </a:pPr>
            <a:r>
              <a:rPr lang="en-US" sz="1900" b="1" dirty="0">
                <a:solidFill>
                  <a:srgbClr val="FF0000"/>
                </a:solidFill>
              </a:rPr>
              <a:t>Exam practice</a:t>
            </a:r>
          </a:p>
          <a:p>
            <a:pPr marL="361950" indent="-361950">
              <a:buClr>
                <a:schemeClr val="accent6">
                  <a:lumMod val="50000"/>
                </a:schemeClr>
              </a:buClr>
              <a:buFont typeface="+mj-lt"/>
              <a:buAutoNum type="arabicPeriod"/>
            </a:pPr>
            <a:r>
              <a:rPr lang="en-US" sz="1900" dirty="0" smtClean="0">
                <a:solidFill>
                  <a:srgbClr val="FF0000"/>
                </a:solidFill>
              </a:rPr>
              <a:t>The </a:t>
            </a:r>
            <a:r>
              <a:rPr lang="en-US" sz="1900" dirty="0">
                <a:solidFill>
                  <a:srgbClr val="FF0000"/>
                </a:solidFill>
              </a:rPr>
              <a:t>table below shows a firm's fixed and variable costs of production at </a:t>
            </a:r>
            <a:r>
              <a:rPr lang="en-US" sz="1900" dirty="0" smtClean="0">
                <a:solidFill>
                  <a:srgbClr val="FF0000"/>
                </a:solidFill>
              </a:rPr>
              <a:t>different levels </a:t>
            </a:r>
            <a:r>
              <a:rPr lang="en-US" sz="1900" dirty="0">
                <a:solidFill>
                  <a:srgbClr val="FF0000"/>
                </a:solidFill>
              </a:rPr>
              <a:t>of output. Calculate the level of output where average costs are at </a:t>
            </a:r>
            <a:r>
              <a:rPr lang="en-US" sz="1900" dirty="0" smtClean="0">
                <a:solidFill>
                  <a:srgbClr val="FF0000"/>
                </a:solidFill>
              </a:rPr>
              <a:t>their lowest</a:t>
            </a:r>
            <a:r>
              <a:rPr lang="en-US" sz="1900" dirty="0">
                <a:solidFill>
                  <a:srgbClr val="FF0000"/>
                </a:solidFill>
              </a:rPr>
              <a:t>. </a:t>
            </a:r>
            <a:r>
              <a:rPr lang="en-US" sz="1900" dirty="0" smtClean="0">
                <a:solidFill>
                  <a:srgbClr val="FF0000"/>
                </a:solidFill>
              </a:rPr>
              <a:t>(</a:t>
            </a:r>
            <a:r>
              <a:rPr lang="en-US" sz="1900" dirty="0">
                <a:solidFill>
                  <a:srgbClr val="FF0000"/>
                </a:solidFill>
              </a:rPr>
              <a:t>2</a:t>
            </a:r>
            <a:r>
              <a:rPr lang="en-US" sz="1900" dirty="0" smtClean="0">
                <a:solidFill>
                  <a:srgbClr val="FF0000"/>
                </a:solidFill>
              </a:rPr>
              <a:t>)</a:t>
            </a:r>
            <a:br>
              <a:rPr lang="en-US" sz="1900" dirty="0" smtClean="0">
                <a:solidFill>
                  <a:srgbClr val="FF0000"/>
                </a:solidFill>
              </a:rPr>
            </a:br>
            <a:endParaRPr lang="en-US" sz="1900" dirty="0" smtClean="0">
              <a:solidFill>
                <a:srgbClr val="FF0000"/>
              </a:solidFill>
            </a:endParaRPr>
          </a:p>
          <a:p>
            <a:pPr marL="457200" indent="-457200">
              <a:buClr>
                <a:schemeClr val="accent6">
                  <a:lumMod val="50000"/>
                </a:schemeClr>
              </a:buClr>
              <a:buFont typeface="+mj-lt"/>
              <a:buAutoNum type="arabicPeriod"/>
            </a:pPr>
            <a:endParaRPr lang="en-US" sz="1900" dirty="0">
              <a:solidFill>
                <a:srgbClr val="FF0000"/>
              </a:solidFill>
            </a:endParaRPr>
          </a:p>
          <a:p>
            <a:pPr marL="457200" indent="-457200">
              <a:buClr>
                <a:schemeClr val="accent6">
                  <a:lumMod val="50000"/>
                </a:schemeClr>
              </a:buClr>
              <a:buFont typeface="+mj-lt"/>
              <a:buAutoNum type="arabicPeriod"/>
            </a:pPr>
            <a:endParaRPr lang="en-US" sz="1900" dirty="0" smtClean="0">
              <a:solidFill>
                <a:srgbClr val="FF0000"/>
              </a:solidFill>
            </a:endParaRPr>
          </a:p>
          <a:p>
            <a:pPr>
              <a:buClr>
                <a:schemeClr val="accent6">
                  <a:lumMod val="50000"/>
                </a:schemeClr>
              </a:buClr>
            </a:pPr>
            <a:r>
              <a:rPr lang="en-US" sz="1900" dirty="0" smtClean="0">
                <a:solidFill>
                  <a:srgbClr val="FF0000"/>
                </a:solidFill>
              </a:rPr>
              <a:t/>
            </a:r>
            <a:br>
              <a:rPr lang="en-US" sz="1900" dirty="0" smtClean="0">
                <a:solidFill>
                  <a:srgbClr val="FF0000"/>
                </a:solidFill>
              </a:rPr>
            </a:br>
            <a:r>
              <a:rPr lang="en-US" sz="1900" dirty="0" smtClean="0">
                <a:solidFill>
                  <a:srgbClr val="FF0000"/>
                </a:solidFill>
              </a:rPr>
              <a:t/>
            </a:r>
            <a:br>
              <a:rPr lang="en-US" sz="1900" dirty="0" smtClean="0">
                <a:solidFill>
                  <a:srgbClr val="FF0000"/>
                </a:solidFill>
              </a:rPr>
            </a:br>
            <a:r>
              <a:rPr lang="en-US" sz="1900" dirty="0" smtClean="0">
                <a:solidFill>
                  <a:srgbClr val="FF0000"/>
                </a:solidFill>
              </a:rPr>
              <a:t/>
            </a:r>
            <a:br>
              <a:rPr lang="en-US" sz="1900" dirty="0" smtClean="0">
                <a:solidFill>
                  <a:srgbClr val="FF0000"/>
                </a:solidFill>
              </a:rPr>
            </a:br>
            <a:endParaRPr lang="en-US" sz="1900" dirty="0">
              <a:solidFill>
                <a:srgbClr val="FF0000"/>
              </a:solidFill>
            </a:endParaRPr>
          </a:p>
          <a:p>
            <a:pPr marL="457200" indent="-457200">
              <a:buClr>
                <a:schemeClr val="accent6">
                  <a:lumMod val="50000"/>
                </a:schemeClr>
              </a:buClr>
              <a:buFont typeface="+mj-lt"/>
              <a:buAutoNum type="arabicPeriod" startAt="2"/>
            </a:pPr>
            <a:r>
              <a:rPr lang="en-US" sz="1900" dirty="0" smtClean="0">
                <a:solidFill>
                  <a:srgbClr val="FF0000"/>
                </a:solidFill>
              </a:rPr>
              <a:t>Johnson's </a:t>
            </a:r>
            <a:r>
              <a:rPr lang="en-US" sz="1900" dirty="0">
                <a:solidFill>
                  <a:srgbClr val="FF0000"/>
                </a:solidFill>
              </a:rPr>
              <a:t>Candles has fixed costs of $4000 each month. Its average variable </a:t>
            </a:r>
            <a:r>
              <a:rPr lang="en-US" sz="1900" dirty="0" smtClean="0">
                <a:solidFill>
                  <a:srgbClr val="FF0000"/>
                </a:solidFill>
              </a:rPr>
              <a:t>costs are </a:t>
            </a:r>
            <a:r>
              <a:rPr lang="en-US" sz="1900" dirty="0">
                <a:solidFill>
                  <a:srgbClr val="FF0000"/>
                </a:solidFill>
              </a:rPr>
              <a:t>$3 per candle. The firm's current level of demand is 2500 candles per </a:t>
            </a:r>
            <a:r>
              <a:rPr lang="en-US" sz="1900" dirty="0" smtClean="0">
                <a:solidFill>
                  <a:srgbClr val="FF0000"/>
                </a:solidFill>
              </a:rPr>
              <a:t>month. The </a:t>
            </a:r>
            <a:r>
              <a:rPr lang="en-US" sz="1900" dirty="0">
                <a:solidFill>
                  <a:srgbClr val="FF0000"/>
                </a:solidFill>
              </a:rPr>
              <a:t>average price of its candles is $6.</a:t>
            </a:r>
          </a:p>
          <a:p>
            <a:pPr marL="811213" indent="-361950">
              <a:buClr>
                <a:schemeClr val="accent6">
                  <a:lumMod val="50000"/>
                </a:schemeClr>
              </a:buClr>
              <a:buFont typeface="+mj-lt"/>
              <a:buAutoNum type="alphaLcParenR"/>
            </a:pPr>
            <a:r>
              <a:rPr lang="en-US" sz="1900" dirty="0" smtClean="0">
                <a:solidFill>
                  <a:srgbClr val="FF0000"/>
                </a:solidFill>
              </a:rPr>
              <a:t>Using </a:t>
            </a:r>
            <a:r>
              <a:rPr lang="en-US" sz="1900" dirty="0">
                <a:solidFill>
                  <a:srgbClr val="FF0000"/>
                </a:solidFill>
              </a:rPr>
              <a:t>an example, explain what is meant by a fixed cost of production. (2)</a:t>
            </a:r>
          </a:p>
          <a:p>
            <a:pPr marL="811213" indent="-361950">
              <a:buClr>
                <a:schemeClr val="accent6">
                  <a:lumMod val="50000"/>
                </a:schemeClr>
              </a:buClr>
              <a:buFont typeface="+mj-lt"/>
              <a:buAutoNum type="alphaLcParenR"/>
            </a:pPr>
            <a:r>
              <a:rPr lang="en-US" sz="1900" dirty="0" smtClean="0">
                <a:solidFill>
                  <a:srgbClr val="FF0000"/>
                </a:solidFill>
              </a:rPr>
              <a:t>Calculate </a:t>
            </a:r>
            <a:r>
              <a:rPr lang="en-US" sz="1900" dirty="0">
                <a:solidFill>
                  <a:srgbClr val="FF0000"/>
                </a:solidFill>
              </a:rPr>
              <a:t>the firm's current average costs. (2)</a:t>
            </a:r>
          </a:p>
          <a:p>
            <a:pPr marL="811213" indent="-361950">
              <a:buClr>
                <a:schemeClr val="accent6">
                  <a:lumMod val="50000"/>
                </a:schemeClr>
              </a:buClr>
              <a:buFont typeface="+mj-lt"/>
              <a:buAutoNum type="alphaLcParenR"/>
            </a:pPr>
            <a:r>
              <a:rPr lang="en-US" sz="1900" dirty="0" smtClean="0">
                <a:solidFill>
                  <a:srgbClr val="FF0000"/>
                </a:solidFill>
              </a:rPr>
              <a:t>Calculate </a:t>
            </a:r>
            <a:r>
              <a:rPr lang="en-US" sz="1900" dirty="0">
                <a:solidFill>
                  <a:srgbClr val="FF0000"/>
                </a:solidFill>
              </a:rPr>
              <a:t>the firm's current total costs of production each month. (2)</a:t>
            </a:r>
          </a:p>
          <a:p>
            <a:pPr marL="811213" indent="-361950">
              <a:buClr>
                <a:schemeClr val="accent6">
                  <a:lumMod val="50000"/>
                </a:schemeClr>
              </a:buClr>
              <a:buFont typeface="+mj-lt"/>
              <a:buAutoNum type="alphaLcParenR"/>
            </a:pPr>
            <a:r>
              <a:rPr lang="en-US" sz="1900" dirty="0" smtClean="0">
                <a:solidFill>
                  <a:srgbClr val="FF0000"/>
                </a:solidFill>
              </a:rPr>
              <a:t>Calculate </a:t>
            </a:r>
            <a:r>
              <a:rPr lang="en-US" sz="1900" dirty="0">
                <a:solidFill>
                  <a:srgbClr val="FF0000"/>
                </a:solidFill>
              </a:rPr>
              <a:t>the profit if demand increases to 3000 candles per </a:t>
            </a:r>
            <a:r>
              <a:rPr lang="en-US" sz="1900" dirty="0" smtClean="0">
                <a:solidFill>
                  <a:srgbClr val="FF0000"/>
                </a:solidFill>
              </a:rPr>
              <a:t>month.(3</a:t>
            </a:r>
            <a:r>
              <a:rPr lang="en-US" sz="1900" dirty="0">
                <a:solidFill>
                  <a:srgbClr val="FF0000"/>
                </a:solidFill>
              </a:rPr>
              <a:t>)</a:t>
            </a:r>
          </a:p>
        </p:txBody>
      </p:sp>
      <p:sp>
        <p:nvSpPr>
          <p:cNvPr id="8" name="Title 2"/>
          <p:cNvSpPr>
            <a:spLocks noGrp="1"/>
          </p:cNvSpPr>
          <p:nvPr>
            <p:ph type="title"/>
          </p:nvPr>
        </p:nvSpPr>
        <p:spPr>
          <a:xfrm>
            <a:off x="70266" y="72008"/>
            <a:ext cx="7886110" cy="548680"/>
          </a:xfrm>
        </p:spPr>
        <p:txBody>
          <a:bodyPr>
            <a:noAutofit/>
          </a:bodyPr>
          <a:lstStyle/>
          <a:p>
            <a:r>
              <a:rPr lang="en-US" sz="3600" dirty="0"/>
              <a:t>4.3 – Costs and </a:t>
            </a:r>
            <a:r>
              <a:rPr lang="en-US" sz="3600" dirty="0" smtClean="0"/>
              <a:t>Profits – Average Costs</a:t>
            </a:r>
            <a:endParaRPr lang="en-US" sz="3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137</a:t>
            </a:r>
            <a:endParaRPr lang="en-GB" sz="1000" b="1" dirty="0">
              <a:latin typeface="Arial" panose="020B0604020202020204" pitchFamily="34" charset="0"/>
              <a:cs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548200013"/>
              </p:ext>
            </p:extLst>
          </p:nvPr>
        </p:nvGraphicFramePr>
        <p:xfrm>
          <a:off x="274125" y="2366888"/>
          <a:ext cx="8546346" cy="1854200"/>
        </p:xfrm>
        <a:graphic>
          <a:graphicData uri="http://schemas.openxmlformats.org/drawingml/2006/table">
            <a:tbl>
              <a:tblPr firstRow="1" bandRow="1">
                <a:tableStyleId>{5C22544A-7EE6-4342-B048-85BDC9FD1C3A}</a:tableStyleId>
              </a:tblPr>
              <a:tblGrid>
                <a:gridCol w="2848782"/>
                <a:gridCol w="2848782"/>
                <a:gridCol w="2848782"/>
              </a:tblGrid>
              <a:tr h="370840">
                <a:tc>
                  <a:txBody>
                    <a:bodyPr/>
                    <a:lstStyle/>
                    <a:p>
                      <a:pPr algn="ctr"/>
                      <a:r>
                        <a:rPr lang="en-IE" dirty="0" smtClean="0">
                          <a:latin typeface="Arial" panose="020B0604020202020204" pitchFamily="34" charset="0"/>
                          <a:cs typeface="Arial" panose="020B0604020202020204" pitchFamily="34" charset="0"/>
                        </a:rPr>
                        <a:t>Output (units)</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Fixed Costs ($)</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Variable</a:t>
                      </a:r>
                      <a:r>
                        <a:rPr lang="en-IE" baseline="0" dirty="0" smtClean="0">
                          <a:latin typeface="Arial" panose="020B0604020202020204" pitchFamily="34" charset="0"/>
                          <a:cs typeface="Arial" panose="020B0604020202020204" pitchFamily="34" charset="0"/>
                        </a:rPr>
                        <a:t> Costs ($)</a:t>
                      </a:r>
                      <a:endParaRPr lang="en-GB" dirty="0">
                        <a:latin typeface="Arial" panose="020B0604020202020204" pitchFamily="34" charset="0"/>
                        <a:cs typeface="Arial" panose="020B0604020202020204" pitchFamily="34" charset="0"/>
                      </a:endParaRPr>
                    </a:p>
                  </a:txBody>
                  <a:tcPr/>
                </a:tc>
              </a:tr>
              <a:tr h="370840">
                <a:tc>
                  <a:txBody>
                    <a:bodyPr/>
                    <a:lstStyle/>
                    <a:p>
                      <a:pPr algn="ctr"/>
                      <a:r>
                        <a:rPr lang="en-IE" dirty="0" smtClean="0">
                          <a:latin typeface="Arial" panose="020B0604020202020204" pitchFamily="34" charset="0"/>
                          <a:cs typeface="Arial" panose="020B0604020202020204" pitchFamily="34" charset="0"/>
                        </a:rPr>
                        <a:t>20</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300</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40</a:t>
                      </a:r>
                      <a:endParaRPr lang="en-GB" dirty="0">
                        <a:latin typeface="Arial" panose="020B0604020202020204" pitchFamily="34" charset="0"/>
                        <a:cs typeface="Arial" panose="020B0604020202020204" pitchFamily="34" charset="0"/>
                      </a:endParaRPr>
                    </a:p>
                  </a:txBody>
                  <a:tcPr/>
                </a:tc>
              </a:tr>
              <a:tr h="370840">
                <a:tc>
                  <a:txBody>
                    <a:bodyPr/>
                    <a:lstStyle/>
                    <a:p>
                      <a:pPr algn="ctr"/>
                      <a:r>
                        <a:rPr lang="en-IE" dirty="0" smtClean="0">
                          <a:latin typeface="Arial" panose="020B0604020202020204" pitchFamily="34" charset="0"/>
                          <a:cs typeface="Arial" panose="020B0604020202020204" pitchFamily="34" charset="0"/>
                        </a:rPr>
                        <a:t>30</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300</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75</a:t>
                      </a:r>
                      <a:endParaRPr lang="en-GB" dirty="0">
                        <a:latin typeface="Arial" panose="020B0604020202020204" pitchFamily="34" charset="0"/>
                        <a:cs typeface="Arial" panose="020B0604020202020204" pitchFamily="34" charset="0"/>
                      </a:endParaRPr>
                    </a:p>
                  </a:txBody>
                  <a:tcPr/>
                </a:tc>
              </a:tr>
              <a:tr h="370840">
                <a:tc>
                  <a:txBody>
                    <a:bodyPr/>
                    <a:lstStyle/>
                    <a:p>
                      <a:pPr algn="ctr"/>
                      <a:r>
                        <a:rPr lang="en-IE" dirty="0" smtClean="0">
                          <a:latin typeface="Arial" panose="020B0604020202020204" pitchFamily="34" charset="0"/>
                          <a:cs typeface="Arial" panose="020B0604020202020204" pitchFamily="34" charset="0"/>
                        </a:rPr>
                        <a:t>40</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300</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120</a:t>
                      </a:r>
                      <a:endParaRPr lang="en-GB" dirty="0">
                        <a:latin typeface="Arial" panose="020B0604020202020204" pitchFamily="34" charset="0"/>
                        <a:cs typeface="Arial" panose="020B0604020202020204" pitchFamily="34" charset="0"/>
                      </a:endParaRPr>
                    </a:p>
                  </a:txBody>
                  <a:tcPr/>
                </a:tc>
              </a:tr>
              <a:tr h="370840">
                <a:tc>
                  <a:txBody>
                    <a:bodyPr/>
                    <a:lstStyle/>
                    <a:p>
                      <a:pPr algn="ctr"/>
                      <a:r>
                        <a:rPr lang="en-IE" dirty="0" smtClean="0">
                          <a:latin typeface="Arial" panose="020B0604020202020204" pitchFamily="34" charset="0"/>
                          <a:cs typeface="Arial" panose="020B0604020202020204" pitchFamily="34" charset="0"/>
                        </a:rPr>
                        <a:t>50</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300</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250</a:t>
                      </a:r>
                      <a:endParaRPr lang="en-GB" dirty="0">
                        <a:latin typeface="Arial" panose="020B0604020202020204" pitchFamily="34" charset="0"/>
                        <a:cs typeface="Arial" panose="020B0604020202020204" pitchFamily="34" charset="0"/>
                      </a:endParaRPr>
                    </a:p>
                  </a:txBody>
                  <a:tcPr/>
                </a:tc>
              </a:tr>
            </a:tbl>
          </a:graphicData>
        </a:graphic>
      </p:graphicFrame>
      <p:sp>
        <p:nvSpPr>
          <p:cNvPr id="4" name="TextBox 3">
            <a:hlinkClick r:id="rId3" action="ppaction://hlinkfile"/>
          </p:cNvPr>
          <p:cNvSpPr txBox="1"/>
          <p:nvPr/>
        </p:nvSpPr>
        <p:spPr>
          <a:xfrm>
            <a:off x="8238870" y="808815"/>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221695954"/>
      </p:ext>
    </p:extLst>
  </p:cSld>
  <p:clrMapOvr>
    <a:masterClrMapping/>
  </p:clrMapOvr>
  <p:transition advClick="0"/>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509200"/>
          </a:xfrm>
          <a:prstGeom prst="rect">
            <a:avLst/>
          </a:prstGeom>
        </p:spPr>
        <p:txBody>
          <a:bodyPr wrap="square">
            <a:spAutoFit/>
          </a:bodyPr>
          <a:lstStyle/>
          <a:p>
            <a:pPr>
              <a:buClr>
                <a:schemeClr val="accent6">
                  <a:lumMod val="50000"/>
                </a:schemeClr>
              </a:buClr>
            </a:pPr>
            <a:r>
              <a:rPr lang="en-US" sz="2200" b="1" dirty="0">
                <a:solidFill>
                  <a:srgbClr val="FF0000"/>
                </a:solidFill>
              </a:rPr>
              <a:t>Exam practice</a:t>
            </a:r>
          </a:p>
          <a:p>
            <a:pPr marL="457200" indent="-457200">
              <a:buClr>
                <a:schemeClr val="accent6">
                  <a:lumMod val="50000"/>
                </a:schemeClr>
              </a:buClr>
              <a:buFont typeface="+mj-lt"/>
              <a:buAutoNum type="arabicPeriod" startAt="3"/>
            </a:pPr>
            <a:r>
              <a:rPr lang="en-US" sz="2200" dirty="0">
                <a:solidFill>
                  <a:srgbClr val="FF0000"/>
                </a:solidFill>
              </a:rPr>
              <a:t>Juke Engineering produces batteries for a major car-maker. Juke's monthly </a:t>
            </a:r>
            <a:r>
              <a:rPr lang="en-US" sz="2200" dirty="0" smtClean="0">
                <a:solidFill>
                  <a:srgbClr val="FF0000"/>
                </a:solidFill>
              </a:rPr>
              <a:t>cost structure </a:t>
            </a:r>
            <a:r>
              <a:rPr lang="en-US" sz="2200" dirty="0">
                <a:solidFill>
                  <a:srgbClr val="FF0000"/>
                </a:solidFill>
              </a:rPr>
              <a:t>is shown in the table below. Assume that the firm's average </a:t>
            </a:r>
            <a:r>
              <a:rPr lang="en-US" sz="2200" dirty="0" smtClean="0">
                <a:solidFill>
                  <a:srgbClr val="FF0000"/>
                </a:solidFill>
              </a:rPr>
              <a:t>variable costs </a:t>
            </a:r>
            <a:r>
              <a:rPr lang="en-US" sz="2200" dirty="0">
                <a:solidFill>
                  <a:srgbClr val="FF0000"/>
                </a:solidFill>
              </a:rPr>
              <a:t>of production remain constant at all levels of output shown.</a:t>
            </a:r>
          </a:p>
          <a:p>
            <a:pPr marL="361950" indent="-361950">
              <a:buClr>
                <a:schemeClr val="accent6">
                  <a:lumMod val="50000"/>
                </a:schemeClr>
              </a:buClr>
              <a:buFont typeface="+mj-lt"/>
              <a:buAutoNum type="alphaLcParenR" startAt="3"/>
            </a:pPr>
            <a:endParaRPr lang="en-US" sz="2200" dirty="0" smtClean="0">
              <a:solidFill>
                <a:srgbClr val="FF0000"/>
              </a:solidFill>
            </a:endParaRPr>
          </a:p>
          <a:p>
            <a:pPr marL="361950" indent="-361950">
              <a:buClr>
                <a:schemeClr val="accent6">
                  <a:lumMod val="50000"/>
                </a:schemeClr>
              </a:buClr>
              <a:buFont typeface="+mj-lt"/>
              <a:buAutoNum type="alphaLcParenR" startAt="3"/>
            </a:pPr>
            <a:endParaRPr lang="en-US" sz="2200" dirty="0">
              <a:solidFill>
                <a:srgbClr val="FF0000"/>
              </a:solidFill>
            </a:endParaRPr>
          </a:p>
          <a:p>
            <a:pPr marL="361950" indent="-361950">
              <a:buClr>
                <a:schemeClr val="accent6">
                  <a:lumMod val="50000"/>
                </a:schemeClr>
              </a:buClr>
              <a:buFont typeface="+mj-lt"/>
              <a:buAutoNum type="alphaLcParenR" startAt="3"/>
            </a:pPr>
            <a:endParaRPr lang="en-US" sz="2200" dirty="0" smtClean="0">
              <a:solidFill>
                <a:srgbClr val="FF0000"/>
              </a:solidFill>
            </a:endParaRPr>
          </a:p>
          <a:p>
            <a:pPr marL="361950" indent="-361950">
              <a:buClr>
                <a:schemeClr val="accent6">
                  <a:lumMod val="50000"/>
                </a:schemeClr>
              </a:buClr>
              <a:buFont typeface="+mj-lt"/>
              <a:buAutoNum type="alphaLcParenR" startAt="3"/>
            </a:pPr>
            <a:endParaRPr lang="en-US" sz="2200" dirty="0">
              <a:solidFill>
                <a:srgbClr val="FF0000"/>
              </a:solidFill>
            </a:endParaRPr>
          </a:p>
          <a:p>
            <a:pPr>
              <a:buClr>
                <a:schemeClr val="accent6">
                  <a:lumMod val="50000"/>
                </a:schemeClr>
              </a:buClr>
            </a:pPr>
            <a:endParaRPr lang="en-US" sz="2200" dirty="0" smtClean="0">
              <a:solidFill>
                <a:srgbClr val="FF0000"/>
              </a:solidFill>
            </a:endParaRPr>
          </a:p>
          <a:p>
            <a:pPr marL="896938" indent="-447675">
              <a:buClr>
                <a:schemeClr val="accent6">
                  <a:lumMod val="50000"/>
                </a:schemeClr>
              </a:buClr>
              <a:buFont typeface="+mj-lt"/>
              <a:buAutoNum type="alphaLcParenR"/>
              <a:tabLst>
                <a:tab pos="8332788" algn="r"/>
              </a:tabLst>
            </a:pPr>
            <a:r>
              <a:rPr lang="en-US" sz="2200" dirty="0" smtClean="0">
                <a:solidFill>
                  <a:srgbClr val="FF0000"/>
                </a:solidFill>
              </a:rPr>
              <a:t>Calculate </a:t>
            </a:r>
            <a:r>
              <a:rPr lang="en-US" sz="2200" dirty="0">
                <a:solidFill>
                  <a:srgbClr val="FF0000"/>
                </a:solidFill>
              </a:rPr>
              <a:t>the average variable costs of production for Juke Engineering. </a:t>
            </a:r>
            <a:r>
              <a:rPr lang="en-US" sz="2200" dirty="0" smtClean="0">
                <a:solidFill>
                  <a:srgbClr val="FF0000"/>
                </a:solidFill>
              </a:rPr>
              <a:t>	(2</a:t>
            </a:r>
            <a:r>
              <a:rPr lang="en-US" sz="2200" dirty="0">
                <a:solidFill>
                  <a:srgbClr val="FF0000"/>
                </a:solidFill>
              </a:rPr>
              <a:t>)</a:t>
            </a:r>
          </a:p>
          <a:p>
            <a:pPr marL="896938" indent="-447675">
              <a:buClr>
                <a:schemeClr val="accent6">
                  <a:lumMod val="50000"/>
                </a:schemeClr>
              </a:buClr>
              <a:buFont typeface="+mj-lt"/>
              <a:buAutoNum type="alphaLcParenR"/>
              <a:tabLst>
                <a:tab pos="8332788" algn="r"/>
              </a:tabLst>
            </a:pPr>
            <a:r>
              <a:rPr lang="en-US" sz="2200" dirty="0" smtClean="0">
                <a:solidFill>
                  <a:srgbClr val="FF0000"/>
                </a:solidFill>
              </a:rPr>
              <a:t>Calculate </a:t>
            </a:r>
            <a:r>
              <a:rPr lang="en-US" sz="2200" dirty="0">
                <a:solidFill>
                  <a:srgbClr val="FF0000"/>
                </a:solidFill>
              </a:rPr>
              <a:t>the value of its monthly total fixed costs. </a:t>
            </a:r>
            <a:r>
              <a:rPr lang="en-US" sz="2200" dirty="0" smtClean="0">
                <a:solidFill>
                  <a:srgbClr val="FF0000"/>
                </a:solidFill>
              </a:rPr>
              <a:t>	(2</a:t>
            </a:r>
            <a:r>
              <a:rPr lang="en-US" sz="2200" dirty="0">
                <a:solidFill>
                  <a:srgbClr val="FF0000"/>
                </a:solidFill>
              </a:rPr>
              <a:t>)</a:t>
            </a:r>
          </a:p>
          <a:p>
            <a:pPr marL="896938" indent="-447675">
              <a:buClr>
                <a:schemeClr val="accent6">
                  <a:lumMod val="50000"/>
                </a:schemeClr>
              </a:buClr>
              <a:buFont typeface="+mj-lt"/>
              <a:buAutoNum type="alphaLcParenR"/>
              <a:tabLst>
                <a:tab pos="8332788" algn="r"/>
              </a:tabLst>
            </a:pPr>
            <a:r>
              <a:rPr lang="en-US" sz="2200" dirty="0" smtClean="0">
                <a:solidFill>
                  <a:srgbClr val="FF0000"/>
                </a:solidFill>
              </a:rPr>
              <a:t>Calculate </a:t>
            </a:r>
            <a:r>
              <a:rPr lang="en-US" sz="2200" dirty="0">
                <a:solidFill>
                  <a:srgbClr val="FF0000"/>
                </a:solidFill>
              </a:rPr>
              <a:t>the change in average costs of production if Juke </a:t>
            </a:r>
            <a:r>
              <a:rPr lang="en-US" sz="2200" dirty="0" smtClean="0">
                <a:solidFill>
                  <a:srgbClr val="FF0000"/>
                </a:solidFill>
              </a:rPr>
              <a:t>Engineering increases </a:t>
            </a:r>
            <a:r>
              <a:rPr lang="en-US" sz="2200" dirty="0">
                <a:solidFill>
                  <a:srgbClr val="FF0000"/>
                </a:solidFill>
              </a:rPr>
              <a:t>its production from 1000 batteries per month to 3000 </a:t>
            </a:r>
            <a:r>
              <a:rPr lang="en-US" sz="2200" dirty="0" smtClean="0">
                <a:solidFill>
                  <a:srgbClr val="FF0000"/>
                </a:solidFill>
              </a:rPr>
              <a:t>batteries per </a:t>
            </a:r>
            <a:r>
              <a:rPr lang="en-US" sz="2200" dirty="0">
                <a:solidFill>
                  <a:srgbClr val="FF0000"/>
                </a:solidFill>
              </a:rPr>
              <a:t>month. </a:t>
            </a:r>
            <a:r>
              <a:rPr lang="en-US" sz="2200" dirty="0" smtClean="0">
                <a:solidFill>
                  <a:srgbClr val="FF0000"/>
                </a:solidFill>
              </a:rPr>
              <a:t>	(2</a:t>
            </a:r>
            <a:r>
              <a:rPr lang="en-US" sz="2200" dirty="0">
                <a:solidFill>
                  <a:srgbClr val="FF0000"/>
                </a:solidFill>
              </a:rPr>
              <a:t>)</a:t>
            </a:r>
          </a:p>
        </p:txBody>
      </p:sp>
      <p:sp>
        <p:nvSpPr>
          <p:cNvPr id="8" name="Title 2"/>
          <p:cNvSpPr>
            <a:spLocks noGrp="1"/>
          </p:cNvSpPr>
          <p:nvPr>
            <p:ph type="title"/>
          </p:nvPr>
        </p:nvSpPr>
        <p:spPr>
          <a:xfrm>
            <a:off x="70266" y="72008"/>
            <a:ext cx="7886110" cy="548680"/>
          </a:xfrm>
        </p:spPr>
        <p:txBody>
          <a:bodyPr>
            <a:noAutofit/>
          </a:bodyPr>
          <a:lstStyle/>
          <a:p>
            <a:r>
              <a:rPr lang="en-US" sz="3600" dirty="0"/>
              <a:t>4.3 – Costs and </a:t>
            </a:r>
            <a:r>
              <a:rPr lang="en-US" sz="3600" dirty="0" smtClean="0"/>
              <a:t>Profits – Average Costs</a:t>
            </a:r>
            <a:endParaRPr lang="en-US" sz="3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138</a:t>
            </a:r>
            <a:endParaRPr lang="en-GB" sz="1000" b="1" dirty="0">
              <a:latin typeface="Arial" panose="020B0604020202020204" pitchFamily="34" charset="0"/>
              <a:cs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1667209922"/>
              </p:ext>
            </p:extLst>
          </p:nvPr>
        </p:nvGraphicFramePr>
        <p:xfrm>
          <a:off x="1547664" y="2881744"/>
          <a:ext cx="5697564" cy="1483360"/>
        </p:xfrm>
        <a:graphic>
          <a:graphicData uri="http://schemas.openxmlformats.org/drawingml/2006/table">
            <a:tbl>
              <a:tblPr firstRow="1" bandRow="1">
                <a:tableStyleId>{5C22544A-7EE6-4342-B048-85BDC9FD1C3A}</a:tableStyleId>
              </a:tblPr>
              <a:tblGrid>
                <a:gridCol w="2848782"/>
                <a:gridCol w="2848782"/>
              </a:tblGrid>
              <a:tr h="370840">
                <a:tc>
                  <a:txBody>
                    <a:bodyPr/>
                    <a:lstStyle/>
                    <a:p>
                      <a:pPr algn="ctr"/>
                      <a:r>
                        <a:rPr lang="en-IE" dirty="0" smtClean="0">
                          <a:latin typeface="Arial" panose="020B0604020202020204" pitchFamily="34" charset="0"/>
                          <a:cs typeface="Arial" panose="020B0604020202020204" pitchFamily="34" charset="0"/>
                        </a:rPr>
                        <a:t>Output level (batteries)</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Total Costs ($)</a:t>
                      </a:r>
                      <a:endParaRPr lang="en-GB" dirty="0">
                        <a:latin typeface="Arial" panose="020B0604020202020204" pitchFamily="34" charset="0"/>
                        <a:cs typeface="Arial" panose="020B0604020202020204" pitchFamily="34" charset="0"/>
                      </a:endParaRPr>
                    </a:p>
                  </a:txBody>
                  <a:tcPr/>
                </a:tc>
              </a:tr>
              <a:tr h="370840">
                <a:tc>
                  <a:txBody>
                    <a:bodyPr/>
                    <a:lstStyle/>
                    <a:p>
                      <a:pPr algn="ctr"/>
                      <a:r>
                        <a:rPr lang="en-IE" dirty="0" smtClean="0">
                          <a:latin typeface="Arial" panose="020B0604020202020204" pitchFamily="34" charset="0"/>
                          <a:cs typeface="Arial" panose="020B0604020202020204" pitchFamily="34" charset="0"/>
                        </a:rPr>
                        <a:t>1000</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50,000</a:t>
                      </a:r>
                      <a:endParaRPr lang="en-GB" dirty="0">
                        <a:latin typeface="Arial" panose="020B0604020202020204" pitchFamily="34" charset="0"/>
                        <a:cs typeface="Arial" panose="020B0604020202020204" pitchFamily="34" charset="0"/>
                      </a:endParaRPr>
                    </a:p>
                  </a:txBody>
                  <a:tcPr/>
                </a:tc>
              </a:tr>
              <a:tr h="370840">
                <a:tc>
                  <a:txBody>
                    <a:bodyPr/>
                    <a:lstStyle/>
                    <a:p>
                      <a:pPr algn="ctr"/>
                      <a:r>
                        <a:rPr lang="en-IE" dirty="0" smtClean="0">
                          <a:latin typeface="Arial" panose="020B0604020202020204" pitchFamily="34" charset="0"/>
                          <a:cs typeface="Arial" panose="020B0604020202020204" pitchFamily="34" charset="0"/>
                        </a:rPr>
                        <a:t>2000</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80,000</a:t>
                      </a:r>
                      <a:endParaRPr lang="en-GB" dirty="0">
                        <a:latin typeface="Arial" panose="020B0604020202020204" pitchFamily="34" charset="0"/>
                        <a:cs typeface="Arial" panose="020B0604020202020204" pitchFamily="34" charset="0"/>
                      </a:endParaRPr>
                    </a:p>
                  </a:txBody>
                  <a:tcPr/>
                </a:tc>
              </a:tr>
              <a:tr h="370840">
                <a:tc>
                  <a:txBody>
                    <a:bodyPr/>
                    <a:lstStyle/>
                    <a:p>
                      <a:pPr algn="ctr"/>
                      <a:r>
                        <a:rPr lang="en-IE" dirty="0" smtClean="0">
                          <a:latin typeface="Arial" panose="020B0604020202020204" pitchFamily="34" charset="0"/>
                          <a:cs typeface="Arial" panose="020B0604020202020204" pitchFamily="34" charset="0"/>
                        </a:rPr>
                        <a:t>3000</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110,000</a:t>
                      </a:r>
                      <a:endParaRPr lang="en-GB" dirty="0">
                        <a:latin typeface="Arial" panose="020B0604020202020204" pitchFamily="34" charset="0"/>
                        <a:cs typeface="Arial" panose="020B0604020202020204" pitchFamily="34" charset="0"/>
                      </a:endParaRPr>
                    </a:p>
                  </a:txBody>
                  <a:tcPr/>
                </a:tc>
              </a:tr>
            </a:tbl>
          </a:graphicData>
        </a:graphic>
      </p:graphicFrame>
      <p:sp>
        <p:nvSpPr>
          <p:cNvPr id="6" name="TextBox 5">
            <a:hlinkClick r:id="rId3" action="ppaction://hlinkfile"/>
          </p:cNvPr>
          <p:cNvSpPr txBox="1"/>
          <p:nvPr/>
        </p:nvSpPr>
        <p:spPr>
          <a:xfrm>
            <a:off x="8238870" y="1045185"/>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004490578"/>
      </p:ext>
    </p:extLst>
  </p:cSld>
  <p:clrMapOvr>
    <a:masterClrMapping/>
  </p:clrMapOvr>
  <p:transition advClick="0"/>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632311"/>
          </a:xfrm>
          <a:prstGeom prst="rect">
            <a:avLst/>
          </a:prstGeom>
        </p:spPr>
        <p:txBody>
          <a:bodyPr wrap="square">
            <a:spAutoFit/>
          </a:bodyPr>
          <a:lstStyle/>
          <a:p>
            <a:pPr marL="449263" indent="-449263">
              <a:buClr>
                <a:schemeClr val="accent6">
                  <a:lumMod val="50000"/>
                </a:schemeClr>
              </a:buClr>
              <a:buFont typeface="Wingdings 3" panose="05040102010807070707" pitchFamily="18" charset="2"/>
              <a:buChar char=""/>
            </a:pPr>
            <a:r>
              <a:rPr lang="en-US" sz="2000" dirty="0"/>
              <a:t>Revenue refers to the money payable to a business from the sale of its </a:t>
            </a:r>
            <a:r>
              <a:rPr lang="en-US" sz="2000" dirty="0" smtClean="0"/>
              <a:t>products. E.g., </a:t>
            </a:r>
            <a:r>
              <a:rPr lang="en-US" sz="2000" dirty="0"/>
              <a:t>Nike and Adidas receive most of their revenues from the sale of </a:t>
            </a:r>
            <a:r>
              <a:rPr lang="en-US" sz="2000" dirty="0" smtClean="0"/>
              <a:t>sports apparel </a:t>
            </a:r>
            <a:r>
              <a:rPr lang="en-US" sz="2000" dirty="0"/>
              <a:t>and sports equipment. </a:t>
            </a:r>
            <a:endParaRPr lang="en-US" sz="2000" dirty="0" smtClean="0"/>
          </a:p>
          <a:p>
            <a:pPr marL="449263" indent="-449263">
              <a:buClr>
                <a:schemeClr val="accent6">
                  <a:lumMod val="50000"/>
                </a:schemeClr>
              </a:buClr>
              <a:buFont typeface="Wingdings 3" panose="05040102010807070707" pitchFamily="18" charset="2"/>
              <a:buChar char=""/>
            </a:pPr>
            <a:r>
              <a:rPr lang="en-US" sz="2000" dirty="0" smtClean="0"/>
              <a:t>According </a:t>
            </a:r>
            <a:r>
              <a:rPr lang="en-US" sz="2000" dirty="0"/>
              <a:t>to its website, McDonald's - the </a:t>
            </a:r>
            <a:r>
              <a:rPr lang="en-US" sz="2000" dirty="0" smtClean="0"/>
              <a:t>world's largest </a:t>
            </a:r>
            <a:r>
              <a:rPr lang="en-US" sz="2000" dirty="0"/>
              <a:t>restaurant chain, with </a:t>
            </a:r>
            <a:r>
              <a:rPr lang="en-US" sz="2000" dirty="0" smtClean="0"/>
              <a:t>over 34,000 </a:t>
            </a:r>
            <a:r>
              <a:rPr lang="en-US" sz="2000" dirty="0"/>
              <a:t>restaurants worldwide - earned </a:t>
            </a:r>
            <a:r>
              <a:rPr lang="en-US" sz="2000" dirty="0" smtClean="0"/>
              <a:t>around $28bn </a:t>
            </a:r>
            <a:r>
              <a:rPr lang="en-US" sz="2000" dirty="0"/>
              <a:t>of revenue in 2013 from the sale of fast </a:t>
            </a:r>
            <a:r>
              <a:rPr lang="en-US" sz="2000" dirty="0" smtClean="0"/>
              <a:t>food.</a:t>
            </a:r>
          </a:p>
          <a:p>
            <a:pPr marL="449263" indent="-449263">
              <a:buClr>
                <a:schemeClr val="accent6">
                  <a:lumMod val="50000"/>
                </a:schemeClr>
              </a:buClr>
              <a:buFont typeface="Wingdings 3" panose="05040102010807070707" pitchFamily="18" charset="2"/>
              <a:buChar char=""/>
            </a:pPr>
            <a:r>
              <a:rPr lang="en-US" sz="2000" dirty="0"/>
              <a:t>Revenue is often referred to as sales revenue or </a:t>
            </a:r>
            <a:r>
              <a:rPr lang="en-US" sz="2000" dirty="0" smtClean="0"/>
              <a:t>sales </a:t>
            </a:r>
            <a:r>
              <a:rPr lang="en-US" sz="2000" dirty="0"/>
              <a:t>turnover. It is calculated </a:t>
            </a:r>
            <a:r>
              <a:rPr lang="en-US" sz="2000" dirty="0" smtClean="0"/>
              <a:t>by using </a:t>
            </a:r>
            <a:r>
              <a:rPr lang="en-US" sz="2000" dirty="0"/>
              <a:t>the formula:</a:t>
            </a:r>
          </a:p>
          <a:p>
            <a:pPr algn="ctr">
              <a:buClr>
                <a:schemeClr val="accent6">
                  <a:lumMod val="50000"/>
                </a:schemeClr>
              </a:buClr>
            </a:pPr>
            <a:r>
              <a:rPr lang="en-US" sz="2000" b="1" dirty="0">
                <a:solidFill>
                  <a:srgbClr val="FF0000"/>
                </a:solidFill>
              </a:rPr>
              <a:t>Revenue </a:t>
            </a:r>
            <a:r>
              <a:rPr lang="en-US" sz="2000" b="1" dirty="0" smtClean="0">
                <a:solidFill>
                  <a:srgbClr val="FF0000"/>
                </a:solidFill>
              </a:rPr>
              <a:t>= </a:t>
            </a:r>
            <a:r>
              <a:rPr lang="en-US" sz="2000" b="1" dirty="0">
                <a:solidFill>
                  <a:srgbClr val="FF0000"/>
                </a:solidFill>
              </a:rPr>
              <a:t>price x quantity sold</a:t>
            </a:r>
          </a:p>
          <a:p>
            <a:pPr marL="449263" indent="-449263">
              <a:buClr>
                <a:schemeClr val="accent6">
                  <a:lumMod val="50000"/>
                </a:schemeClr>
              </a:buClr>
              <a:buFont typeface="Wingdings 3" panose="05040102010807070707" pitchFamily="18" charset="2"/>
              <a:buChar char=""/>
            </a:pPr>
            <a:r>
              <a:rPr lang="en-US" sz="2000" dirty="0" smtClean="0"/>
              <a:t>E.g., if a </a:t>
            </a:r>
            <a:r>
              <a:rPr lang="en-US" sz="2000" dirty="0"/>
              <a:t>cinema charges an </a:t>
            </a:r>
            <a:r>
              <a:rPr lang="en-US" sz="2000" dirty="0" smtClean="0"/>
              <a:t>average </a:t>
            </a:r>
            <a:r>
              <a:rPr lang="en-US" sz="2000" dirty="0"/>
              <a:t>price </a:t>
            </a:r>
            <a:r>
              <a:rPr lang="en-US" sz="2000" dirty="0" smtClean="0"/>
              <a:t>of $10 </a:t>
            </a:r>
            <a:r>
              <a:rPr lang="en-US" sz="2000" dirty="0"/>
              <a:t>for a movie and manages </a:t>
            </a:r>
            <a:r>
              <a:rPr lang="en-US" sz="2000" dirty="0" smtClean="0"/>
              <a:t>to sell </a:t>
            </a:r>
            <a:r>
              <a:rPr lang="en-US" sz="2000" dirty="0"/>
              <a:t>5500 tickets in a week, its total revenue will be $</a:t>
            </a:r>
            <a:r>
              <a:rPr lang="en-US" sz="2000" dirty="0" smtClean="0"/>
              <a:t>55,000 </a:t>
            </a:r>
            <a:r>
              <a:rPr lang="en-US" sz="2000" dirty="0"/>
              <a:t>(that is, $10 x 5500).</a:t>
            </a:r>
          </a:p>
          <a:p>
            <a:pPr marL="449263" indent="-449263">
              <a:buClr>
                <a:schemeClr val="accent6">
                  <a:lumMod val="50000"/>
                </a:schemeClr>
              </a:buClr>
              <a:buFont typeface="Wingdings 3" panose="05040102010807070707" pitchFamily="18" charset="2"/>
              <a:buChar char=""/>
            </a:pPr>
            <a:r>
              <a:rPr lang="en-US" sz="2000" dirty="0"/>
              <a:t>Average revenue refers to the typical price received from the sale </a:t>
            </a:r>
            <a:r>
              <a:rPr lang="en-US" sz="2000" dirty="0" smtClean="0"/>
              <a:t>of a </a:t>
            </a:r>
            <a:r>
              <a:rPr lang="en-US" sz="2000" dirty="0"/>
              <a:t>good </a:t>
            </a:r>
            <a:r>
              <a:rPr lang="en-US" sz="2000" dirty="0" smtClean="0"/>
              <a:t>or service</a:t>
            </a:r>
            <a:r>
              <a:rPr lang="en-US" sz="2000" dirty="0"/>
              <a:t>. It is calculated using the formula:</a:t>
            </a:r>
          </a:p>
          <a:p>
            <a:pPr algn="ctr">
              <a:buClr>
                <a:schemeClr val="accent6">
                  <a:lumMod val="50000"/>
                </a:schemeClr>
              </a:buClr>
            </a:pPr>
            <a:r>
              <a:rPr lang="en-US" sz="2000" b="1" dirty="0">
                <a:solidFill>
                  <a:srgbClr val="FF0000"/>
                </a:solidFill>
              </a:rPr>
              <a:t>Average </a:t>
            </a:r>
            <a:r>
              <a:rPr lang="en-US" sz="2000" b="1" dirty="0" smtClean="0">
                <a:solidFill>
                  <a:srgbClr val="FF0000"/>
                </a:solidFill>
              </a:rPr>
              <a:t>revenue </a:t>
            </a:r>
            <a:r>
              <a:rPr lang="en-US" sz="2000" b="1" dirty="0">
                <a:solidFill>
                  <a:srgbClr val="FF0000"/>
                </a:solidFill>
              </a:rPr>
              <a:t>= total revenue + quantity sold</a:t>
            </a:r>
          </a:p>
          <a:p>
            <a:pPr marL="449263" indent="-449263">
              <a:buClr>
                <a:schemeClr val="accent6">
                  <a:lumMod val="50000"/>
                </a:schemeClr>
              </a:buClr>
              <a:buFont typeface="Wingdings 3" panose="05040102010807070707" pitchFamily="18" charset="2"/>
              <a:buChar char=""/>
            </a:pPr>
            <a:r>
              <a:rPr lang="en-US" sz="2000" dirty="0"/>
              <a:t>So, if instead the cinema earns $</a:t>
            </a:r>
            <a:r>
              <a:rPr lang="en-US" sz="2000" dirty="0" smtClean="0"/>
              <a:t>60,000 </a:t>
            </a:r>
            <a:r>
              <a:rPr lang="en-US" sz="2000" dirty="0"/>
              <a:t>from the sale of 7500 tickets, the </a:t>
            </a:r>
            <a:r>
              <a:rPr lang="en-US" sz="2000" dirty="0" smtClean="0"/>
              <a:t>average revenue </a:t>
            </a:r>
            <a:r>
              <a:rPr lang="en-US" sz="2000" dirty="0"/>
              <a:t>(or average price) would be $</a:t>
            </a:r>
            <a:r>
              <a:rPr lang="en-US" sz="2000" dirty="0" smtClean="0"/>
              <a:t>60,000 / </a:t>
            </a:r>
            <a:r>
              <a:rPr lang="en-US" sz="2000" dirty="0"/>
              <a:t>7500 = $8 per ticket.</a:t>
            </a:r>
          </a:p>
        </p:txBody>
      </p:sp>
      <p:sp>
        <p:nvSpPr>
          <p:cNvPr id="8" name="Title 2"/>
          <p:cNvSpPr>
            <a:spLocks noGrp="1"/>
          </p:cNvSpPr>
          <p:nvPr>
            <p:ph type="title"/>
          </p:nvPr>
        </p:nvSpPr>
        <p:spPr>
          <a:xfrm>
            <a:off x="70266" y="72008"/>
            <a:ext cx="7886110" cy="548680"/>
          </a:xfrm>
        </p:spPr>
        <p:txBody>
          <a:bodyPr>
            <a:noAutofit/>
          </a:bodyPr>
          <a:lstStyle/>
          <a:p>
            <a:r>
              <a:rPr lang="en-US" sz="3600" dirty="0"/>
              <a:t>4.3 – Costs and </a:t>
            </a:r>
            <a:r>
              <a:rPr lang="en-US" sz="3600" dirty="0" smtClean="0"/>
              <a:t>Profits – Revenues</a:t>
            </a:r>
            <a:endParaRPr lang="en-US" sz="3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138</a:t>
            </a:r>
            <a:endParaRPr lang="en-GB" sz="1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75359420"/>
      </p:ext>
    </p:extLst>
  </p:cSld>
  <p:clrMapOvr>
    <a:masterClrMapping/>
  </p:clrMapOvr>
  <p:transition advClick="0"/>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5400600" cy="3477875"/>
          </a:xfrm>
          <a:prstGeom prst="rect">
            <a:avLst/>
          </a:prstGeom>
        </p:spPr>
        <p:txBody>
          <a:bodyPr wrap="square">
            <a:spAutoFit/>
          </a:bodyPr>
          <a:lstStyle/>
          <a:p>
            <a:pPr>
              <a:buClr>
                <a:schemeClr val="accent6">
                  <a:lumMod val="50000"/>
                </a:schemeClr>
              </a:buClr>
            </a:pPr>
            <a:r>
              <a:rPr lang="en-US" sz="2200" b="1" dirty="0" smtClean="0"/>
              <a:t>Profit and profit </a:t>
            </a:r>
            <a:r>
              <a:rPr lang="en-US" sz="2200" b="1" dirty="0" err="1" smtClean="0"/>
              <a:t>Maximisation</a:t>
            </a:r>
            <a:endParaRPr lang="en-US" sz="2200" b="1" dirty="0" smtClean="0"/>
          </a:p>
          <a:p>
            <a:pPr marL="449263" indent="-449263">
              <a:buClr>
                <a:schemeClr val="accent6">
                  <a:lumMod val="50000"/>
                </a:schemeClr>
              </a:buClr>
              <a:buFont typeface="Wingdings 3" panose="05040102010807070707" pitchFamily="18" charset="2"/>
              <a:buChar char=""/>
            </a:pPr>
            <a:r>
              <a:rPr lang="en-US" sz="2200" dirty="0" smtClean="0"/>
              <a:t>A </a:t>
            </a:r>
            <a:r>
              <a:rPr lang="en-US" sz="2200" dirty="0"/>
              <a:t>firm earns profit if its total revenues exceed its total costs of production. Profit </a:t>
            </a:r>
            <a:r>
              <a:rPr lang="en-US" sz="2200" dirty="0" smtClean="0"/>
              <a:t>is calculated </a:t>
            </a:r>
            <a:r>
              <a:rPr lang="en-US" sz="2200" dirty="0"/>
              <a:t>by using the formula:</a:t>
            </a:r>
          </a:p>
          <a:p>
            <a:pPr algn="ctr">
              <a:buClr>
                <a:schemeClr val="accent6">
                  <a:lumMod val="50000"/>
                </a:schemeClr>
              </a:buClr>
            </a:pPr>
            <a:r>
              <a:rPr lang="en-US" sz="2200" b="1" dirty="0" smtClean="0">
                <a:solidFill>
                  <a:srgbClr val="FF0000"/>
                </a:solidFill>
              </a:rPr>
              <a:t>Profit = Total Revenue - Total Costs</a:t>
            </a:r>
            <a:endParaRPr lang="en-US" sz="2200" b="1" dirty="0">
              <a:solidFill>
                <a:srgbClr val="FF0000"/>
              </a:solidFill>
            </a:endParaRPr>
          </a:p>
          <a:p>
            <a:pPr marL="449263" indent="-449263">
              <a:buClr>
                <a:schemeClr val="accent6">
                  <a:lumMod val="50000"/>
                </a:schemeClr>
              </a:buClr>
              <a:buFont typeface="Wingdings 3" panose="05040102010807070707" pitchFamily="18" charset="2"/>
              <a:buChar char=""/>
            </a:pPr>
            <a:r>
              <a:rPr lang="en-US" sz="2200" dirty="0"/>
              <a:t>Profit provides an incentive for entrepreneurs to take risks. Without profit, firms </a:t>
            </a:r>
            <a:r>
              <a:rPr lang="en-US" sz="2200" dirty="0" smtClean="0"/>
              <a:t>will struggle </a:t>
            </a:r>
            <a:r>
              <a:rPr lang="en-US" sz="2200" dirty="0"/>
              <a:t>to survive in the long </a:t>
            </a:r>
            <a:r>
              <a:rPr lang="en-US" sz="2200" dirty="0" smtClean="0"/>
              <a:t>run.</a:t>
            </a:r>
            <a:endParaRPr lang="en-US" sz="2200" dirty="0"/>
          </a:p>
        </p:txBody>
      </p:sp>
      <p:sp>
        <p:nvSpPr>
          <p:cNvPr id="8" name="Title 2"/>
          <p:cNvSpPr>
            <a:spLocks noGrp="1"/>
          </p:cNvSpPr>
          <p:nvPr>
            <p:ph type="title"/>
          </p:nvPr>
        </p:nvSpPr>
        <p:spPr>
          <a:xfrm>
            <a:off x="70266" y="72008"/>
            <a:ext cx="7886110" cy="548680"/>
          </a:xfrm>
        </p:spPr>
        <p:txBody>
          <a:bodyPr>
            <a:noAutofit/>
          </a:bodyPr>
          <a:lstStyle/>
          <a:p>
            <a:r>
              <a:rPr lang="en-US" sz="3200" dirty="0"/>
              <a:t>4.3 – Costs and </a:t>
            </a:r>
            <a:r>
              <a:rPr lang="en-US" sz="3200" dirty="0" smtClean="0"/>
              <a:t>Profits – Profit </a:t>
            </a:r>
            <a:r>
              <a:rPr lang="en-US" sz="3200" dirty="0" err="1" smtClean="0"/>
              <a:t>Maximisation</a:t>
            </a:r>
            <a:endParaRPr lang="en-US" sz="32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138</a:t>
            </a:r>
            <a:endParaRPr lang="en-GB" sz="1000" b="1" dirty="0">
              <a:latin typeface="Arial" panose="020B0604020202020204" pitchFamily="34" charset="0"/>
              <a:cs typeface="Arial" panose="020B0604020202020204" pitchFamily="34" charset="0"/>
            </a:endParaRPr>
          </a:p>
        </p:txBody>
      </p:sp>
      <p:sp>
        <p:nvSpPr>
          <p:cNvPr id="2" name="Rectangle 1"/>
          <p:cNvSpPr/>
          <p:nvPr/>
        </p:nvSpPr>
        <p:spPr>
          <a:xfrm>
            <a:off x="251520" y="4545702"/>
            <a:ext cx="8568952" cy="2123658"/>
          </a:xfrm>
          <a:prstGeom prst="rect">
            <a:avLst/>
          </a:prstGeom>
          <a:solidFill>
            <a:schemeClr val="accent5">
              <a:lumMod val="60000"/>
              <a:lumOff val="40000"/>
            </a:schemeClr>
          </a:solidFill>
          <a:ln w="76200">
            <a:solidFill>
              <a:srgbClr val="002060"/>
            </a:solidFill>
          </a:ln>
        </p:spPr>
        <p:txBody>
          <a:bodyPr wrap="square">
            <a:spAutoFit/>
          </a:bodyPr>
          <a:lstStyle/>
          <a:p>
            <a:r>
              <a:rPr lang="en-GB" sz="2200" b="1" dirty="0">
                <a:latin typeface="Arial" panose="020B0604020202020204" pitchFamily="34" charset="0"/>
                <a:cs typeface="Arial" panose="020B0604020202020204" pitchFamily="34" charset="0"/>
              </a:rPr>
              <a:t>Study tips</a:t>
            </a:r>
          </a:p>
          <a:p>
            <a:r>
              <a:rPr lang="en-GB" sz="2200" dirty="0" smtClean="0">
                <a:latin typeface="Arial" panose="020B0604020202020204" pitchFamily="34" charset="0"/>
                <a:cs typeface="Arial" panose="020B0604020202020204" pitchFamily="34" charset="0"/>
              </a:rPr>
              <a:t>Students often </a:t>
            </a:r>
            <a:r>
              <a:rPr lang="en-GB" sz="2200" dirty="0">
                <a:latin typeface="Arial" panose="020B0604020202020204" pitchFamily="34" charset="0"/>
                <a:cs typeface="Arial" panose="020B0604020202020204" pitchFamily="34" charset="0"/>
              </a:rPr>
              <a:t>use </a:t>
            </a:r>
            <a:r>
              <a:rPr lang="en-GB" sz="2200" dirty="0" smtClean="0">
                <a:latin typeface="Arial" panose="020B0604020202020204" pitchFamily="34" charset="0"/>
                <a:cs typeface="Arial" panose="020B0604020202020204" pitchFamily="34" charset="0"/>
              </a:rPr>
              <a:t>the terms ‘</a:t>
            </a:r>
            <a:r>
              <a:rPr lang="en-GB" sz="2200" b="1" dirty="0" smtClean="0">
                <a:latin typeface="Arial" panose="020B0604020202020204" pitchFamily="34" charset="0"/>
                <a:cs typeface="Arial" panose="020B0604020202020204" pitchFamily="34" charset="0"/>
              </a:rPr>
              <a:t>cost</a:t>
            </a:r>
            <a:r>
              <a:rPr lang="en-GB" sz="2200" dirty="0" smtClean="0">
                <a:latin typeface="Arial" panose="020B0604020202020204" pitchFamily="34" charset="0"/>
                <a:cs typeface="Arial" panose="020B0604020202020204" pitchFamily="34" charset="0"/>
              </a:rPr>
              <a:t>’ and </a:t>
            </a:r>
            <a:r>
              <a:rPr lang="en-GB" sz="2200" b="1" dirty="0" smtClean="0">
                <a:latin typeface="Arial" panose="020B0604020202020204" pitchFamily="34" charset="0"/>
                <a:cs typeface="Arial" panose="020B0604020202020204" pitchFamily="34" charset="0"/>
              </a:rPr>
              <a:t>'revenue</a:t>
            </a:r>
            <a:r>
              <a:rPr lang="en-GB" sz="2200" dirty="0" smtClean="0">
                <a:latin typeface="Arial" panose="020B0604020202020204" pitchFamily="34" charset="0"/>
                <a:cs typeface="Arial" panose="020B0604020202020204" pitchFamily="34" charset="0"/>
              </a:rPr>
              <a:t>‘ interchangeably, although the terms have different meanings</a:t>
            </a:r>
            <a:r>
              <a:rPr lang="en-GB" sz="2200" dirty="0">
                <a:latin typeface="Arial" panose="020B0604020202020204" pitchFamily="34" charset="0"/>
                <a:cs typeface="Arial" panose="020B0604020202020204" pitchFamily="34" charset="0"/>
              </a:rPr>
              <a:t>.</a:t>
            </a:r>
          </a:p>
          <a:p>
            <a:r>
              <a:rPr lang="en-GB" sz="2200" dirty="0">
                <a:latin typeface="Arial" panose="020B0604020202020204" pitchFamily="34" charset="0"/>
                <a:cs typeface="Arial" panose="020B0604020202020204" pitchFamily="34" charset="0"/>
              </a:rPr>
              <a:t>Firms </a:t>
            </a:r>
            <a:r>
              <a:rPr lang="en-GB" sz="2200" dirty="0" smtClean="0">
                <a:latin typeface="Arial" panose="020B0604020202020204" pitchFamily="34" charset="0"/>
                <a:cs typeface="Arial" panose="020B0604020202020204" pitchFamily="34" charset="0"/>
              </a:rPr>
              <a:t>always pay the 'cost‘ (</a:t>
            </a:r>
            <a:r>
              <a:rPr lang="en-GB" sz="2200" dirty="0">
                <a:latin typeface="Arial" panose="020B0604020202020204" pitchFamily="34" charset="0"/>
                <a:cs typeface="Arial" panose="020B0604020202020204" pitchFamily="34" charset="0"/>
              </a:rPr>
              <a:t>of </a:t>
            </a:r>
            <a:r>
              <a:rPr lang="en-GB" sz="2200" dirty="0" smtClean="0">
                <a:latin typeface="Arial" panose="020B0604020202020204" pitchFamily="34" charset="0"/>
                <a:cs typeface="Arial" panose="020B0604020202020204" pitchFamily="34" charset="0"/>
              </a:rPr>
              <a:t>production) whereas customers always pay the 'price</a:t>
            </a:r>
            <a:r>
              <a:rPr lang="en-GB" sz="2200" dirty="0">
                <a:latin typeface="Arial" panose="020B0604020202020204" pitchFamily="34" charset="0"/>
                <a:cs typeface="Arial" panose="020B0604020202020204" pitchFamily="34" charset="0"/>
              </a:rPr>
              <a:t>'. </a:t>
            </a:r>
            <a:r>
              <a:rPr lang="en-GB" sz="2200" dirty="0" smtClean="0">
                <a:latin typeface="Arial" panose="020B0604020202020204" pitchFamily="34" charset="0"/>
                <a:cs typeface="Arial" panose="020B0604020202020204" pitchFamily="34" charset="0"/>
              </a:rPr>
              <a:t>To make </a:t>
            </a:r>
            <a:r>
              <a:rPr lang="en-GB" sz="2200" dirty="0">
                <a:latin typeface="Arial" panose="020B0604020202020204" pitchFamily="34" charset="0"/>
                <a:cs typeface="Arial" panose="020B0604020202020204" pitchFamily="34" charset="0"/>
              </a:rPr>
              <a:t>a profit</a:t>
            </a:r>
            <a:r>
              <a:rPr lang="en-GB" sz="2200" dirty="0" smtClean="0">
                <a:latin typeface="Arial" panose="020B0604020202020204" pitchFamily="34" charset="0"/>
                <a:cs typeface="Arial" panose="020B0604020202020204" pitchFamily="34" charset="0"/>
              </a:rPr>
              <a:t>. A product's price must </a:t>
            </a:r>
            <a:r>
              <a:rPr lang="en-GB" sz="2200" dirty="0">
                <a:latin typeface="Arial" panose="020B0604020202020204" pitchFamily="34" charset="0"/>
                <a:cs typeface="Arial" panose="020B0604020202020204" pitchFamily="34" charset="0"/>
              </a:rPr>
              <a:t>exceed </a:t>
            </a:r>
            <a:r>
              <a:rPr lang="en-GB" sz="2200" dirty="0" smtClean="0">
                <a:latin typeface="Arial" panose="020B0604020202020204" pitchFamily="34" charset="0"/>
                <a:cs typeface="Arial" panose="020B0604020202020204" pitchFamily="34" charset="0"/>
              </a:rPr>
              <a:t>its cost.</a:t>
            </a:r>
            <a:endParaRPr lang="en-GB" sz="2200" dirty="0">
              <a:latin typeface="Arial" panose="020B0604020202020204" pitchFamily="34" charset="0"/>
              <a:cs typeface="Arial" panose="020B0604020202020204" pitchFamily="34" charset="0"/>
            </a:endParaRPr>
          </a:p>
        </p:txBody>
      </p:sp>
      <p:sp>
        <p:nvSpPr>
          <p:cNvPr id="3" name="Rectangle 2"/>
          <p:cNvSpPr/>
          <p:nvPr/>
        </p:nvSpPr>
        <p:spPr>
          <a:xfrm>
            <a:off x="5652120" y="3113673"/>
            <a:ext cx="3168352" cy="1323439"/>
          </a:xfrm>
          <a:prstGeom prst="rect">
            <a:avLst/>
          </a:prstGeom>
        </p:spPr>
        <p:txBody>
          <a:bodyPr wrap="square">
            <a:spAutoFit/>
          </a:bodyPr>
          <a:lstStyle/>
          <a:p>
            <a:pPr algn="ctr"/>
            <a:r>
              <a:rPr lang="en-US" sz="2000" dirty="0">
                <a:latin typeface="Arial" panose="020B0604020202020204" pitchFamily="34" charset="0"/>
                <a:cs typeface="Arial" panose="020B0604020202020204" pitchFamily="34" charset="0"/>
              </a:rPr>
              <a:t>ExxonMobil, the world's </a:t>
            </a:r>
            <a:r>
              <a:rPr lang="en-US" sz="2000" dirty="0" smtClean="0">
                <a:latin typeface="Arial" panose="020B0604020202020204" pitchFamily="34" charset="0"/>
                <a:cs typeface="Arial" panose="020B0604020202020204" pitchFamily="34" charset="0"/>
              </a:rPr>
              <a:t>largest oil </a:t>
            </a:r>
            <a:r>
              <a:rPr lang="en-US" sz="2000" dirty="0">
                <a:latin typeface="Arial" panose="020B0604020202020204" pitchFamily="34" charset="0"/>
                <a:cs typeface="Arial" panose="020B0604020202020204" pitchFamily="34" charset="0"/>
              </a:rPr>
              <a:t>company, earns annual </a:t>
            </a:r>
            <a:r>
              <a:rPr lang="en-US" sz="2000" dirty="0" smtClean="0">
                <a:latin typeface="Arial" panose="020B0604020202020204" pitchFamily="34" charset="0"/>
                <a:cs typeface="Arial" panose="020B0604020202020204" pitchFamily="34" charset="0"/>
              </a:rPr>
              <a:t>profits in </a:t>
            </a:r>
            <a:r>
              <a:rPr lang="en-US" sz="2000" dirty="0">
                <a:latin typeface="Arial" panose="020B0604020202020204" pitchFamily="34" charset="0"/>
                <a:cs typeface="Arial" panose="020B0604020202020204" pitchFamily="34" charset="0"/>
              </a:rPr>
              <a:t>excess of </a:t>
            </a:r>
            <a:r>
              <a:rPr lang="en-US" sz="2000" dirty="0" smtClean="0">
                <a:latin typeface="Arial" panose="020B0604020202020204" pitchFamily="34" charset="0"/>
                <a:cs typeface="Arial" panose="020B0604020202020204" pitchFamily="34" charset="0"/>
              </a:rPr>
              <a:t>$41bn</a:t>
            </a:r>
            <a:endParaRPr lang="en-GB" sz="2000" dirty="0">
              <a:latin typeface="Arial" panose="020B0604020202020204" pitchFamily="34" charset="0"/>
              <a:cs typeface="Arial" panose="020B0604020202020204" pitchFamily="34" charset="0"/>
            </a:endParaRPr>
          </a:p>
        </p:txBody>
      </p:sp>
      <p:pic>
        <p:nvPicPr>
          <p:cNvPr id="55298" name="Picture 2" descr="Image result for exxon mobil refin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52119" y="1070570"/>
            <a:ext cx="3178621" cy="20280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7748928"/>
      </p:ext>
    </p:extLst>
  </p:cSld>
  <p:clrMapOvr>
    <a:masterClrMapping/>
  </p:clrMapOvr>
  <p:transition advClick="0"/>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5400600" cy="3108543"/>
          </a:xfrm>
          <a:prstGeom prst="rect">
            <a:avLst/>
          </a:prstGeom>
        </p:spPr>
        <p:txBody>
          <a:bodyPr wrap="square">
            <a:spAutoFit/>
          </a:bodyPr>
          <a:lstStyle/>
          <a:p>
            <a:pPr marL="449263" indent="-449263">
              <a:buClr>
                <a:schemeClr val="accent6">
                  <a:lumMod val="50000"/>
                </a:schemeClr>
              </a:buClr>
              <a:buFont typeface="Wingdings 3" panose="05040102010807070707" pitchFamily="18" charset="2"/>
              <a:buChar char=""/>
            </a:pPr>
            <a:r>
              <a:rPr lang="en-US" sz="2800" dirty="0" smtClean="0"/>
              <a:t>Profit </a:t>
            </a:r>
            <a:r>
              <a:rPr lang="en-US" sz="2800" dirty="0" err="1"/>
              <a:t>maximisation</a:t>
            </a:r>
            <a:r>
              <a:rPr lang="en-US" sz="2800" dirty="0"/>
              <a:t> is the goal of most </a:t>
            </a:r>
            <a:r>
              <a:rPr lang="en-US" sz="2800" dirty="0" smtClean="0"/>
              <a:t>private-sector </a:t>
            </a:r>
            <a:r>
              <a:rPr lang="en-US" sz="2800" dirty="0"/>
              <a:t>firms. Profits </a:t>
            </a:r>
            <a:r>
              <a:rPr lang="en-US" sz="2800" dirty="0" smtClean="0"/>
              <a:t>are maximized when </a:t>
            </a:r>
            <a:r>
              <a:rPr lang="en-US" sz="2800" dirty="0"/>
              <a:t>the positive difference between a firm's sales revenues and its costs </a:t>
            </a:r>
            <a:r>
              <a:rPr lang="en-US" sz="2800" dirty="0" smtClean="0"/>
              <a:t>of production </a:t>
            </a:r>
            <a:r>
              <a:rPr lang="en-US" sz="2800" dirty="0"/>
              <a:t>is at its greatest.</a:t>
            </a:r>
          </a:p>
        </p:txBody>
      </p:sp>
      <p:sp>
        <p:nvSpPr>
          <p:cNvPr id="8" name="Title 2"/>
          <p:cNvSpPr>
            <a:spLocks noGrp="1"/>
          </p:cNvSpPr>
          <p:nvPr>
            <p:ph type="title"/>
          </p:nvPr>
        </p:nvSpPr>
        <p:spPr>
          <a:xfrm>
            <a:off x="70266" y="72008"/>
            <a:ext cx="7886110" cy="548680"/>
          </a:xfrm>
        </p:spPr>
        <p:txBody>
          <a:bodyPr>
            <a:noAutofit/>
          </a:bodyPr>
          <a:lstStyle/>
          <a:p>
            <a:r>
              <a:rPr lang="en-US" sz="3000" dirty="0"/>
              <a:t>4.3 </a:t>
            </a:r>
            <a:r>
              <a:rPr lang="en-US" sz="3000" dirty="0" smtClean="0"/>
              <a:t>– Profit </a:t>
            </a:r>
            <a:r>
              <a:rPr lang="en-US" sz="3000" dirty="0" err="1" smtClean="0"/>
              <a:t>Maximisation</a:t>
            </a:r>
            <a:r>
              <a:rPr lang="en-US" sz="3000" dirty="0" smtClean="0"/>
              <a:t> – Business Objectives</a:t>
            </a:r>
            <a:endParaRPr lang="en-US" sz="30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138</a:t>
            </a:r>
            <a:endParaRPr lang="en-GB" sz="1000" b="1" dirty="0">
              <a:latin typeface="Arial" panose="020B0604020202020204" pitchFamily="34" charset="0"/>
              <a:cs typeface="Arial" panose="020B0604020202020204" pitchFamily="34" charset="0"/>
            </a:endParaRPr>
          </a:p>
        </p:txBody>
      </p:sp>
      <p:sp>
        <p:nvSpPr>
          <p:cNvPr id="2" name="Rectangle 1"/>
          <p:cNvSpPr/>
          <p:nvPr/>
        </p:nvSpPr>
        <p:spPr>
          <a:xfrm>
            <a:off x="251520" y="4545702"/>
            <a:ext cx="8568952" cy="2123658"/>
          </a:xfrm>
          <a:prstGeom prst="rect">
            <a:avLst/>
          </a:prstGeom>
          <a:solidFill>
            <a:schemeClr val="accent5">
              <a:lumMod val="60000"/>
              <a:lumOff val="40000"/>
            </a:schemeClr>
          </a:solidFill>
          <a:ln w="76200">
            <a:solidFill>
              <a:srgbClr val="002060"/>
            </a:solidFill>
          </a:ln>
        </p:spPr>
        <p:txBody>
          <a:bodyPr wrap="square">
            <a:spAutoFit/>
          </a:bodyPr>
          <a:lstStyle/>
          <a:p>
            <a:r>
              <a:rPr lang="en-GB" sz="2200" b="1" dirty="0">
                <a:latin typeface="Arial" panose="020B0604020202020204" pitchFamily="34" charset="0"/>
                <a:cs typeface="Arial" panose="020B0604020202020204" pitchFamily="34" charset="0"/>
              </a:rPr>
              <a:t>Study tips</a:t>
            </a:r>
          </a:p>
          <a:p>
            <a:r>
              <a:rPr lang="en-GB" sz="2200" dirty="0" smtClean="0">
                <a:latin typeface="Arial" panose="020B0604020202020204" pitchFamily="34" charset="0"/>
                <a:cs typeface="Arial" panose="020B0604020202020204" pitchFamily="34" charset="0"/>
              </a:rPr>
              <a:t>Students often </a:t>
            </a:r>
            <a:r>
              <a:rPr lang="en-GB" sz="2200" dirty="0">
                <a:latin typeface="Arial" panose="020B0604020202020204" pitchFamily="34" charset="0"/>
                <a:cs typeface="Arial" panose="020B0604020202020204" pitchFamily="34" charset="0"/>
              </a:rPr>
              <a:t>use </a:t>
            </a:r>
            <a:r>
              <a:rPr lang="en-GB" sz="2200" dirty="0" smtClean="0">
                <a:latin typeface="Arial" panose="020B0604020202020204" pitchFamily="34" charset="0"/>
                <a:cs typeface="Arial" panose="020B0604020202020204" pitchFamily="34" charset="0"/>
              </a:rPr>
              <a:t>the terms ‘</a:t>
            </a:r>
            <a:r>
              <a:rPr lang="en-GB" sz="2200" b="1" dirty="0" smtClean="0">
                <a:latin typeface="Arial" panose="020B0604020202020204" pitchFamily="34" charset="0"/>
                <a:cs typeface="Arial" panose="020B0604020202020204" pitchFamily="34" charset="0"/>
              </a:rPr>
              <a:t>cost</a:t>
            </a:r>
            <a:r>
              <a:rPr lang="en-GB" sz="2200" dirty="0" smtClean="0">
                <a:latin typeface="Arial" panose="020B0604020202020204" pitchFamily="34" charset="0"/>
                <a:cs typeface="Arial" panose="020B0604020202020204" pitchFamily="34" charset="0"/>
              </a:rPr>
              <a:t>’ and </a:t>
            </a:r>
            <a:r>
              <a:rPr lang="en-GB" sz="2200" b="1" dirty="0" smtClean="0">
                <a:latin typeface="Arial" panose="020B0604020202020204" pitchFamily="34" charset="0"/>
                <a:cs typeface="Arial" panose="020B0604020202020204" pitchFamily="34" charset="0"/>
              </a:rPr>
              <a:t>'revenue</a:t>
            </a:r>
            <a:r>
              <a:rPr lang="en-GB" sz="2200" dirty="0" smtClean="0">
                <a:latin typeface="Arial" panose="020B0604020202020204" pitchFamily="34" charset="0"/>
                <a:cs typeface="Arial" panose="020B0604020202020204" pitchFamily="34" charset="0"/>
              </a:rPr>
              <a:t>‘ interchangeably, although the terms have different meanings</a:t>
            </a:r>
            <a:r>
              <a:rPr lang="en-GB" sz="2200" dirty="0">
                <a:latin typeface="Arial" panose="020B0604020202020204" pitchFamily="34" charset="0"/>
                <a:cs typeface="Arial" panose="020B0604020202020204" pitchFamily="34" charset="0"/>
              </a:rPr>
              <a:t>.</a:t>
            </a:r>
          </a:p>
          <a:p>
            <a:r>
              <a:rPr lang="en-GB" sz="2200" dirty="0">
                <a:latin typeface="Arial" panose="020B0604020202020204" pitchFamily="34" charset="0"/>
                <a:cs typeface="Arial" panose="020B0604020202020204" pitchFamily="34" charset="0"/>
              </a:rPr>
              <a:t>Firms </a:t>
            </a:r>
            <a:r>
              <a:rPr lang="en-GB" sz="2200" dirty="0" smtClean="0">
                <a:latin typeface="Arial" panose="020B0604020202020204" pitchFamily="34" charset="0"/>
                <a:cs typeface="Arial" panose="020B0604020202020204" pitchFamily="34" charset="0"/>
              </a:rPr>
              <a:t>always pay the 'cost‘ (</a:t>
            </a:r>
            <a:r>
              <a:rPr lang="en-GB" sz="2200" dirty="0">
                <a:latin typeface="Arial" panose="020B0604020202020204" pitchFamily="34" charset="0"/>
                <a:cs typeface="Arial" panose="020B0604020202020204" pitchFamily="34" charset="0"/>
              </a:rPr>
              <a:t>of </a:t>
            </a:r>
            <a:r>
              <a:rPr lang="en-GB" sz="2200" dirty="0" smtClean="0">
                <a:latin typeface="Arial" panose="020B0604020202020204" pitchFamily="34" charset="0"/>
                <a:cs typeface="Arial" panose="020B0604020202020204" pitchFamily="34" charset="0"/>
              </a:rPr>
              <a:t>production) whereas customers always pay the 'price</a:t>
            </a:r>
            <a:r>
              <a:rPr lang="en-GB" sz="2200" dirty="0">
                <a:latin typeface="Arial" panose="020B0604020202020204" pitchFamily="34" charset="0"/>
                <a:cs typeface="Arial" panose="020B0604020202020204" pitchFamily="34" charset="0"/>
              </a:rPr>
              <a:t>'. </a:t>
            </a:r>
            <a:r>
              <a:rPr lang="en-GB" sz="2200" dirty="0" smtClean="0">
                <a:latin typeface="Arial" panose="020B0604020202020204" pitchFamily="34" charset="0"/>
                <a:cs typeface="Arial" panose="020B0604020202020204" pitchFamily="34" charset="0"/>
              </a:rPr>
              <a:t>To make </a:t>
            </a:r>
            <a:r>
              <a:rPr lang="en-GB" sz="2200" dirty="0">
                <a:latin typeface="Arial" panose="020B0604020202020204" pitchFamily="34" charset="0"/>
                <a:cs typeface="Arial" panose="020B0604020202020204" pitchFamily="34" charset="0"/>
              </a:rPr>
              <a:t>a profit</a:t>
            </a:r>
            <a:r>
              <a:rPr lang="en-GB" sz="2200" dirty="0" smtClean="0">
                <a:latin typeface="Arial" panose="020B0604020202020204" pitchFamily="34" charset="0"/>
                <a:cs typeface="Arial" panose="020B0604020202020204" pitchFamily="34" charset="0"/>
              </a:rPr>
              <a:t>. A product's price must </a:t>
            </a:r>
            <a:r>
              <a:rPr lang="en-GB" sz="2200" dirty="0">
                <a:latin typeface="Arial" panose="020B0604020202020204" pitchFamily="34" charset="0"/>
                <a:cs typeface="Arial" panose="020B0604020202020204" pitchFamily="34" charset="0"/>
              </a:rPr>
              <a:t>exceed </a:t>
            </a:r>
            <a:r>
              <a:rPr lang="en-GB" sz="2200" dirty="0" smtClean="0">
                <a:latin typeface="Arial" panose="020B0604020202020204" pitchFamily="34" charset="0"/>
                <a:cs typeface="Arial" panose="020B0604020202020204" pitchFamily="34" charset="0"/>
              </a:rPr>
              <a:t>its cost.</a:t>
            </a:r>
            <a:endParaRPr lang="en-GB" sz="2200" dirty="0">
              <a:latin typeface="Arial" panose="020B0604020202020204" pitchFamily="34" charset="0"/>
              <a:cs typeface="Arial" panose="020B0604020202020204" pitchFamily="34" charset="0"/>
            </a:endParaRPr>
          </a:p>
        </p:txBody>
      </p:sp>
      <p:sp>
        <p:nvSpPr>
          <p:cNvPr id="3" name="Rectangle 2"/>
          <p:cNvSpPr/>
          <p:nvPr/>
        </p:nvSpPr>
        <p:spPr>
          <a:xfrm>
            <a:off x="5652120" y="3113673"/>
            <a:ext cx="3168352" cy="1323439"/>
          </a:xfrm>
          <a:prstGeom prst="rect">
            <a:avLst/>
          </a:prstGeom>
        </p:spPr>
        <p:txBody>
          <a:bodyPr wrap="square">
            <a:spAutoFit/>
          </a:bodyPr>
          <a:lstStyle/>
          <a:p>
            <a:pPr algn="ctr"/>
            <a:r>
              <a:rPr lang="en-US" sz="2000" dirty="0">
                <a:latin typeface="Arial" panose="020B0604020202020204" pitchFamily="34" charset="0"/>
                <a:cs typeface="Arial" panose="020B0604020202020204" pitchFamily="34" charset="0"/>
              </a:rPr>
              <a:t>ExxonMobil, the world's </a:t>
            </a:r>
            <a:r>
              <a:rPr lang="en-US" sz="2000" dirty="0" smtClean="0">
                <a:latin typeface="Arial" panose="020B0604020202020204" pitchFamily="34" charset="0"/>
                <a:cs typeface="Arial" panose="020B0604020202020204" pitchFamily="34" charset="0"/>
              </a:rPr>
              <a:t>largest oil </a:t>
            </a:r>
            <a:r>
              <a:rPr lang="en-US" sz="2000" dirty="0">
                <a:latin typeface="Arial" panose="020B0604020202020204" pitchFamily="34" charset="0"/>
                <a:cs typeface="Arial" panose="020B0604020202020204" pitchFamily="34" charset="0"/>
              </a:rPr>
              <a:t>company, earns annual </a:t>
            </a:r>
            <a:r>
              <a:rPr lang="en-US" sz="2000" dirty="0" smtClean="0">
                <a:latin typeface="Arial" panose="020B0604020202020204" pitchFamily="34" charset="0"/>
                <a:cs typeface="Arial" panose="020B0604020202020204" pitchFamily="34" charset="0"/>
              </a:rPr>
              <a:t>profits in </a:t>
            </a:r>
            <a:r>
              <a:rPr lang="en-US" sz="2000" dirty="0">
                <a:latin typeface="Arial" panose="020B0604020202020204" pitchFamily="34" charset="0"/>
                <a:cs typeface="Arial" panose="020B0604020202020204" pitchFamily="34" charset="0"/>
              </a:rPr>
              <a:t>excess of </a:t>
            </a:r>
            <a:r>
              <a:rPr lang="en-US" sz="2000" dirty="0" smtClean="0">
                <a:latin typeface="Arial" panose="020B0604020202020204" pitchFamily="34" charset="0"/>
                <a:cs typeface="Arial" panose="020B0604020202020204" pitchFamily="34" charset="0"/>
              </a:rPr>
              <a:t>$41bn</a:t>
            </a:r>
            <a:endParaRPr lang="en-GB" sz="2000" dirty="0">
              <a:latin typeface="Arial" panose="020B0604020202020204" pitchFamily="34" charset="0"/>
              <a:cs typeface="Arial" panose="020B0604020202020204" pitchFamily="34" charset="0"/>
            </a:endParaRPr>
          </a:p>
        </p:txBody>
      </p:sp>
      <p:pic>
        <p:nvPicPr>
          <p:cNvPr id="55298" name="Picture 2" descr="Image result for exxon mobil refin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52119" y="1070570"/>
            <a:ext cx="3178621" cy="20280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9458689"/>
      </p:ext>
    </p:extLst>
  </p:cSld>
  <p:clrMapOvr>
    <a:masterClrMapping/>
  </p:clrMapOvr>
  <p:transition advClick="0"/>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3639458"/>
          </a:xfrm>
          <a:prstGeom prst="rect">
            <a:avLst/>
          </a:prstGeom>
        </p:spPr>
        <p:txBody>
          <a:bodyPr wrap="square">
            <a:spAutoFit/>
          </a:bodyPr>
          <a:lstStyle/>
          <a:p>
            <a:pPr>
              <a:buClr>
                <a:schemeClr val="accent6">
                  <a:lumMod val="50000"/>
                </a:schemeClr>
              </a:buClr>
            </a:pPr>
            <a:r>
              <a:rPr lang="en-US" sz="2000" b="1" dirty="0">
                <a:solidFill>
                  <a:srgbClr val="FF0000"/>
                </a:solidFill>
              </a:rPr>
              <a:t>Exam practice</a:t>
            </a:r>
          </a:p>
          <a:p>
            <a:pPr marL="457200" indent="-457200">
              <a:buClr>
                <a:schemeClr val="accent6">
                  <a:lumMod val="50000"/>
                </a:schemeClr>
              </a:buClr>
              <a:buFont typeface="+mj-lt"/>
              <a:buAutoNum type="arabicPeriod"/>
            </a:pPr>
            <a:r>
              <a:rPr lang="en-US" sz="2000" dirty="0" smtClean="0">
                <a:solidFill>
                  <a:srgbClr val="FF0000"/>
                </a:solidFill>
              </a:rPr>
              <a:t>Complete </a:t>
            </a:r>
            <a:r>
              <a:rPr lang="en-US" sz="2000" dirty="0">
                <a:solidFill>
                  <a:srgbClr val="FF0000"/>
                </a:solidFill>
              </a:rPr>
              <a:t>the information below for a firm that sells pizzas</a:t>
            </a:r>
            <a:r>
              <a:rPr lang="en-US" sz="2000" dirty="0" smtClean="0">
                <a:solidFill>
                  <a:srgbClr val="FF0000"/>
                </a:solidFill>
              </a:rPr>
              <a:t>.</a:t>
            </a:r>
          </a:p>
          <a:p>
            <a:pPr marL="457200" indent="-457200">
              <a:buClr>
                <a:schemeClr val="accent6">
                  <a:lumMod val="50000"/>
                </a:schemeClr>
              </a:buClr>
              <a:buFont typeface="+mj-lt"/>
              <a:buAutoNum type="arabicPeriod"/>
            </a:pPr>
            <a:endParaRPr lang="en-US" sz="2000" dirty="0" smtClean="0">
              <a:solidFill>
                <a:srgbClr val="FF0000"/>
              </a:solidFill>
            </a:endParaRPr>
          </a:p>
          <a:p>
            <a:pPr marL="457200" indent="-457200">
              <a:buClr>
                <a:schemeClr val="accent6">
                  <a:lumMod val="50000"/>
                </a:schemeClr>
              </a:buClr>
              <a:buFont typeface="+mj-lt"/>
              <a:buAutoNum type="arabicPeriod"/>
            </a:pPr>
            <a:endParaRPr lang="en-US" sz="2000" dirty="0">
              <a:solidFill>
                <a:srgbClr val="FF0000"/>
              </a:solidFill>
            </a:endParaRPr>
          </a:p>
          <a:p>
            <a:pPr marL="457200" indent="-457200">
              <a:buClr>
                <a:schemeClr val="accent6">
                  <a:lumMod val="50000"/>
                </a:schemeClr>
              </a:buClr>
              <a:buFont typeface="+mj-lt"/>
              <a:buAutoNum type="arabicPeriod"/>
            </a:pPr>
            <a:endParaRPr lang="en-US" sz="2000" dirty="0" smtClean="0">
              <a:solidFill>
                <a:srgbClr val="FF0000"/>
              </a:solidFill>
            </a:endParaRPr>
          </a:p>
          <a:p>
            <a:pPr marL="457200" indent="-457200">
              <a:buClr>
                <a:schemeClr val="accent6">
                  <a:lumMod val="50000"/>
                </a:schemeClr>
              </a:buClr>
              <a:buFont typeface="+mj-lt"/>
              <a:buAutoNum type="arabicPeriod"/>
            </a:pPr>
            <a:endParaRPr lang="en-US" sz="2000" dirty="0">
              <a:solidFill>
                <a:srgbClr val="FF0000"/>
              </a:solidFill>
            </a:endParaRPr>
          </a:p>
          <a:p>
            <a:pPr marL="457200" indent="-457200">
              <a:buClr>
                <a:schemeClr val="accent6">
                  <a:lumMod val="50000"/>
                </a:schemeClr>
              </a:buClr>
              <a:buFont typeface="+mj-lt"/>
              <a:buAutoNum type="arabicPeriod"/>
            </a:pPr>
            <a:endParaRPr lang="en-US" sz="2000" dirty="0" smtClean="0">
              <a:solidFill>
                <a:srgbClr val="FF0000"/>
              </a:solidFill>
            </a:endParaRPr>
          </a:p>
          <a:p>
            <a:pPr marL="457200" indent="-457200">
              <a:buClr>
                <a:schemeClr val="accent6">
                  <a:lumMod val="50000"/>
                </a:schemeClr>
              </a:buClr>
              <a:buFont typeface="+mj-lt"/>
              <a:buAutoNum type="arabicPeriod"/>
            </a:pPr>
            <a:endParaRPr lang="en-US" sz="2000" dirty="0">
              <a:solidFill>
                <a:srgbClr val="FF0000"/>
              </a:solidFill>
            </a:endParaRPr>
          </a:p>
          <a:p>
            <a:pPr marL="457200" indent="-457200">
              <a:buClr>
                <a:schemeClr val="accent6">
                  <a:lumMod val="50000"/>
                </a:schemeClr>
              </a:buClr>
              <a:buFont typeface="+mj-lt"/>
              <a:buAutoNum type="arabicPeriod"/>
            </a:pPr>
            <a:endParaRPr lang="en-US" sz="2000" dirty="0" smtClean="0">
              <a:solidFill>
                <a:srgbClr val="FF0000"/>
              </a:solidFill>
            </a:endParaRPr>
          </a:p>
          <a:p>
            <a:pPr marL="457200" indent="-457200">
              <a:buClr>
                <a:schemeClr val="accent6">
                  <a:lumMod val="50000"/>
                </a:schemeClr>
              </a:buClr>
              <a:buFont typeface="+mj-lt"/>
              <a:buAutoNum type="arabicPeriod"/>
            </a:pPr>
            <a:endParaRPr lang="en-US" sz="400" dirty="0">
              <a:solidFill>
                <a:srgbClr val="FF0000"/>
              </a:solidFill>
            </a:endParaRPr>
          </a:p>
          <a:p>
            <a:pPr marL="457200" indent="-457200">
              <a:buClr>
                <a:schemeClr val="accent6">
                  <a:lumMod val="50000"/>
                </a:schemeClr>
              </a:buClr>
              <a:buFont typeface="+mj-lt"/>
              <a:buAutoNum type="arabicPeriod"/>
            </a:pPr>
            <a:r>
              <a:rPr lang="en-US" sz="2000" dirty="0">
                <a:solidFill>
                  <a:srgbClr val="FF0000"/>
                </a:solidFill>
              </a:rPr>
              <a:t>The following data refer to the monthly costs and revenues of </a:t>
            </a:r>
            <a:r>
              <a:rPr lang="en-US" sz="2000" dirty="0" err="1">
                <a:solidFill>
                  <a:srgbClr val="FF0000"/>
                </a:solidFill>
              </a:rPr>
              <a:t>Mintjens</a:t>
            </a:r>
            <a:r>
              <a:rPr lang="en-US" sz="2000" dirty="0">
                <a:solidFill>
                  <a:srgbClr val="FF0000"/>
                </a:solidFill>
              </a:rPr>
              <a:t> </a:t>
            </a:r>
            <a:r>
              <a:rPr lang="en-US" sz="2000" dirty="0" smtClean="0">
                <a:solidFill>
                  <a:srgbClr val="FF0000"/>
                </a:solidFill>
              </a:rPr>
              <a:t>Curtains Ltd </a:t>
            </a:r>
            <a:r>
              <a:rPr lang="en-US" sz="2000" dirty="0">
                <a:solidFill>
                  <a:srgbClr val="FF0000"/>
                </a:solidFill>
              </a:rPr>
              <a:t>when operating at 300 units of output per month.</a:t>
            </a:r>
            <a:endParaRPr lang="en-US" sz="2000" dirty="0" smtClean="0">
              <a:solidFill>
                <a:srgbClr val="FF0000"/>
              </a:solidFill>
            </a:endParaRPr>
          </a:p>
        </p:txBody>
      </p:sp>
      <p:sp>
        <p:nvSpPr>
          <p:cNvPr id="8" name="Title 2"/>
          <p:cNvSpPr>
            <a:spLocks noGrp="1"/>
          </p:cNvSpPr>
          <p:nvPr>
            <p:ph type="title"/>
          </p:nvPr>
        </p:nvSpPr>
        <p:spPr>
          <a:xfrm>
            <a:off x="70266" y="72008"/>
            <a:ext cx="7886110" cy="548680"/>
          </a:xfrm>
        </p:spPr>
        <p:txBody>
          <a:bodyPr>
            <a:noAutofit/>
          </a:bodyPr>
          <a:lstStyle/>
          <a:p>
            <a:r>
              <a:rPr lang="en-US" sz="3600" dirty="0"/>
              <a:t>4.3 – Costs and </a:t>
            </a:r>
            <a:r>
              <a:rPr lang="en-US" sz="3600" dirty="0" smtClean="0"/>
              <a:t>Profits – Average Costs</a:t>
            </a:r>
            <a:endParaRPr lang="en-US" sz="3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138</a:t>
            </a:r>
            <a:endParaRPr lang="en-GB" sz="1000" b="1" dirty="0">
              <a:latin typeface="Arial" panose="020B0604020202020204" pitchFamily="34" charset="0"/>
              <a:cs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096263842"/>
              </p:ext>
            </p:extLst>
          </p:nvPr>
        </p:nvGraphicFramePr>
        <p:xfrm>
          <a:off x="251520" y="1840096"/>
          <a:ext cx="8568954" cy="2011680"/>
        </p:xfrm>
        <a:graphic>
          <a:graphicData uri="http://schemas.openxmlformats.org/drawingml/2006/table">
            <a:tbl>
              <a:tblPr firstRow="1" bandRow="1">
                <a:tableStyleId>{5C22544A-7EE6-4342-B048-85BDC9FD1C3A}</a:tableStyleId>
              </a:tblPr>
              <a:tblGrid>
                <a:gridCol w="2160240"/>
                <a:gridCol w="1440160"/>
                <a:gridCol w="1296144"/>
                <a:gridCol w="1584176"/>
                <a:gridCol w="1080120"/>
                <a:gridCol w="1008114"/>
              </a:tblGrid>
              <a:tr h="483761">
                <a:tc>
                  <a:txBody>
                    <a:bodyPr/>
                    <a:lstStyle/>
                    <a:p>
                      <a:pPr algn="ctr"/>
                      <a:r>
                        <a:rPr lang="en-IE" sz="1700" dirty="0" smtClean="0">
                          <a:latin typeface="Arial" panose="020B0604020202020204" pitchFamily="34" charset="0"/>
                          <a:cs typeface="Arial" panose="020B0604020202020204" pitchFamily="34" charset="0"/>
                        </a:rPr>
                        <a:t>Units sold (pizzas per week)</a:t>
                      </a:r>
                      <a:endParaRPr lang="en-GB" sz="1700" dirty="0">
                        <a:latin typeface="Arial" panose="020B0604020202020204" pitchFamily="34" charset="0"/>
                        <a:cs typeface="Arial" panose="020B0604020202020204" pitchFamily="34" charset="0"/>
                      </a:endParaRPr>
                    </a:p>
                  </a:txBody>
                  <a:tcPr/>
                </a:tc>
                <a:tc>
                  <a:txBody>
                    <a:bodyPr/>
                    <a:lstStyle/>
                    <a:p>
                      <a:pPr algn="ctr"/>
                      <a:r>
                        <a:rPr lang="en-IE" sz="1700" dirty="0" smtClean="0">
                          <a:latin typeface="Arial" panose="020B0604020202020204" pitchFamily="34" charset="0"/>
                          <a:cs typeface="Arial" panose="020B0604020202020204" pitchFamily="34" charset="0"/>
                        </a:rPr>
                        <a:t>Sales revenue ($)</a:t>
                      </a:r>
                      <a:endParaRPr lang="en-GB" sz="1700" dirty="0">
                        <a:latin typeface="Arial" panose="020B0604020202020204" pitchFamily="34" charset="0"/>
                        <a:cs typeface="Arial" panose="020B0604020202020204" pitchFamily="34" charset="0"/>
                      </a:endParaRPr>
                    </a:p>
                  </a:txBody>
                  <a:tcPr/>
                </a:tc>
                <a:tc>
                  <a:txBody>
                    <a:bodyPr/>
                    <a:lstStyle/>
                    <a:p>
                      <a:pPr algn="ctr"/>
                      <a:r>
                        <a:rPr lang="en-IE" sz="1700" dirty="0" smtClean="0">
                          <a:latin typeface="Arial" panose="020B0604020202020204" pitchFamily="34" charset="0"/>
                          <a:cs typeface="Arial" panose="020B0604020202020204" pitchFamily="34" charset="0"/>
                        </a:rPr>
                        <a:t>Total fixed costs ($)</a:t>
                      </a:r>
                      <a:endParaRPr lang="en-GB" sz="1700" dirty="0">
                        <a:latin typeface="Arial" panose="020B0604020202020204" pitchFamily="34" charset="0"/>
                        <a:cs typeface="Arial" panose="020B0604020202020204" pitchFamily="34" charset="0"/>
                      </a:endParaRPr>
                    </a:p>
                  </a:txBody>
                  <a:tcPr/>
                </a:tc>
                <a:tc>
                  <a:txBody>
                    <a:bodyPr/>
                    <a:lstStyle/>
                    <a:p>
                      <a:pPr algn="ctr"/>
                      <a:r>
                        <a:rPr lang="en-IE" sz="1700" dirty="0" smtClean="0">
                          <a:latin typeface="Arial" panose="020B0604020202020204" pitchFamily="34" charset="0"/>
                          <a:cs typeface="Arial" panose="020B0604020202020204" pitchFamily="34" charset="0"/>
                        </a:rPr>
                        <a:t>Total variable costs</a:t>
                      </a:r>
                      <a:r>
                        <a:rPr lang="en-IE" sz="1700" baseline="0" dirty="0" smtClean="0">
                          <a:latin typeface="Arial" panose="020B0604020202020204" pitchFamily="34" charset="0"/>
                          <a:cs typeface="Arial" panose="020B0604020202020204" pitchFamily="34" charset="0"/>
                        </a:rPr>
                        <a:t> </a:t>
                      </a:r>
                      <a:r>
                        <a:rPr lang="en-IE" sz="1700" dirty="0" smtClean="0">
                          <a:latin typeface="Arial" panose="020B0604020202020204" pitchFamily="34" charset="0"/>
                          <a:cs typeface="Arial" panose="020B0604020202020204" pitchFamily="34" charset="0"/>
                        </a:rPr>
                        <a:t>($)</a:t>
                      </a:r>
                      <a:endParaRPr lang="en-GB" sz="1700" dirty="0">
                        <a:latin typeface="Arial" panose="020B0604020202020204" pitchFamily="34" charset="0"/>
                        <a:cs typeface="Arial" panose="020B0604020202020204" pitchFamily="34" charset="0"/>
                      </a:endParaRPr>
                    </a:p>
                  </a:txBody>
                  <a:tcPr/>
                </a:tc>
                <a:tc>
                  <a:txBody>
                    <a:bodyPr/>
                    <a:lstStyle/>
                    <a:p>
                      <a:pPr algn="ctr"/>
                      <a:r>
                        <a:rPr lang="en-IE" sz="1700" dirty="0" smtClean="0">
                          <a:latin typeface="Arial" panose="020B0604020202020204" pitchFamily="34" charset="0"/>
                          <a:cs typeface="Arial" panose="020B0604020202020204" pitchFamily="34" charset="0"/>
                        </a:rPr>
                        <a:t>Total costs ($)</a:t>
                      </a:r>
                      <a:endParaRPr lang="en-GB" sz="1700" dirty="0">
                        <a:latin typeface="Arial" panose="020B0604020202020204" pitchFamily="34" charset="0"/>
                        <a:cs typeface="Arial" panose="020B0604020202020204" pitchFamily="34" charset="0"/>
                      </a:endParaRPr>
                    </a:p>
                  </a:txBody>
                  <a:tcPr/>
                </a:tc>
                <a:tc>
                  <a:txBody>
                    <a:bodyPr/>
                    <a:lstStyle/>
                    <a:p>
                      <a:pPr algn="ctr"/>
                      <a:r>
                        <a:rPr lang="en-IE" sz="1700" dirty="0" smtClean="0">
                          <a:latin typeface="Arial" panose="020B0604020202020204" pitchFamily="34" charset="0"/>
                          <a:cs typeface="Arial" panose="020B0604020202020204" pitchFamily="34" charset="0"/>
                        </a:rPr>
                        <a:t>Profit / loss ($)</a:t>
                      </a:r>
                      <a:endParaRPr lang="en-GB" sz="1700" dirty="0">
                        <a:latin typeface="Arial" panose="020B0604020202020204" pitchFamily="34" charset="0"/>
                        <a:cs typeface="Arial" panose="020B0604020202020204" pitchFamily="34" charset="0"/>
                      </a:endParaRPr>
                    </a:p>
                  </a:txBody>
                  <a:tcPr/>
                </a:tc>
              </a:tr>
              <a:tr h="294288">
                <a:tc>
                  <a:txBody>
                    <a:bodyPr/>
                    <a:lstStyle/>
                    <a:p>
                      <a:pPr algn="ctr"/>
                      <a:r>
                        <a:rPr lang="en-IE" sz="1700" dirty="0" smtClean="0">
                          <a:latin typeface="Arial" panose="020B0604020202020204" pitchFamily="34" charset="0"/>
                          <a:cs typeface="Arial" panose="020B0604020202020204" pitchFamily="34" charset="0"/>
                        </a:rPr>
                        <a:t>0</a:t>
                      </a:r>
                      <a:endParaRPr lang="en-GB" sz="1700" dirty="0">
                        <a:latin typeface="Arial" panose="020B0604020202020204" pitchFamily="34" charset="0"/>
                        <a:cs typeface="Arial" panose="020B0604020202020204" pitchFamily="34" charset="0"/>
                      </a:endParaRPr>
                    </a:p>
                  </a:txBody>
                  <a:tcPr/>
                </a:tc>
                <a:tc>
                  <a:txBody>
                    <a:bodyPr/>
                    <a:lstStyle/>
                    <a:p>
                      <a:pPr algn="ctr"/>
                      <a:r>
                        <a:rPr lang="en-IE" sz="1700" dirty="0" smtClean="0">
                          <a:latin typeface="Arial" panose="020B0604020202020204" pitchFamily="34" charset="0"/>
                          <a:cs typeface="Arial" panose="020B0604020202020204" pitchFamily="34" charset="0"/>
                        </a:rPr>
                        <a:t>0</a:t>
                      </a:r>
                      <a:endParaRPr lang="en-GB" sz="1700" dirty="0">
                        <a:latin typeface="Arial" panose="020B0604020202020204" pitchFamily="34" charset="0"/>
                        <a:cs typeface="Arial" panose="020B0604020202020204" pitchFamily="34" charset="0"/>
                      </a:endParaRPr>
                    </a:p>
                  </a:txBody>
                  <a:tcPr/>
                </a:tc>
                <a:tc>
                  <a:txBody>
                    <a:bodyPr/>
                    <a:lstStyle/>
                    <a:p>
                      <a:pPr algn="ctr"/>
                      <a:endParaRPr lang="en-GB" sz="1700" dirty="0">
                        <a:latin typeface="Arial" panose="020B0604020202020204" pitchFamily="34" charset="0"/>
                        <a:cs typeface="Arial" panose="020B0604020202020204" pitchFamily="34" charset="0"/>
                      </a:endParaRPr>
                    </a:p>
                  </a:txBody>
                  <a:tcPr/>
                </a:tc>
                <a:tc>
                  <a:txBody>
                    <a:bodyPr/>
                    <a:lstStyle/>
                    <a:p>
                      <a:pPr algn="ctr"/>
                      <a:endParaRPr lang="en-GB" sz="1700" dirty="0">
                        <a:latin typeface="Arial" panose="020B0604020202020204" pitchFamily="34" charset="0"/>
                        <a:cs typeface="Arial" panose="020B0604020202020204" pitchFamily="34" charset="0"/>
                      </a:endParaRPr>
                    </a:p>
                  </a:txBody>
                  <a:tcPr/>
                </a:tc>
                <a:tc>
                  <a:txBody>
                    <a:bodyPr/>
                    <a:lstStyle/>
                    <a:p>
                      <a:pPr algn="ctr"/>
                      <a:endParaRPr lang="en-GB" sz="1700" dirty="0">
                        <a:latin typeface="Arial" panose="020B0604020202020204" pitchFamily="34" charset="0"/>
                        <a:cs typeface="Arial" panose="020B0604020202020204" pitchFamily="34" charset="0"/>
                      </a:endParaRPr>
                    </a:p>
                  </a:txBody>
                  <a:tcPr/>
                </a:tc>
                <a:tc>
                  <a:txBody>
                    <a:bodyPr/>
                    <a:lstStyle/>
                    <a:p>
                      <a:pPr algn="ctr"/>
                      <a:r>
                        <a:rPr lang="en-IE" sz="1700" dirty="0" smtClean="0">
                          <a:latin typeface="Arial" panose="020B0604020202020204" pitchFamily="34" charset="0"/>
                          <a:cs typeface="Arial" panose="020B0604020202020204" pitchFamily="34" charset="0"/>
                        </a:rPr>
                        <a:t>-4000</a:t>
                      </a:r>
                      <a:endParaRPr lang="en-GB" sz="1700" dirty="0">
                        <a:latin typeface="Arial" panose="020B0604020202020204" pitchFamily="34" charset="0"/>
                        <a:cs typeface="Arial" panose="020B0604020202020204" pitchFamily="34" charset="0"/>
                      </a:endParaRPr>
                    </a:p>
                  </a:txBody>
                  <a:tcPr/>
                </a:tc>
              </a:tr>
              <a:tr h="294288">
                <a:tc>
                  <a:txBody>
                    <a:bodyPr/>
                    <a:lstStyle/>
                    <a:p>
                      <a:pPr algn="ctr"/>
                      <a:r>
                        <a:rPr lang="en-IE" sz="1700" dirty="0" smtClean="0">
                          <a:latin typeface="Arial" panose="020B0604020202020204" pitchFamily="34" charset="0"/>
                          <a:cs typeface="Arial" panose="020B0604020202020204" pitchFamily="34" charset="0"/>
                        </a:rPr>
                        <a:t>400</a:t>
                      </a:r>
                      <a:endParaRPr lang="en-GB" sz="1700" dirty="0">
                        <a:latin typeface="Arial" panose="020B0604020202020204" pitchFamily="34" charset="0"/>
                        <a:cs typeface="Arial" panose="020B0604020202020204" pitchFamily="34" charset="0"/>
                      </a:endParaRPr>
                    </a:p>
                  </a:txBody>
                  <a:tcPr/>
                </a:tc>
                <a:tc>
                  <a:txBody>
                    <a:bodyPr/>
                    <a:lstStyle/>
                    <a:p>
                      <a:pPr algn="ctr"/>
                      <a:endParaRPr lang="en-GB" sz="1700" dirty="0">
                        <a:latin typeface="Arial" panose="020B0604020202020204" pitchFamily="34" charset="0"/>
                        <a:cs typeface="Arial" panose="020B0604020202020204" pitchFamily="34" charset="0"/>
                      </a:endParaRPr>
                    </a:p>
                  </a:txBody>
                  <a:tcPr/>
                </a:tc>
                <a:tc>
                  <a:txBody>
                    <a:bodyPr/>
                    <a:lstStyle/>
                    <a:p>
                      <a:pPr algn="ctr"/>
                      <a:endParaRPr lang="en-GB" sz="1700" dirty="0">
                        <a:latin typeface="Arial" panose="020B0604020202020204" pitchFamily="34" charset="0"/>
                        <a:cs typeface="Arial" panose="020B0604020202020204" pitchFamily="34" charset="0"/>
                      </a:endParaRPr>
                    </a:p>
                  </a:txBody>
                  <a:tcPr/>
                </a:tc>
                <a:tc>
                  <a:txBody>
                    <a:bodyPr/>
                    <a:lstStyle/>
                    <a:p>
                      <a:pPr algn="ctr"/>
                      <a:r>
                        <a:rPr lang="en-IE" sz="1700" dirty="0" smtClean="0">
                          <a:latin typeface="Arial" panose="020B0604020202020204" pitchFamily="34" charset="0"/>
                          <a:cs typeface="Arial" panose="020B0604020202020204" pitchFamily="34" charset="0"/>
                        </a:rPr>
                        <a:t>4000</a:t>
                      </a:r>
                      <a:endParaRPr lang="en-GB" sz="1700" dirty="0">
                        <a:latin typeface="Arial" panose="020B0604020202020204" pitchFamily="34" charset="0"/>
                        <a:cs typeface="Arial" panose="020B0604020202020204" pitchFamily="34" charset="0"/>
                      </a:endParaRPr>
                    </a:p>
                  </a:txBody>
                  <a:tcPr/>
                </a:tc>
                <a:tc>
                  <a:txBody>
                    <a:bodyPr/>
                    <a:lstStyle/>
                    <a:p>
                      <a:pPr algn="ctr"/>
                      <a:r>
                        <a:rPr lang="en-IE" sz="1700" dirty="0" smtClean="0">
                          <a:latin typeface="Arial" panose="020B0604020202020204" pitchFamily="34" charset="0"/>
                          <a:cs typeface="Arial" panose="020B0604020202020204" pitchFamily="34" charset="0"/>
                        </a:rPr>
                        <a:t>8000</a:t>
                      </a:r>
                      <a:endParaRPr lang="en-GB" sz="1700" dirty="0">
                        <a:latin typeface="Arial" panose="020B0604020202020204" pitchFamily="34" charset="0"/>
                        <a:cs typeface="Arial" panose="020B0604020202020204" pitchFamily="34" charset="0"/>
                      </a:endParaRPr>
                    </a:p>
                  </a:txBody>
                  <a:tcPr/>
                </a:tc>
                <a:tc>
                  <a:txBody>
                    <a:bodyPr/>
                    <a:lstStyle/>
                    <a:p>
                      <a:pPr algn="ctr"/>
                      <a:endParaRPr lang="en-GB" sz="1700" dirty="0">
                        <a:latin typeface="Arial" panose="020B0604020202020204" pitchFamily="34" charset="0"/>
                        <a:cs typeface="Arial" panose="020B0604020202020204" pitchFamily="34" charset="0"/>
                      </a:endParaRPr>
                    </a:p>
                  </a:txBody>
                  <a:tcPr/>
                </a:tc>
              </a:tr>
              <a:tr h="294288">
                <a:tc>
                  <a:txBody>
                    <a:bodyPr/>
                    <a:lstStyle/>
                    <a:p>
                      <a:pPr algn="ctr"/>
                      <a:r>
                        <a:rPr lang="en-IE" sz="1700" dirty="0" smtClean="0">
                          <a:latin typeface="Arial" panose="020B0604020202020204" pitchFamily="34" charset="0"/>
                          <a:cs typeface="Arial" panose="020B0604020202020204" pitchFamily="34" charset="0"/>
                        </a:rPr>
                        <a:t>800</a:t>
                      </a:r>
                      <a:endParaRPr lang="en-GB" sz="1700" dirty="0">
                        <a:latin typeface="Arial" panose="020B0604020202020204" pitchFamily="34" charset="0"/>
                        <a:cs typeface="Arial" panose="020B0604020202020204" pitchFamily="34" charset="0"/>
                      </a:endParaRPr>
                    </a:p>
                  </a:txBody>
                  <a:tcPr/>
                </a:tc>
                <a:tc>
                  <a:txBody>
                    <a:bodyPr/>
                    <a:lstStyle/>
                    <a:p>
                      <a:pPr algn="ctr"/>
                      <a:endParaRPr lang="en-GB" sz="1700" dirty="0">
                        <a:latin typeface="Arial" panose="020B0604020202020204" pitchFamily="34" charset="0"/>
                        <a:cs typeface="Arial" panose="020B0604020202020204" pitchFamily="34" charset="0"/>
                      </a:endParaRPr>
                    </a:p>
                  </a:txBody>
                  <a:tcPr/>
                </a:tc>
                <a:tc>
                  <a:txBody>
                    <a:bodyPr/>
                    <a:lstStyle/>
                    <a:p>
                      <a:pPr algn="ctr"/>
                      <a:r>
                        <a:rPr lang="en-IE" sz="1700" dirty="0" smtClean="0">
                          <a:latin typeface="Arial" panose="020B0604020202020204" pitchFamily="34" charset="0"/>
                          <a:cs typeface="Arial" panose="020B0604020202020204" pitchFamily="34" charset="0"/>
                        </a:rPr>
                        <a:t>4000</a:t>
                      </a:r>
                      <a:endParaRPr lang="en-GB" sz="1700" dirty="0">
                        <a:latin typeface="Arial" panose="020B0604020202020204" pitchFamily="34" charset="0"/>
                        <a:cs typeface="Arial" panose="020B0604020202020204" pitchFamily="34" charset="0"/>
                      </a:endParaRPr>
                    </a:p>
                  </a:txBody>
                  <a:tcPr/>
                </a:tc>
                <a:tc>
                  <a:txBody>
                    <a:bodyPr/>
                    <a:lstStyle/>
                    <a:p>
                      <a:pPr algn="ctr"/>
                      <a:endParaRPr lang="en-GB" sz="1700" dirty="0">
                        <a:latin typeface="Arial" panose="020B0604020202020204" pitchFamily="34" charset="0"/>
                        <a:cs typeface="Arial" panose="020B0604020202020204" pitchFamily="34" charset="0"/>
                      </a:endParaRPr>
                    </a:p>
                  </a:txBody>
                  <a:tcPr/>
                </a:tc>
                <a:tc>
                  <a:txBody>
                    <a:bodyPr/>
                    <a:lstStyle/>
                    <a:p>
                      <a:pPr algn="ctr"/>
                      <a:endParaRPr lang="en-GB" sz="1700" dirty="0">
                        <a:latin typeface="Arial" panose="020B0604020202020204" pitchFamily="34" charset="0"/>
                        <a:cs typeface="Arial" panose="020B0604020202020204" pitchFamily="34" charset="0"/>
                      </a:endParaRPr>
                    </a:p>
                  </a:txBody>
                  <a:tcPr/>
                </a:tc>
                <a:tc>
                  <a:txBody>
                    <a:bodyPr/>
                    <a:lstStyle/>
                    <a:p>
                      <a:pPr algn="ctr"/>
                      <a:endParaRPr lang="en-GB" sz="1700" dirty="0">
                        <a:latin typeface="Arial" panose="020B0604020202020204" pitchFamily="34" charset="0"/>
                        <a:cs typeface="Arial" panose="020B0604020202020204" pitchFamily="34" charset="0"/>
                      </a:endParaRPr>
                    </a:p>
                  </a:txBody>
                  <a:tcPr/>
                </a:tc>
              </a:tr>
              <a:tr h="294288">
                <a:tc>
                  <a:txBody>
                    <a:bodyPr/>
                    <a:lstStyle/>
                    <a:p>
                      <a:pPr algn="ctr"/>
                      <a:r>
                        <a:rPr lang="en-IE" sz="1700" dirty="0" smtClean="0">
                          <a:latin typeface="Arial" panose="020B0604020202020204" pitchFamily="34" charset="0"/>
                          <a:cs typeface="Arial" panose="020B0604020202020204" pitchFamily="34" charset="0"/>
                        </a:rPr>
                        <a:t>1200</a:t>
                      </a:r>
                      <a:endParaRPr lang="en-GB" sz="1700" dirty="0">
                        <a:latin typeface="Arial" panose="020B0604020202020204" pitchFamily="34" charset="0"/>
                        <a:cs typeface="Arial" panose="020B0604020202020204" pitchFamily="34" charset="0"/>
                      </a:endParaRPr>
                    </a:p>
                  </a:txBody>
                  <a:tcPr/>
                </a:tc>
                <a:tc>
                  <a:txBody>
                    <a:bodyPr/>
                    <a:lstStyle/>
                    <a:p>
                      <a:pPr algn="ctr"/>
                      <a:r>
                        <a:rPr lang="en-IE" sz="1700" dirty="0" smtClean="0">
                          <a:latin typeface="Arial" panose="020B0604020202020204" pitchFamily="34" charset="0"/>
                          <a:cs typeface="Arial" panose="020B0604020202020204" pitchFamily="34" charset="0"/>
                        </a:rPr>
                        <a:t>18000</a:t>
                      </a:r>
                      <a:endParaRPr lang="en-GB" sz="1700" dirty="0">
                        <a:latin typeface="Arial" panose="020B0604020202020204" pitchFamily="34" charset="0"/>
                        <a:cs typeface="Arial" panose="020B0604020202020204" pitchFamily="34" charset="0"/>
                      </a:endParaRPr>
                    </a:p>
                  </a:txBody>
                  <a:tcPr/>
                </a:tc>
                <a:tc>
                  <a:txBody>
                    <a:bodyPr/>
                    <a:lstStyle/>
                    <a:p>
                      <a:pPr algn="ctr"/>
                      <a:endParaRPr lang="en-GB" sz="1700" dirty="0">
                        <a:latin typeface="Arial" panose="020B0604020202020204" pitchFamily="34" charset="0"/>
                        <a:cs typeface="Arial" panose="020B0604020202020204" pitchFamily="34" charset="0"/>
                      </a:endParaRPr>
                    </a:p>
                  </a:txBody>
                  <a:tcPr/>
                </a:tc>
                <a:tc>
                  <a:txBody>
                    <a:bodyPr/>
                    <a:lstStyle/>
                    <a:p>
                      <a:pPr algn="ctr"/>
                      <a:endParaRPr lang="en-GB" sz="1700" dirty="0">
                        <a:latin typeface="Arial" panose="020B0604020202020204" pitchFamily="34" charset="0"/>
                        <a:cs typeface="Arial" panose="020B0604020202020204" pitchFamily="34" charset="0"/>
                      </a:endParaRPr>
                    </a:p>
                  </a:txBody>
                  <a:tcPr/>
                </a:tc>
                <a:tc>
                  <a:txBody>
                    <a:bodyPr/>
                    <a:lstStyle/>
                    <a:p>
                      <a:pPr algn="ctr"/>
                      <a:endParaRPr lang="en-GB" sz="1700" dirty="0">
                        <a:latin typeface="Arial" panose="020B0604020202020204" pitchFamily="34" charset="0"/>
                        <a:cs typeface="Arial" panose="020B0604020202020204" pitchFamily="34" charset="0"/>
                      </a:endParaRPr>
                    </a:p>
                  </a:txBody>
                  <a:tcPr/>
                </a:tc>
                <a:tc>
                  <a:txBody>
                    <a:bodyPr/>
                    <a:lstStyle/>
                    <a:p>
                      <a:pPr algn="ctr"/>
                      <a:endParaRPr lang="en-GB" sz="1700" dirty="0">
                        <a:latin typeface="Arial" panose="020B0604020202020204" pitchFamily="34" charset="0"/>
                        <a:cs typeface="Arial" panose="020B0604020202020204" pitchFamily="34" charset="0"/>
                      </a:endParaRPr>
                    </a:p>
                  </a:txBody>
                  <a:tcPr/>
                </a:tc>
              </a:tr>
            </a:tbl>
          </a:graphicData>
        </a:graphic>
      </p:graphicFrame>
      <p:sp>
        <p:nvSpPr>
          <p:cNvPr id="6" name="TextBox 5">
            <a:hlinkClick r:id="rId3" action="ppaction://hlinkfile"/>
          </p:cNvPr>
          <p:cNvSpPr txBox="1"/>
          <p:nvPr/>
        </p:nvSpPr>
        <p:spPr>
          <a:xfrm>
            <a:off x="8238870" y="1045185"/>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graphicFrame>
        <p:nvGraphicFramePr>
          <p:cNvPr id="9" name="Table 8"/>
          <p:cNvGraphicFramePr>
            <a:graphicFrameLocks noGrp="1"/>
          </p:cNvGraphicFramePr>
          <p:nvPr>
            <p:extLst>
              <p:ext uri="{D42A27DB-BD31-4B8C-83A1-F6EECF244321}">
                <p14:modId xmlns:p14="http://schemas.microsoft.com/office/powerpoint/2010/main" val="579240697"/>
              </p:ext>
            </p:extLst>
          </p:nvPr>
        </p:nvGraphicFramePr>
        <p:xfrm>
          <a:off x="1331640" y="4566240"/>
          <a:ext cx="6264696" cy="2103120"/>
        </p:xfrm>
        <a:graphic>
          <a:graphicData uri="http://schemas.openxmlformats.org/drawingml/2006/table">
            <a:tbl>
              <a:tblPr firstRow="1" bandRow="1">
                <a:tableStyleId>{5C22544A-7EE6-4342-B048-85BDC9FD1C3A}</a:tableStyleId>
              </a:tblPr>
              <a:tblGrid>
                <a:gridCol w="3758818"/>
                <a:gridCol w="2505878"/>
              </a:tblGrid>
              <a:tr h="293279">
                <a:tc>
                  <a:txBody>
                    <a:bodyPr/>
                    <a:lstStyle/>
                    <a:p>
                      <a:pPr algn="l"/>
                      <a:r>
                        <a:rPr lang="en-IE" sz="1700" dirty="0" smtClean="0">
                          <a:latin typeface="Arial" panose="020B0604020202020204" pitchFamily="34" charset="0"/>
                          <a:cs typeface="Arial" panose="020B0604020202020204" pitchFamily="34" charset="0"/>
                        </a:rPr>
                        <a:t>Item</a:t>
                      </a:r>
                      <a:endParaRPr lang="en-GB" sz="1700" dirty="0">
                        <a:latin typeface="Arial" panose="020B0604020202020204" pitchFamily="34" charset="0"/>
                        <a:cs typeface="Arial" panose="020B0604020202020204" pitchFamily="34" charset="0"/>
                      </a:endParaRPr>
                    </a:p>
                  </a:txBody>
                  <a:tcPr/>
                </a:tc>
                <a:tc>
                  <a:txBody>
                    <a:bodyPr/>
                    <a:lstStyle/>
                    <a:p>
                      <a:pPr algn="ctr"/>
                      <a:r>
                        <a:rPr lang="en-IE" sz="1700" dirty="0" smtClean="0">
                          <a:latin typeface="Arial" panose="020B0604020202020204" pitchFamily="34" charset="0"/>
                          <a:cs typeface="Arial" panose="020B0604020202020204" pitchFamily="34" charset="0"/>
                        </a:rPr>
                        <a:t>Cost / Revenue ($)</a:t>
                      </a:r>
                      <a:endParaRPr lang="en-GB" sz="1700" dirty="0">
                        <a:latin typeface="Arial" panose="020B0604020202020204" pitchFamily="34" charset="0"/>
                        <a:cs typeface="Arial" panose="020B0604020202020204" pitchFamily="34" charset="0"/>
                      </a:endParaRPr>
                    </a:p>
                  </a:txBody>
                  <a:tcPr/>
                </a:tc>
              </a:tr>
              <a:tr h="310280">
                <a:tc>
                  <a:txBody>
                    <a:bodyPr/>
                    <a:lstStyle/>
                    <a:p>
                      <a:pPr algn="l"/>
                      <a:r>
                        <a:rPr lang="en-IE" sz="1700" dirty="0" smtClean="0">
                          <a:latin typeface="Arial" panose="020B0604020202020204" pitchFamily="34" charset="0"/>
                          <a:cs typeface="Arial" panose="020B0604020202020204" pitchFamily="34" charset="0"/>
                        </a:rPr>
                        <a:t>Price</a:t>
                      </a:r>
                      <a:endParaRPr lang="en-GB" sz="1700" dirty="0">
                        <a:latin typeface="Arial" panose="020B0604020202020204" pitchFamily="34" charset="0"/>
                        <a:cs typeface="Arial" panose="020B0604020202020204" pitchFamily="34" charset="0"/>
                      </a:endParaRPr>
                    </a:p>
                  </a:txBody>
                  <a:tcPr/>
                </a:tc>
                <a:tc>
                  <a:txBody>
                    <a:bodyPr/>
                    <a:lstStyle/>
                    <a:p>
                      <a:pPr algn="ctr"/>
                      <a:r>
                        <a:rPr lang="en-IE" sz="1700" dirty="0" smtClean="0">
                          <a:latin typeface="Arial" panose="020B0604020202020204" pitchFamily="34" charset="0"/>
                          <a:cs typeface="Arial" panose="020B0604020202020204" pitchFamily="34" charset="0"/>
                        </a:rPr>
                        <a:t>50</a:t>
                      </a:r>
                      <a:endParaRPr lang="en-GB" sz="1700" dirty="0">
                        <a:latin typeface="Arial" panose="020B0604020202020204" pitchFamily="34" charset="0"/>
                        <a:cs typeface="Arial" panose="020B0604020202020204" pitchFamily="34" charset="0"/>
                      </a:endParaRPr>
                    </a:p>
                  </a:txBody>
                  <a:tcPr/>
                </a:tc>
              </a:tr>
              <a:tr h="310280">
                <a:tc>
                  <a:txBody>
                    <a:bodyPr/>
                    <a:lstStyle/>
                    <a:p>
                      <a:pPr algn="l"/>
                      <a:r>
                        <a:rPr lang="en-IE" sz="1700" dirty="0" smtClean="0">
                          <a:latin typeface="Arial" panose="020B0604020202020204" pitchFamily="34" charset="0"/>
                          <a:cs typeface="Arial" panose="020B0604020202020204" pitchFamily="34" charset="0"/>
                        </a:rPr>
                        <a:t>Raw materials</a:t>
                      </a:r>
                      <a:r>
                        <a:rPr lang="en-IE" sz="1700" baseline="0" dirty="0" smtClean="0">
                          <a:latin typeface="Arial" panose="020B0604020202020204" pitchFamily="34" charset="0"/>
                          <a:cs typeface="Arial" panose="020B0604020202020204" pitchFamily="34" charset="0"/>
                        </a:rPr>
                        <a:t> per unit</a:t>
                      </a:r>
                      <a:endParaRPr lang="en-GB" sz="1700" dirty="0">
                        <a:latin typeface="Arial" panose="020B0604020202020204" pitchFamily="34" charset="0"/>
                        <a:cs typeface="Arial" panose="020B0604020202020204" pitchFamily="34" charset="0"/>
                      </a:endParaRPr>
                    </a:p>
                  </a:txBody>
                  <a:tcPr/>
                </a:tc>
                <a:tc>
                  <a:txBody>
                    <a:bodyPr/>
                    <a:lstStyle/>
                    <a:p>
                      <a:pPr algn="ctr"/>
                      <a:r>
                        <a:rPr lang="en-IE" sz="1700" dirty="0" smtClean="0">
                          <a:latin typeface="Arial" panose="020B0604020202020204" pitchFamily="34" charset="0"/>
                          <a:cs typeface="Arial" panose="020B0604020202020204" pitchFamily="34" charset="0"/>
                        </a:rPr>
                        <a:t>15</a:t>
                      </a:r>
                      <a:endParaRPr lang="en-GB" sz="1700" dirty="0">
                        <a:latin typeface="Arial" panose="020B0604020202020204" pitchFamily="34" charset="0"/>
                        <a:cs typeface="Arial" panose="020B0604020202020204" pitchFamily="34" charset="0"/>
                      </a:endParaRPr>
                    </a:p>
                  </a:txBody>
                  <a:tcPr/>
                </a:tc>
              </a:tr>
              <a:tr h="310280">
                <a:tc>
                  <a:txBody>
                    <a:bodyPr/>
                    <a:lstStyle/>
                    <a:p>
                      <a:pPr algn="l"/>
                      <a:r>
                        <a:rPr lang="en-IE" sz="1700" dirty="0" smtClean="0">
                          <a:latin typeface="Arial" panose="020B0604020202020204" pitchFamily="34" charset="0"/>
                          <a:cs typeface="Arial" panose="020B0604020202020204" pitchFamily="34" charset="0"/>
                        </a:rPr>
                        <a:t>Advertising costs</a:t>
                      </a:r>
                      <a:endParaRPr lang="en-GB" sz="1700" dirty="0">
                        <a:latin typeface="Arial" panose="020B0604020202020204" pitchFamily="34" charset="0"/>
                        <a:cs typeface="Arial" panose="020B0604020202020204" pitchFamily="34" charset="0"/>
                      </a:endParaRPr>
                    </a:p>
                  </a:txBody>
                  <a:tcPr/>
                </a:tc>
                <a:tc>
                  <a:txBody>
                    <a:bodyPr/>
                    <a:lstStyle/>
                    <a:p>
                      <a:pPr algn="ctr"/>
                      <a:r>
                        <a:rPr lang="en-IE" sz="1700" dirty="0" smtClean="0">
                          <a:latin typeface="Arial" panose="020B0604020202020204" pitchFamily="34" charset="0"/>
                          <a:cs typeface="Arial" panose="020B0604020202020204" pitchFamily="34" charset="0"/>
                        </a:rPr>
                        <a:t>200</a:t>
                      </a:r>
                      <a:endParaRPr lang="en-GB" sz="1700" dirty="0">
                        <a:latin typeface="Arial" panose="020B0604020202020204" pitchFamily="34" charset="0"/>
                        <a:cs typeface="Arial" panose="020B0604020202020204" pitchFamily="34" charset="0"/>
                      </a:endParaRPr>
                    </a:p>
                  </a:txBody>
                  <a:tcPr/>
                </a:tc>
              </a:tr>
              <a:tr h="310280">
                <a:tc>
                  <a:txBody>
                    <a:bodyPr/>
                    <a:lstStyle/>
                    <a:p>
                      <a:pPr algn="l"/>
                      <a:r>
                        <a:rPr lang="en-IE" sz="1700" dirty="0" smtClean="0">
                          <a:latin typeface="Arial" panose="020B0604020202020204" pitchFamily="34" charset="0"/>
                          <a:cs typeface="Arial" panose="020B0604020202020204" pitchFamily="34" charset="0"/>
                        </a:rPr>
                        <a:t>Rent</a:t>
                      </a:r>
                      <a:endParaRPr lang="en-GB" sz="1700" dirty="0">
                        <a:latin typeface="Arial" panose="020B0604020202020204" pitchFamily="34" charset="0"/>
                        <a:cs typeface="Arial" panose="020B0604020202020204" pitchFamily="34" charset="0"/>
                      </a:endParaRPr>
                    </a:p>
                  </a:txBody>
                  <a:tcPr/>
                </a:tc>
                <a:tc>
                  <a:txBody>
                    <a:bodyPr/>
                    <a:lstStyle/>
                    <a:p>
                      <a:pPr algn="ctr"/>
                      <a:r>
                        <a:rPr lang="en-IE" sz="1700" dirty="0" smtClean="0">
                          <a:latin typeface="Arial" panose="020B0604020202020204" pitchFamily="34" charset="0"/>
                          <a:cs typeface="Arial" panose="020B0604020202020204" pitchFamily="34" charset="0"/>
                        </a:rPr>
                        <a:t>3500</a:t>
                      </a:r>
                      <a:endParaRPr lang="en-GB" sz="1700" dirty="0">
                        <a:latin typeface="Arial" panose="020B0604020202020204" pitchFamily="34" charset="0"/>
                        <a:cs typeface="Arial" panose="020B0604020202020204" pitchFamily="34" charset="0"/>
                      </a:endParaRPr>
                    </a:p>
                  </a:txBody>
                  <a:tcPr/>
                </a:tc>
              </a:tr>
              <a:tr h="310280">
                <a:tc>
                  <a:txBody>
                    <a:bodyPr/>
                    <a:lstStyle/>
                    <a:p>
                      <a:pPr algn="l"/>
                      <a:r>
                        <a:rPr lang="en-IE" sz="1700" dirty="0" smtClean="0">
                          <a:latin typeface="Arial" panose="020B0604020202020204" pitchFamily="34" charset="0"/>
                          <a:cs typeface="Arial" panose="020B0604020202020204" pitchFamily="34" charset="0"/>
                        </a:rPr>
                        <a:t>Salaries</a:t>
                      </a:r>
                      <a:endParaRPr lang="en-GB" sz="1700" dirty="0">
                        <a:latin typeface="Arial" panose="020B0604020202020204" pitchFamily="34" charset="0"/>
                        <a:cs typeface="Arial" panose="020B0604020202020204" pitchFamily="34" charset="0"/>
                      </a:endParaRPr>
                    </a:p>
                  </a:txBody>
                  <a:tcPr/>
                </a:tc>
                <a:tc>
                  <a:txBody>
                    <a:bodyPr/>
                    <a:lstStyle/>
                    <a:p>
                      <a:pPr algn="ctr"/>
                      <a:r>
                        <a:rPr lang="en-IE" sz="1700" dirty="0" smtClean="0">
                          <a:latin typeface="Arial" panose="020B0604020202020204" pitchFamily="34" charset="0"/>
                          <a:cs typeface="Arial" panose="020B0604020202020204" pitchFamily="34" charset="0"/>
                        </a:rPr>
                        <a:t>3000</a:t>
                      </a:r>
                      <a:endParaRPr lang="en-GB" sz="17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3528968932"/>
      </p:ext>
    </p:extLst>
  </p:cSld>
  <p:clrMapOvr>
    <a:masterClrMapping/>
  </p:clrMapOvr>
  <p:transition advClick="0"/>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632311"/>
          </a:xfrm>
          <a:prstGeom prst="rect">
            <a:avLst/>
          </a:prstGeom>
        </p:spPr>
        <p:txBody>
          <a:bodyPr wrap="square">
            <a:spAutoFit/>
          </a:bodyPr>
          <a:lstStyle/>
          <a:p>
            <a:pPr>
              <a:buClr>
                <a:schemeClr val="accent6">
                  <a:lumMod val="50000"/>
                </a:schemeClr>
              </a:buClr>
              <a:tabLst>
                <a:tab pos="8332788" algn="r"/>
              </a:tabLst>
            </a:pPr>
            <a:r>
              <a:rPr lang="en-US" sz="2000" b="1" dirty="0">
                <a:solidFill>
                  <a:srgbClr val="FF0000"/>
                </a:solidFill>
              </a:rPr>
              <a:t>Exam practice</a:t>
            </a:r>
          </a:p>
          <a:p>
            <a:pPr marL="811213" indent="-449263">
              <a:buClr>
                <a:schemeClr val="accent6">
                  <a:lumMod val="50000"/>
                </a:schemeClr>
              </a:buClr>
              <a:buFont typeface="+mj-lt"/>
              <a:buAutoNum type="alphaLcParenR"/>
              <a:tabLst>
                <a:tab pos="8332788" algn="r"/>
              </a:tabLst>
            </a:pPr>
            <a:r>
              <a:rPr lang="en-US" sz="2000" dirty="0" smtClean="0">
                <a:solidFill>
                  <a:srgbClr val="FF0000"/>
                </a:solidFill>
              </a:rPr>
              <a:t>Explain </a:t>
            </a:r>
            <a:r>
              <a:rPr lang="en-US" sz="2000" dirty="0">
                <a:solidFill>
                  <a:srgbClr val="FF0000"/>
                </a:solidFill>
              </a:rPr>
              <a:t>why advertising costs are an example of fixed costs of </a:t>
            </a:r>
            <a:r>
              <a:rPr lang="en-US" sz="2000" dirty="0" smtClean="0">
                <a:solidFill>
                  <a:srgbClr val="FF0000"/>
                </a:solidFill>
              </a:rPr>
              <a:t>production for </a:t>
            </a:r>
            <a:r>
              <a:rPr lang="en-US" sz="2000" dirty="0" err="1" smtClean="0">
                <a:solidFill>
                  <a:srgbClr val="FF0000"/>
                </a:solidFill>
              </a:rPr>
              <a:t>Mintjens</a:t>
            </a:r>
            <a:r>
              <a:rPr lang="en-US" sz="2000" dirty="0" smtClean="0">
                <a:solidFill>
                  <a:srgbClr val="FF0000"/>
                </a:solidFill>
              </a:rPr>
              <a:t> Curtains Ltd</a:t>
            </a:r>
            <a:r>
              <a:rPr lang="en-US" sz="2000" dirty="0">
                <a:solidFill>
                  <a:srgbClr val="FF0000"/>
                </a:solidFill>
              </a:rPr>
              <a:t>. </a:t>
            </a:r>
            <a:r>
              <a:rPr lang="en-US" sz="2000" dirty="0" smtClean="0">
                <a:solidFill>
                  <a:srgbClr val="FF0000"/>
                </a:solidFill>
              </a:rPr>
              <a:t>	(2</a:t>
            </a:r>
            <a:r>
              <a:rPr lang="en-US" sz="2000" dirty="0">
                <a:solidFill>
                  <a:srgbClr val="FF0000"/>
                </a:solidFill>
              </a:rPr>
              <a:t>)</a:t>
            </a:r>
          </a:p>
          <a:p>
            <a:pPr marL="811213" indent="-449263">
              <a:buClr>
                <a:schemeClr val="accent6">
                  <a:lumMod val="50000"/>
                </a:schemeClr>
              </a:buClr>
              <a:buFont typeface="+mj-lt"/>
              <a:buAutoNum type="alphaLcParenR"/>
              <a:tabLst>
                <a:tab pos="8332788" algn="r"/>
              </a:tabLst>
            </a:pPr>
            <a:r>
              <a:rPr lang="en-US" sz="2000" dirty="0" smtClean="0">
                <a:solidFill>
                  <a:srgbClr val="FF0000"/>
                </a:solidFill>
              </a:rPr>
              <a:t>Calculate </a:t>
            </a:r>
            <a:r>
              <a:rPr lang="en-US" sz="2000" dirty="0" err="1">
                <a:solidFill>
                  <a:srgbClr val="FF0000"/>
                </a:solidFill>
              </a:rPr>
              <a:t>Mintjens</a:t>
            </a:r>
            <a:r>
              <a:rPr lang="en-US" sz="2000" dirty="0">
                <a:solidFill>
                  <a:srgbClr val="FF0000"/>
                </a:solidFill>
              </a:rPr>
              <a:t> Curtains </a:t>
            </a:r>
            <a:r>
              <a:rPr lang="en-US" sz="2000" dirty="0" err="1">
                <a:solidFill>
                  <a:srgbClr val="FF0000"/>
                </a:solidFill>
              </a:rPr>
              <a:t>Ltd's</a:t>
            </a:r>
            <a:r>
              <a:rPr lang="en-US" sz="2000" dirty="0">
                <a:solidFill>
                  <a:srgbClr val="FF0000"/>
                </a:solidFill>
              </a:rPr>
              <a:t> monthly total fixed costs of production. </a:t>
            </a:r>
            <a:r>
              <a:rPr lang="en-US" sz="2000" dirty="0" smtClean="0">
                <a:solidFill>
                  <a:srgbClr val="FF0000"/>
                </a:solidFill>
              </a:rPr>
              <a:t>	(2</a:t>
            </a:r>
            <a:r>
              <a:rPr lang="en-US" sz="2000" dirty="0">
                <a:solidFill>
                  <a:srgbClr val="FF0000"/>
                </a:solidFill>
              </a:rPr>
              <a:t>)</a:t>
            </a:r>
          </a:p>
          <a:p>
            <a:pPr marL="811213" indent="-449263">
              <a:buClr>
                <a:schemeClr val="accent6">
                  <a:lumMod val="50000"/>
                </a:schemeClr>
              </a:buClr>
              <a:buFont typeface="+mj-lt"/>
              <a:buAutoNum type="alphaLcParenR"/>
              <a:tabLst>
                <a:tab pos="8332788" algn="r"/>
              </a:tabLst>
            </a:pPr>
            <a:r>
              <a:rPr lang="en-US" sz="2000" dirty="0" smtClean="0">
                <a:solidFill>
                  <a:srgbClr val="FF0000"/>
                </a:solidFill>
              </a:rPr>
              <a:t>Calculate </a:t>
            </a:r>
            <a:r>
              <a:rPr lang="en-US" sz="2000" dirty="0" err="1">
                <a:solidFill>
                  <a:srgbClr val="FF0000"/>
                </a:solidFill>
              </a:rPr>
              <a:t>Mintjens</a:t>
            </a:r>
            <a:r>
              <a:rPr lang="en-US" sz="2000" dirty="0">
                <a:solidFill>
                  <a:srgbClr val="FF0000"/>
                </a:solidFill>
              </a:rPr>
              <a:t> Curtains </a:t>
            </a:r>
            <a:r>
              <a:rPr lang="en-US" sz="2000" dirty="0" err="1">
                <a:solidFill>
                  <a:srgbClr val="FF0000"/>
                </a:solidFill>
              </a:rPr>
              <a:t>Ltd's</a:t>
            </a:r>
            <a:r>
              <a:rPr lang="en-US" sz="2000" dirty="0">
                <a:solidFill>
                  <a:srgbClr val="FF0000"/>
                </a:solidFill>
              </a:rPr>
              <a:t> total cost of producing 300 units </a:t>
            </a:r>
            <a:r>
              <a:rPr lang="en-US" sz="2000" dirty="0" smtClean="0">
                <a:solidFill>
                  <a:srgbClr val="FF0000"/>
                </a:solidFill>
              </a:rPr>
              <a:t>per month</a:t>
            </a:r>
            <a:r>
              <a:rPr lang="en-US" sz="2000" dirty="0">
                <a:solidFill>
                  <a:srgbClr val="FF0000"/>
                </a:solidFill>
              </a:rPr>
              <a:t>. </a:t>
            </a:r>
            <a:r>
              <a:rPr lang="en-US" sz="2000" dirty="0" smtClean="0">
                <a:solidFill>
                  <a:srgbClr val="FF0000"/>
                </a:solidFill>
              </a:rPr>
              <a:t>	(2</a:t>
            </a:r>
            <a:r>
              <a:rPr lang="en-US" sz="2000" dirty="0">
                <a:solidFill>
                  <a:srgbClr val="FF0000"/>
                </a:solidFill>
              </a:rPr>
              <a:t>)</a:t>
            </a:r>
          </a:p>
          <a:p>
            <a:pPr marL="811213" indent="-449263">
              <a:buClr>
                <a:schemeClr val="accent6">
                  <a:lumMod val="50000"/>
                </a:schemeClr>
              </a:buClr>
              <a:buFont typeface="+mj-lt"/>
              <a:buAutoNum type="alphaLcParenR"/>
              <a:tabLst>
                <a:tab pos="8332788" algn="r"/>
              </a:tabLst>
            </a:pPr>
            <a:r>
              <a:rPr lang="en-US" sz="2000" dirty="0" smtClean="0">
                <a:solidFill>
                  <a:srgbClr val="FF0000"/>
                </a:solidFill>
              </a:rPr>
              <a:t>Calculate </a:t>
            </a:r>
            <a:r>
              <a:rPr lang="en-US" sz="2000" dirty="0">
                <a:solidFill>
                  <a:srgbClr val="FF0000"/>
                </a:solidFill>
              </a:rPr>
              <a:t>the profit made by </a:t>
            </a:r>
            <a:r>
              <a:rPr lang="en-US" sz="2000" dirty="0" err="1">
                <a:solidFill>
                  <a:srgbClr val="FF0000"/>
                </a:solidFill>
              </a:rPr>
              <a:t>Mintjens</a:t>
            </a:r>
            <a:r>
              <a:rPr lang="en-US" sz="2000" dirty="0">
                <a:solidFill>
                  <a:srgbClr val="FF0000"/>
                </a:solidFill>
              </a:rPr>
              <a:t> Curtains Ltd if it sells all its output. </a:t>
            </a:r>
            <a:r>
              <a:rPr lang="en-US" sz="2000" dirty="0" smtClean="0">
                <a:solidFill>
                  <a:srgbClr val="FF0000"/>
                </a:solidFill>
              </a:rPr>
              <a:t>	(2)</a:t>
            </a:r>
          </a:p>
          <a:p>
            <a:pPr marL="457200" indent="-457200">
              <a:buClr>
                <a:schemeClr val="accent6">
                  <a:lumMod val="50000"/>
                </a:schemeClr>
              </a:buClr>
              <a:buFont typeface="+mj-lt"/>
              <a:buAutoNum type="arabicPeriod" startAt="3"/>
              <a:tabLst>
                <a:tab pos="8332788" algn="r"/>
              </a:tabLst>
            </a:pPr>
            <a:r>
              <a:rPr lang="en-US" sz="2000" dirty="0">
                <a:solidFill>
                  <a:srgbClr val="FF0000"/>
                </a:solidFill>
              </a:rPr>
              <a:t>The table below shows the total costs of a firm</a:t>
            </a:r>
            <a:r>
              <a:rPr lang="en-US" sz="2000" dirty="0" smtClean="0">
                <a:solidFill>
                  <a:srgbClr val="FF0000"/>
                </a:solidFill>
              </a:rPr>
              <a:t>.</a:t>
            </a:r>
            <a:br>
              <a:rPr lang="en-US" sz="2000" dirty="0" smtClean="0">
                <a:solidFill>
                  <a:srgbClr val="FF0000"/>
                </a:solidFill>
              </a:rPr>
            </a:br>
            <a:r>
              <a:rPr lang="en-US" sz="2000" dirty="0" smtClean="0">
                <a:solidFill>
                  <a:srgbClr val="FF0000"/>
                </a:solidFill>
              </a:rPr>
              <a:t/>
            </a:r>
            <a:br>
              <a:rPr lang="en-US" sz="2000" dirty="0" smtClean="0">
                <a:solidFill>
                  <a:srgbClr val="FF0000"/>
                </a:solidFill>
              </a:rPr>
            </a:br>
            <a:r>
              <a:rPr lang="en-US" sz="2000" dirty="0" smtClean="0">
                <a:solidFill>
                  <a:srgbClr val="FF0000"/>
                </a:solidFill>
              </a:rPr>
              <a:t/>
            </a:r>
            <a:br>
              <a:rPr lang="en-US" sz="2000" dirty="0" smtClean="0">
                <a:solidFill>
                  <a:srgbClr val="FF0000"/>
                </a:solidFill>
              </a:rPr>
            </a:br>
            <a:r>
              <a:rPr lang="en-US" sz="2000" dirty="0" smtClean="0">
                <a:solidFill>
                  <a:srgbClr val="FF0000"/>
                </a:solidFill>
              </a:rPr>
              <a:t/>
            </a:r>
            <a:br>
              <a:rPr lang="en-US" sz="2000" dirty="0" smtClean="0">
                <a:solidFill>
                  <a:srgbClr val="FF0000"/>
                </a:solidFill>
              </a:rPr>
            </a:br>
            <a:endParaRPr lang="en-US" sz="2000" dirty="0" smtClean="0">
              <a:solidFill>
                <a:srgbClr val="FF0000"/>
              </a:solidFill>
            </a:endParaRPr>
          </a:p>
          <a:p>
            <a:pPr marL="811213" indent="-449263">
              <a:buClr>
                <a:schemeClr val="accent6">
                  <a:lumMod val="50000"/>
                </a:schemeClr>
              </a:buClr>
              <a:buFont typeface="+mj-lt"/>
              <a:buAutoNum type="alphaLcParenR"/>
              <a:tabLst>
                <a:tab pos="8332788" algn="r"/>
              </a:tabLst>
            </a:pPr>
            <a:r>
              <a:rPr lang="en-US" sz="2000" dirty="0" smtClean="0">
                <a:solidFill>
                  <a:srgbClr val="FF0000"/>
                </a:solidFill>
              </a:rPr>
              <a:t>Calculate the total revenues at each level of output if the selling price is $5. 	(4)</a:t>
            </a:r>
          </a:p>
          <a:p>
            <a:pPr marL="811213" indent="-449263">
              <a:buClr>
                <a:schemeClr val="accent6">
                  <a:lumMod val="50000"/>
                </a:schemeClr>
              </a:buClr>
              <a:buFont typeface="+mj-lt"/>
              <a:buAutoNum type="alphaLcParenR"/>
              <a:tabLst>
                <a:tab pos="8332788" algn="r"/>
              </a:tabLst>
            </a:pPr>
            <a:r>
              <a:rPr lang="en-US" sz="2000" dirty="0" smtClean="0">
                <a:solidFill>
                  <a:srgbClr val="FF0000"/>
                </a:solidFill>
              </a:rPr>
              <a:t>From </a:t>
            </a:r>
            <a:r>
              <a:rPr lang="en-US" sz="2000" dirty="0">
                <a:solidFill>
                  <a:srgbClr val="FF0000"/>
                </a:solidFill>
              </a:rPr>
              <a:t>the above calculations, identify the number of units that the </a:t>
            </a:r>
            <a:r>
              <a:rPr lang="en-US" sz="2000" dirty="0" smtClean="0">
                <a:solidFill>
                  <a:srgbClr val="FF0000"/>
                </a:solidFill>
              </a:rPr>
              <a:t>firm should </a:t>
            </a:r>
            <a:r>
              <a:rPr lang="en-US" sz="2000" dirty="0">
                <a:solidFill>
                  <a:srgbClr val="FF0000"/>
                </a:solidFill>
              </a:rPr>
              <a:t>produce in order to </a:t>
            </a:r>
            <a:r>
              <a:rPr lang="en-US" sz="2000" dirty="0" err="1">
                <a:solidFill>
                  <a:srgbClr val="FF0000"/>
                </a:solidFill>
              </a:rPr>
              <a:t>maximise</a:t>
            </a:r>
            <a:r>
              <a:rPr lang="en-US" sz="2000" dirty="0">
                <a:solidFill>
                  <a:srgbClr val="FF0000"/>
                </a:solidFill>
              </a:rPr>
              <a:t> profits. </a:t>
            </a:r>
            <a:r>
              <a:rPr lang="en-US" sz="2000" dirty="0" smtClean="0">
                <a:solidFill>
                  <a:srgbClr val="FF0000"/>
                </a:solidFill>
              </a:rPr>
              <a:t>	(1</a:t>
            </a:r>
            <a:r>
              <a:rPr lang="en-US" sz="2000" dirty="0">
                <a:solidFill>
                  <a:srgbClr val="FF0000"/>
                </a:solidFill>
              </a:rPr>
              <a:t>)</a:t>
            </a:r>
            <a:endParaRPr lang="en-US" sz="2000" dirty="0" smtClean="0">
              <a:solidFill>
                <a:srgbClr val="FF0000"/>
              </a:solidFill>
            </a:endParaRPr>
          </a:p>
        </p:txBody>
      </p:sp>
      <p:sp>
        <p:nvSpPr>
          <p:cNvPr id="8" name="Title 2"/>
          <p:cNvSpPr>
            <a:spLocks noGrp="1"/>
          </p:cNvSpPr>
          <p:nvPr>
            <p:ph type="title"/>
          </p:nvPr>
        </p:nvSpPr>
        <p:spPr>
          <a:xfrm>
            <a:off x="70266" y="72008"/>
            <a:ext cx="7886110" cy="548680"/>
          </a:xfrm>
        </p:spPr>
        <p:txBody>
          <a:bodyPr>
            <a:noAutofit/>
          </a:bodyPr>
          <a:lstStyle/>
          <a:p>
            <a:r>
              <a:rPr lang="en-US" sz="3600" dirty="0"/>
              <a:t>4.3 – Costs and </a:t>
            </a:r>
            <a:r>
              <a:rPr lang="en-US" sz="3600" dirty="0" smtClean="0"/>
              <a:t>Profits – Average Costs</a:t>
            </a:r>
            <a:endParaRPr lang="en-US" sz="3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138</a:t>
            </a:r>
            <a:endParaRPr lang="en-GB" sz="1000" b="1" dirty="0">
              <a:latin typeface="Arial" panose="020B0604020202020204" pitchFamily="34" charset="0"/>
              <a:cs typeface="Arial" panose="020B0604020202020204" pitchFamily="34" charset="0"/>
            </a:endParaRPr>
          </a:p>
        </p:txBody>
      </p:sp>
      <p:graphicFrame>
        <p:nvGraphicFramePr>
          <p:cNvPr id="9" name="Table 8"/>
          <p:cNvGraphicFramePr>
            <a:graphicFrameLocks noGrp="1"/>
          </p:cNvGraphicFramePr>
          <p:nvPr>
            <p:extLst>
              <p:ext uri="{D42A27DB-BD31-4B8C-83A1-F6EECF244321}">
                <p14:modId xmlns:p14="http://schemas.microsoft.com/office/powerpoint/2010/main" val="3353948622"/>
              </p:ext>
            </p:extLst>
          </p:nvPr>
        </p:nvGraphicFramePr>
        <p:xfrm>
          <a:off x="251522" y="4293096"/>
          <a:ext cx="8568950" cy="792480"/>
        </p:xfrm>
        <a:graphic>
          <a:graphicData uri="http://schemas.openxmlformats.org/drawingml/2006/table">
            <a:tbl>
              <a:tblPr firstRow="1" bandRow="1">
                <a:tableStyleId>{5C22544A-7EE6-4342-B048-85BDC9FD1C3A}</a:tableStyleId>
              </a:tblPr>
              <a:tblGrid>
                <a:gridCol w="2336986"/>
                <a:gridCol w="1557991"/>
                <a:gridCol w="1557991"/>
                <a:gridCol w="1557991"/>
                <a:gridCol w="1557991"/>
              </a:tblGrid>
              <a:tr h="288032">
                <a:tc>
                  <a:txBody>
                    <a:bodyPr/>
                    <a:lstStyle/>
                    <a:p>
                      <a:pPr algn="l"/>
                      <a:r>
                        <a:rPr lang="en-IE" sz="2000" b="1" dirty="0" smtClean="0">
                          <a:solidFill>
                            <a:schemeClr val="tx1"/>
                          </a:solidFill>
                          <a:latin typeface="Arial" panose="020B0604020202020204" pitchFamily="34" charset="0"/>
                          <a:cs typeface="Arial" panose="020B0604020202020204" pitchFamily="34" charset="0"/>
                        </a:rPr>
                        <a:t>Output</a:t>
                      </a:r>
                      <a:r>
                        <a:rPr lang="en-IE" sz="2000" b="1" baseline="0" dirty="0" smtClean="0">
                          <a:solidFill>
                            <a:schemeClr val="tx1"/>
                          </a:solidFill>
                          <a:latin typeface="Arial" panose="020B0604020202020204" pitchFamily="34" charset="0"/>
                          <a:cs typeface="Arial" panose="020B0604020202020204" pitchFamily="34" charset="0"/>
                        </a:rPr>
                        <a:t> (Units</a:t>
                      </a:r>
                      <a:endParaRPr lang="en-GB" sz="2000" b="1" dirty="0">
                        <a:solidFill>
                          <a:schemeClr val="tx1"/>
                        </a:solidFill>
                        <a:latin typeface="Arial" panose="020B0604020202020204" pitchFamily="34" charset="0"/>
                        <a:cs typeface="Arial" panose="020B0604020202020204" pitchFamily="34" charset="0"/>
                      </a:endParaRPr>
                    </a:p>
                  </a:txBody>
                  <a:tcPr>
                    <a:solidFill>
                      <a:schemeClr val="accent5">
                        <a:lumMod val="60000"/>
                        <a:lumOff val="40000"/>
                      </a:schemeClr>
                    </a:solidFill>
                  </a:tcPr>
                </a:tc>
                <a:tc>
                  <a:txBody>
                    <a:bodyPr/>
                    <a:lstStyle/>
                    <a:p>
                      <a:pPr algn="ctr"/>
                      <a:r>
                        <a:rPr lang="en-IE" sz="2000" b="1" dirty="0" smtClean="0">
                          <a:solidFill>
                            <a:schemeClr val="tx1"/>
                          </a:solidFill>
                          <a:latin typeface="Arial" panose="020B0604020202020204" pitchFamily="34" charset="0"/>
                          <a:cs typeface="Arial" panose="020B0604020202020204" pitchFamily="34" charset="0"/>
                        </a:rPr>
                        <a:t>20</a:t>
                      </a:r>
                      <a:endParaRPr lang="en-GB" sz="2000" b="1" dirty="0">
                        <a:solidFill>
                          <a:schemeClr val="tx1"/>
                        </a:solidFill>
                        <a:latin typeface="Arial" panose="020B0604020202020204" pitchFamily="34" charset="0"/>
                        <a:cs typeface="Arial" panose="020B0604020202020204" pitchFamily="34" charset="0"/>
                      </a:endParaRPr>
                    </a:p>
                  </a:txBody>
                  <a:tcPr>
                    <a:solidFill>
                      <a:schemeClr val="accent5">
                        <a:lumMod val="60000"/>
                        <a:lumOff val="40000"/>
                      </a:schemeClr>
                    </a:solidFill>
                  </a:tcPr>
                </a:tc>
                <a:tc>
                  <a:txBody>
                    <a:bodyPr/>
                    <a:lstStyle/>
                    <a:p>
                      <a:pPr algn="ctr"/>
                      <a:r>
                        <a:rPr lang="en-IE" sz="2000" b="1" dirty="0" smtClean="0">
                          <a:solidFill>
                            <a:schemeClr val="tx1"/>
                          </a:solidFill>
                          <a:latin typeface="Arial" panose="020B0604020202020204" pitchFamily="34" charset="0"/>
                          <a:cs typeface="Arial" panose="020B0604020202020204" pitchFamily="34" charset="0"/>
                        </a:rPr>
                        <a:t>30</a:t>
                      </a:r>
                      <a:endParaRPr lang="en-GB" sz="2000" b="1" dirty="0">
                        <a:solidFill>
                          <a:schemeClr val="tx1"/>
                        </a:solidFill>
                        <a:latin typeface="Arial" panose="020B0604020202020204" pitchFamily="34" charset="0"/>
                        <a:cs typeface="Arial" panose="020B0604020202020204" pitchFamily="34" charset="0"/>
                      </a:endParaRPr>
                    </a:p>
                  </a:txBody>
                  <a:tcPr>
                    <a:solidFill>
                      <a:schemeClr val="accent5">
                        <a:lumMod val="60000"/>
                        <a:lumOff val="40000"/>
                      </a:schemeClr>
                    </a:solidFill>
                  </a:tcPr>
                </a:tc>
                <a:tc>
                  <a:txBody>
                    <a:bodyPr/>
                    <a:lstStyle/>
                    <a:p>
                      <a:pPr algn="ctr"/>
                      <a:r>
                        <a:rPr lang="en-IE" sz="2000" b="1" dirty="0" smtClean="0">
                          <a:solidFill>
                            <a:schemeClr val="tx1"/>
                          </a:solidFill>
                          <a:latin typeface="Arial" panose="020B0604020202020204" pitchFamily="34" charset="0"/>
                          <a:cs typeface="Arial" panose="020B0604020202020204" pitchFamily="34" charset="0"/>
                        </a:rPr>
                        <a:t>40</a:t>
                      </a:r>
                      <a:endParaRPr lang="en-GB" sz="2000" b="1" dirty="0">
                        <a:solidFill>
                          <a:schemeClr val="tx1"/>
                        </a:solidFill>
                        <a:latin typeface="Arial" panose="020B0604020202020204" pitchFamily="34" charset="0"/>
                        <a:cs typeface="Arial" panose="020B0604020202020204" pitchFamily="34" charset="0"/>
                      </a:endParaRPr>
                    </a:p>
                  </a:txBody>
                  <a:tcPr>
                    <a:solidFill>
                      <a:schemeClr val="accent5">
                        <a:lumMod val="60000"/>
                        <a:lumOff val="40000"/>
                      </a:schemeClr>
                    </a:solidFill>
                  </a:tcPr>
                </a:tc>
                <a:tc>
                  <a:txBody>
                    <a:bodyPr/>
                    <a:lstStyle/>
                    <a:p>
                      <a:pPr algn="ctr"/>
                      <a:r>
                        <a:rPr lang="en-IE" sz="2000" b="1" dirty="0" smtClean="0">
                          <a:solidFill>
                            <a:schemeClr val="tx1"/>
                          </a:solidFill>
                          <a:latin typeface="Arial" panose="020B0604020202020204" pitchFamily="34" charset="0"/>
                          <a:cs typeface="Arial" panose="020B0604020202020204" pitchFamily="34" charset="0"/>
                        </a:rPr>
                        <a:t>50</a:t>
                      </a:r>
                      <a:endParaRPr lang="en-GB" sz="2000" b="1" dirty="0">
                        <a:solidFill>
                          <a:schemeClr val="tx1"/>
                        </a:solidFill>
                        <a:latin typeface="Arial" panose="020B0604020202020204" pitchFamily="34" charset="0"/>
                        <a:cs typeface="Arial" panose="020B0604020202020204" pitchFamily="34" charset="0"/>
                      </a:endParaRPr>
                    </a:p>
                  </a:txBody>
                  <a:tcPr>
                    <a:solidFill>
                      <a:schemeClr val="accent5">
                        <a:lumMod val="60000"/>
                        <a:lumOff val="40000"/>
                      </a:schemeClr>
                    </a:solidFill>
                  </a:tcPr>
                </a:tc>
              </a:tr>
              <a:tr h="310280">
                <a:tc>
                  <a:txBody>
                    <a:bodyPr/>
                    <a:lstStyle/>
                    <a:p>
                      <a:pPr algn="l"/>
                      <a:r>
                        <a:rPr lang="en-IE" sz="2000" b="1" dirty="0" smtClean="0">
                          <a:latin typeface="Arial" panose="020B0604020202020204" pitchFamily="34" charset="0"/>
                          <a:cs typeface="Arial" panose="020B0604020202020204" pitchFamily="34" charset="0"/>
                        </a:rPr>
                        <a:t>Total Costs ($)</a:t>
                      </a:r>
                      <a:endParaRPr lang="en-GB" sz="2000" b="1" dirty="0">
                        <a:latin typeface="Arial" panose="020B0604020202020204" pitchFamily="34" charset="0"/>
                        <a:cs typeface="Arial" panose="020B0604020202020204" pitchFamily="34" charset="0"/>
                      </a:endParaRPr>
                    </a:p>
                  </a:txBody>
                  <a:tcPr/>
                </a:tc>
                <a:tc>
                  <a:txBody>
                    <a:bodyPr/>
                    <a:lstStyle/>
                    <a:p>
                      <a:pPr algn="ctr"/>
                      <a:r>
                        <a:rPr lang="en-IE" sz="2000" b="1" dirty="0" smtClean="0">
                          <a:latin typeface="Arial" panose="020B0604020202020204" pitchFamily="34" charset="0"/>
                          <a:cs typeface="Arial" panose="020B0604020202020204" pitchFamily="34" charset="0"/>
                        </a:rPr>
                        <a:t>120</a:t>
                      </a:r>
                      <a:endParaRPr lang="en-GB" sz="2000" b="1" dirty="0">
                        <a:latin typeface="Arial" panose="020B0604020202020204" pitchFamily="34" charset="0"/>
                        <a:cs typeface="Arial" panose="020B0604020202020204" pitchFamily="34" charset="0"/>
                      </a:endParaRPr>
                    </a:p>
                  </a:txBody>
                  <a:tcPr/>
                </a:tc>
                <a:tc>
                  <a:txBody>
                    <a:bodyPr/>
                    <a:lstStyle/>
                    <a:p>
                      <a:pPr algn="ctr"/>
                      <a:r>
                        <a:rPr lang="en-IE" sz="2000" b="1" dirty="0" smtClean="0">
                          <a:latin typeface="Arial" panose="020B0604020202020204" pitchFamily="34" charset="0"/>
                          <a:cs typeface="Arial" panose="020B0604020202020204" pitchFamily="34" charset="0"/>
                        </a:rPr>
                        <a:t>150</a:t>
                      </a:r>
                      <a:endParaRPr lang="en-GB" sz="2000" b="1" dirty="0">
                        <a:latin typeface="Arial" panose="020B0604020202020204" pitchFamily="34" charset="0"/>
                        <a:cs typeface="Arial" panose="020B0604020202020204" pitchFamily="34" charset="0"/>
                      </a:endParaRPr>
                    </a:p>
                  </a:txBody>
                  <a:tcPr/>
                </a:tc>
                <a:tc>
                  <a:txBody>
                    <a:bodyPr/>
                    <a:lstStyle/>
                    <a:p>
                      <a:pPr algn="ctr"/>
                      <a:r>
                        <a:rPr lang="en-IE" sz="2000" b="1" dirty="0" smtClean="0">
                          <a:latin typeface="Arial" panose="020B0604020202020204" pitchFamily="34" charset="0"/>
                          <a:cs typeface="Arial" panose="020B0604020202020204" pitchFamily="34" charset="0"/>
                        </a:rPr>
                        <a:t>190</a:t>
                      </a:r>
                      <a:endParaRPr lang="en-GB" sz="2000" b="1" dirty="0">
                        <a:latin typeface="Arial" panose="020B0604020202020204" pitchFamily="34" charset="0"/>
                        <a:cs typeface="Arial" panose="020B0604020202020204" pitchFamily="34" charset="0"/>
                      </a:endParaRPr>
                    </a:p>
                  </a:txBody>
                  <a:tcPr/>
                </a:tc>
                <a:tc>
                  <a:txBody>
                    <a:bodyPr/>
                    <a:lstStyle/>
                    <a:p>
                      <a:pPr algn="ctr"/>
                      <a:r>
                        <a:rPr lang="en-IE" sz="2000" b="1" dirty="0" smtClean="0">
                          <a:latin typeface="Arial" panose="020B0604020202020204" pitchFamily="34" charset="0"/>
                          <a:cs typeface="Arial" panose="020B0604020202020204" pitchFamily="34" charset="0"/>
                        </a:rPr>
                        <a:t>230</a:t>
                      </a:r>
                      <a:endParaRPr lang="en-GB" sz="2000" b="1" dirty="0">
                        <a:latin typeface="Arial" panose="020B0604020202020204" pitchFamily="34" charset="0"/>
                        <a:cs typeface="Arial" panose="020B0604020202020204" pitchFamily="34" charset="0"/>
                      </a:endParaRPr>
                    </a:p>
                  </a:txBody>
                  <a:tcPr/>
                </a:tc>
              </a:tr>
            </a:tbl>
          </a:graphicData>
        </a:graphic>
      </p:graphicFrame>
      <p:sp>
        <p:nvSpPr>
          <p:cNvPr id="11" name="TextBox 10">
            <a:hlinkClick r:id="rId3" action="ppaction://hlinkfile"/>
          </p:cNvPr>
          <p:cNvSpPr txBox="1"/>
          <p:nvPr/>
        </p:nvSpPr>
        <p:spPr>
          <a:xfrm>
            <a:off x="8238870" y="764704"/>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215392413"/>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4000" dirty="0" smtClean="0"/>
              <a:t>Grade Descriptors – Grade C</a:t>
            </a:r>
            <a:endParaRPr lang="en-GB" sz="4000" dirty="0"/>
          </a:p>
        </p:txBody>
      </p:sp>
      <p:sp>
        <p:nvSpPr>
          <p:cNvPr id="3" name="Rectangle 2"/>
          <p:cNvSpPr/>
          <p:nvPr/>
        </p:nvSpPr>
        <p:spPr>
          <a:xfrm>
            <a:off x="251520" y="1052736"/>
            <a:ext cx="8568952" cy="5632311"/>
          </a:xfrm>
          <a:prstGeom prst="rect">
            <a:avLst/>
          </a:prstGeom>
        </p:spPr>
        <p:txBody>
          <a:bodyPr wrap="square">
            <a:spAutoFit/>
          </a:bodyPr>
          <a:lstStyle/>
          <a:p>
            <a:pPr marL="406400" indent="-406400">
              <a:buClr>
                <a:srgbClr val="00B050"/>
              </a:buClr>
              <a:buFont typeface="Wingdings 3" panose="05040102010807070707" pitchFamily="18" charset="2"/>
              <a:buChar char=""/>
            </a:pPr>
            <a:r>
              <a:rPr lang="en-US" sz="2000" dirty="0" smtClean="0"/>
              <a:t>To </a:t>
            </a:r>
            <a:r>
              <a:rPr lang="en-US" sz="2000" dirty="0"/>
              <a:t>achieve a </a:t>
            </a:r>
            <a:r>
              <a:rPr lang="en-US" sz="2000" b="1" dirty="0"/>
              <a:t>Grade C</a:t>
            </a:r>
            <a:r>
              <a:rPr lang="en-US" sz="2000" dirty="0"/>
              <a:t>, a candidate must show a good understanding of the syllabus and some ability </a:t>
            </a:r>
            <a:r>
              <a:rPr lang="en-US" sz="2000" dirty="0" smtClean="0"/>
              <a:t>to answer </a:t>
            </a:r>
            <a:r>
              <a:rPr lang="en-US" sz="2000" dirty="0"/>
              <a:t>questions that are pitched at a more academic level. Within the separate assessment </a:t>
            </a:r>
            <a:r>
              <a:rPr lang="en-US" sz="2000" dirty="0" smtClean="0"/>
              <a:t>objectives, a</a:t>
            </a:r>
            <a:r>
              <a:rPr lang="en-US" sz="2000" dirty="0"/>
              <a:t> candidate awarded a Grade C must show:</a:t>
            </a:r>
          </a:p>
          <a:p>
            <a:pPr>
              <a:buClr>
                <a:srgbClr val="00B050"/>
              </a:buClr>
            </a:pPr>
            <a:r>
              <a:rPr lang="en-US" sz="2000" b="1" dirty="0"/>
              <a:t>AO1: Knowledge with understanding</a:t>
            </a:r>
          </a:p>
          <a:p>
            <a:pPr marL="744538" indent="-355600">
              <a:buClr>
                <a:srgbClr val="00B050"/>
              </a:buClr>
              <a:buFont typeface="Arial" panose="020B0604020202020204" pitchFamily="34" charset="0"/>
              <a:buChar char="•"/>
            </a:pPr>
            <a:r>
              <a:rPr lang="en-US" sz="2000" dirty="0" smtClean="0"/>
              <a:t>A </a:t>
            </a:r>
            <a:r>
              <a:rPr lang="en-US" sz="2000" dirty="0"/>
              <a:t>sound ability to identify detailed facts and principles in relation to the content of the syllabus</a:t>
            </a:r>
          </a:p>
          <a:p>
            <a:pPr marL="744538" indent="-355600">
              <a:buClr>
                <a:srgbClr val="00B050"/>
              </a:buClr>
              <a:buFont typeface="Arial" panose="020B0604020202020204" pitchFamily="34" charset="0"/>
              <a:buChar char="•"/>
            </a:pPr>
            <a:r>
              <a:rPr lang="en-US" sz="2000" dirty="0" smtClean="0"/>
              <a:t>A </a:t>
            </a:r>
            <a:r>
              <a:rPr lang="en-US" sz="2000" dirty="0"/>
              <a:t>sound ability to describe clearly graphs, diagrams, tables</a:t>
            </a:r>
          </a:p>
          <a:p>
            <a:pPr marL="744538" indent="-355600">
              <a:buClr>
                <a:srgbClr val="00B050"/>
              </a:buClr>
              <a:buFont typeface="Arial" panose="020B0604020202020204" pitchFamily="34" charset="0"/>
              <a:buChar char="•"/>
            </a:pPr>
            <a:r>
              <a:rPr lang="en-US" sz="2000" dirty="0" smtClean="0"/>
              <a:t>A </a:t>
            </a:r>
            <a:r>
              <a:rPr lang="en-US" sz="2000" dirty="0"/>
              <a:t>sound ability to define the concepts and ideas of the syllabus.</a:t>
            </a:r>
          </a:p>
          <a:p>
            <a:pPr>
              <a:buClr>
                <a:srgbClr val="00B050"/>
              </a:buClr>
            </a:pPr>
            <a:r>
              <a:rPr lang="en-US" sz="2000" b="1" dirty="0"/>
              <a:t>AO2: Analysis</a:t>
            </a:r>
          </a:p>
          <a:p>
            <a:pPr marL="744538" indent="-355600">
              <a:buClr>
                <a:srgbClr val="00B050"/>
              </a:buClr>
              <a:buFont typeface="Arial" panose="020B0604020202020204" pitchFamily="34" charset="0"/>
              <a:buChar char="•"/>
            </a:pPr>
            <a:r>
              <a:rPr lang="en-US" sz="2000" dirty="0" smtClean="0"/>
              <a:t>An </a:t>
            </a:r>
            <a:r>
              <a:rPr lang="en-US" sz="2000" dirty="0"/>
              <a:t>ability to use and comment on information</a:t>
            </a:r>
          </a:p>
          <a:p>
            <a:pPr marL="744538" indent="-355600">
              <a:buClr>
                <a:srgbClr val="00B050"/>
              </a:buClr>
              <a:buFont typeface="Arial" panose="020B0604020202020204" pitchFamily="34" charset="0"/>
              <a:buChar char="•"/>
            </a:pPr>
            <a:r>
              <a:rPr lang="en-US" sz="2000" dirty="0" smtClean="0"/>
              <a:t>An </a:t>
            </a:r>
            <a:r>
              <a:rPr lang="en-US" sz="2000" dirty="0"/>
              <a:t>ability to apply this information to illustrate the application of economic analysis to a </a:t>
            </a:r>
            <a:r>
              <a:rPr lang="en-US" sz="2000" dirty="0" smtClean="0"/>
              <a:t>particular situation</a:t>
            </a:r>
            <a:r>
              <a:rPr lang="en-US" sz="2000" dirty="0"/>
              <a:t>.</a:t>
            </a:r>
          </a:p>
          <a:p>
            <a:pPr>
              <a:buClr>
                <a:srgbClr val="00B050"/>
              </a:buClr>
            </a:pPr>
            <a:r>
              <a:rPr lang="en-US" sz="2000" b="1" dirty="0"/>
              <a:t>AO3: Critical evaluation and decision-making</a:t>
            </a:r>
          </a:p>
          <a:p>
            <a:pPr marL="744538" indent="-355600">
              <a:buClr>
                <a:srgbClr val="00B050"/>
              </a:buClr>
              <a:buFont typeface="Arial" panose="020B0604020202020204" pitchFamily="34" charset="0"/>
              <a:buChar char="•"/>
            </a:pPr>
            <a:r>
              <a:rPr lang="en-US" sz="2000" dirty="0" smtClean="0"/>
              <a:t>An </a:t>
            </a:r>
            <a:r>
              <a:rPr lang="en-US" sz="2000" dirty="0"/>
              <a:t>ability to interpret information accurately</a:t>
            </a:r>
          </a:p>
          <a:p>
            <a:pPr marL="744538" indent="-355600">
              <a:buClr>
                <a:srgbClr val="00B050"/>
              </a:buClr>
              <a:buFont typeface="Arial" panose="020B0604020202020204" pitchFamily="34" charset="0"/>
              <a:buChar char="•"/>
            </a:pPr>
            <a:r>
              <a:rPr lang="en-US" sz="2000" dirty="0" smtClean="0"/>
              <a:t>An </a:t>
            </a:r>
            <a:r>
              <a:rPr lang="en-US" sz="2000" dirty="0"/>
              <a:t>ability to discriminate between varied sources of information and to distinguish clearly </a:t>
            </a:r>
            <a:r>
              <a:rPr lang="en-US" sz="2000" dirty="0" smtClean="0"/>
              <a:t>between facts </a:t>
            </a:r>
            <a:r>
              <a:rPr lang="en-US" sz="2000" dirty="0"/>
              <a:t>and opinions</a:t>
            </a:r>
          </a:p>
          <a:p>
            <a:pPr marL="744538" indent="-355600">
              <a:buClr>
                <a:srgbClr val="00B050"/>
              </a:buClr>
              <a:buFont typeface="Arial" panose="020B0604020202020204" pitchFamily="34" charset="0"/>
              <a:buChar char="•"/>
            </a:pPr>
            <a:r>
              <a:rPr lang="en-US" sz="2000" dirty="0" smtClean="0"/>
              <a:t>An </a:t>
            </a:r>
            <a:r>
              <a:rPr lang="en-US" sz="2000" dirty="0"/>
              <a:t>ability to evaluate and make reasoned judgements.</a:t>
            </a:r>
            <a:endParaRPr lang="en-US" dirty="0"/>
          </a:p>
        </p:txBody>
      </p:sp>
    </p:spTree>
    <p:extLst>
      <p:ext uri="{BB962C8B-B14F-4D97-AF65-F5344CB8AC3E}">
        <p14:creationId xmlns:p14="http://schemas.microsoft.com/office/powerpoint/2010/main" val="1529881245"/>
      </p:ext>
    </p:extLst>
  </p:cSld>
  <p:clrMapOvr>
    <a:masterClrMapping/>
  </p:clrMapOvr>
  <p:transition advClick="0"/>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632311"/>
          </a:xfrm>
          <a:prstGeom prst="rect">
            <a:avLst/>
          </a:prstGeom>
        </p:spPr>
        <p:txBody>
          <a:bodyPr wrap="square">
            <a:spAutoFit/>
          </a:bodyPr>
          <a:lstStyle/>
          <a:p>
            <a:pPr>
              <a:buClr>
                <a:schemeClr val="accent6">
                  <a:lumMod val="50000"/>
                </a:schemeClr>
              </a:buClr>
              <a:tabLst>
                <a:tab pos="8332788" algn="r"/>
              </a:tabLst>
            </a:pPr>
            <a:r>
              <a:rPr lang="en-US" sz="2400" b="1" dirty="0">
                <a:solidFill>
                  <a:srgbClr val="FF0000"/>
                </a:solidFill>
              </a:rPr>
              <a:t>Exam practice</a:t>
            </a:r>
          </a:p>
          <a:p>
            <a:pPr marL="457200" indent="-457200">
              <a:buClr>
                <a:schemeClr val="accent6">
                  <a:lumMod val="50000"/>
                </a:schemeClr>
              </a:buClr>
              <a:buFont typeface="+mj-lt"/>
              <a:buAutoNum type="arabicPeriod" startAt="4"/>
              <a:tabLst>
                <a:tab pos="8332788" algn="r"/>
              </a:tabLst>
            </a:pPr>
            <a:r>
              <a:rPr lang="en-US" sz="2400" dirty="0">
                <a:solidFill>
                  <a:srgbClr val="FF0000"/>
                </a:solidFill>
              </a:rPr>
              <a:t>On Valentine's Day 2013, US Airways and American Airlines merged in a </a:t>
            </a:r>
            <a:r>
              <a:rPr lang="en-US" sz="2400" dirty="0" smtClean="0">
                <a:solidFill>
                  <a:srgbClr val="FF0000"/>
                </a:solidFill>
              </a:rPr>
              <a:t>deal worth </a:t>
            </a:r>
            <a:r>
              <a:rPr lang="en-US" sz="2400" dirty="0">
                <a:solidFill>
                  <a:srgbClr val="FF0000"/>
                </a:solidFill>
              </a:rPr>
              <a:t>$</a:t>
            </a:r>
            <a:r>
              <a:rPr lang="en-US" sz="2400" dirty="0" smtClean="0">
                <a:solidFill>
                  <a:srgbClr val="FF0000"/>
                </a:solidFill>
              </a:rPr>
              <a:t>11bn </a:t>
            </a:r>
            <a:r>
              <a:rPr lang="en-US" sz="2400" dirty="0">
                <a:solidFill>
                  <a:srgbClr val="FF0000"/>
                </a:solidFill>
              </a:rPr>
              <a:t>to create the largest airline on the planet, with 6700 daily </a:t>
            </a:r>
            <a:r>
              <a:rPr lang="en-US" sz="2400" dirty="0" smtClean="0">
                <a:solidFill>
                  <a:srgbClr val="FF0000"/>
                </a:solidFill>
              </a:rPr>
              <a:t>flights and </a:t>
            </a:r>
            <a:r>
              <a:rPr lang="en-US" sz="2400" dirty="0">
                <a:solidFill>
                  <a:srgbClr val="FF0000"/>
                </a:solidFill>
              </a:rPr>
              <a:t>annual revenues of around $40 billion. Critics of the merger were </a:t>
            </a:r>
            <a:r>
              <a:rPr lang="en-US" sz="2400" dirty="0" smtClean="0">
                <a:solidFill>
                  <a:srgbClr val="FF0000"/>
                </a:solidFill>
              </a:rPr>
              <a:t>concerned that </a:t>
            </a:r>
            <a:r>
              <a:rPr lang="en-US" sz="2400" dirty="0">
                <a:solidFill>
                  <a:srgbClr val="FF0000"/>
                </a:solidFill>
              </a:rPr>
              <a:t>with less competition, the US airline industry would have fewer incentives </a:t>
            </a:r>
            <a:r>
              <a:rPr lang="en-US" sz="2400" dirty="0" smtClean="0">
                <a:solidFill>
                  <a:srgbClr val="FF0000"/>
                </a:solidFill>
              </a:rPr>
              <a:t>to keep </a:t>
            </a:r>
            <a:r>
              <a:rPr lang="en-US" sz="2400" dirty="0">
                <a:solidFill>
                  <a:srgbClr val="FF0000"/>
                </a:solidFill>
              </a:rPr>
              <a:t>prices at a competitive level. Others believed that the intensity of </a:t>
            </a:r>
            <a:r>
              <a:rPr lang="en-US" sz="2400" dirty="0" smtClean="0">
                <a:solidFill>
                  <a:srgbClr val="FF0000"/>
                </a:solidFill>
              </a:rPr>
              <a:t>competition between </a:t>
            </a:r>
            <a:r>
              <a:rPr lang="en-US" sz="2400" dirty="0">
                <a:solidFill>
                  <a:srgbClr val="FF0000"/>
                </a:solidFill>
              </a:rPr>
              <a:t>Delta Air Lines and United Airlines would simply force American </a:t>
            </a:r>
            <a:r>
              <a:rPr lang="en-US" sz="2400" dirty="0" smtClean="0">
                <a:solidFill>
                  <a:srgbClr val="FF0000"/>
                </a:solidFill>
              </a:rPr>
              <a:t>Airlines  to </a:t>
            </a:r>
            <a:r>
              <a:rPr lang="en-US" sz="2400" dirty="0">
                <a:solidFill>
                  <a:srgbClr val="FF0000"/>
                </a:solidFill>
              </a:rPr>
              <a:t>offer better customer service for passengers.</a:t>
            </a:r>
          </a:p>
          <a:p>
            <a:pPr marL="811213" indent="-449263">
              <a:buClr>
                <a:schemeClr val="accent6">
                  <a:lumMod val="50000"/>
                </a:schemeClr>
              </a:buClr>
              <a:buFont typeface="+mj-lt"/>
              <a:buAutoNum type="alphaLcParenR"/>
              <a:tabLst>
                <a:tab pos="8332788" algn="r"/>
              </a:tabLst>
            </a:pPr>
            <a:r>
              <a:rPr lang="en-US" sz="2400" dirty="0" smtClean="0">
                <a:solidFill>
                  <a:srgbClr val="FF0000"/>
                </a:solidFill>
              </a:rPr>
              <a:t>Define </a:t>
            </a:r>
            <a:r>
              <a:rPr lang="en-US" sz="2400" dirty="0">
                <a:solidFill>
                  <a:srgbClr val="FF0000"/>
                </a:solidFill>
              </a:rPr>
              <a:t>the term 'sales revenue'. </a:t>
            </a:r>
            <a:r>
              <a:rPr lang="en-US" sz="2400" dirty="0" smtClean="0">
                <a:solidFill>
                  <a:srgbClr val="FF0000"/>
                </a:solidFill>
              </a:rPr>
              <a:t>	(2</a:t>
            </a:r>
            <a:r>
              <a:rPr lang="en-US" sz="2400" dirty="0">
                <a:solidFill>
                  <a:srgbClr val="FF0000"/>
                </a:solidFill>
              </a:rPr>
              <a:t>)</a:t>
            </a:r>
          </a:p>
          <a:p>
            <a:pPr marL="811213" indent="-449263">
              <a:buClr>
                <a:schemeClr val="accent6">
                  <a:lumMod val="50000"/>
                </a:schemeClr>
              </a:buClr>
              <a:buFont typeface="+mj-lt"/>
              <a:buAutoNum type="alphaLcParenR"/>
              <a:tabLst>
                <a:tab pos="8332788" algn="r"/>
              </a:tabLst>
            </a:pPr>
            <a:r>
              <a:rPr lang="en-US" sz="2400" dirty="0" smtClean="0">
                <a:solidFill>
                  <a:srgbClr val="FF0000"/>
                </a:solidFill>
              </a:rPr>
              <a:t>Discuss </a:t>
            </a:r>
            <a:r>
              <a:rPr lang="en-US" sz="2400" dirty="0">
                <a:solidFill>
                  <a:srgbClr val="FF0000"/>
                </a:solidFill>
              </a:rPr>
              <a:t>whether the merger between American Airlines and US </a:t>
            </a:r>
            <a:r>
              <a:rPr lang="en-US" sz="2400" dirty="0" smtClean="0">
                <a:solidFill>
                  <a:srgbClr val="FF0000"/>
                </a:solidFill>
              </a:rPr>
              <a:t>Airways would </a:t>
            </a:r>
            <a:r>
              <a:rPr lang="en-US" sz="2400" dirty="0">
                <a:solidFill>
                  <a:srgbClr val="FF0000"/>
                </a:solidFill>
              </a:rPr>
              <a:t>lead to lower costs and higher profits for the firm. </a:t>
            </a:r>
            <a:r>
              <a:rPr lang="en-US" sz="2400" dirty="0" smtClean="0">
                <a:solidFill>
                  <a:srgbClr val="FF0000"/>
                </a:solidFill>
              </a:rPr>
              <a:t>	(8</a:t>
            </a:r>
            <a:r>
              <a:rPr lang="en-US" sz="2400" dirty="0">
                <a:solidFill>
                  <a:srgbClr val="FF0000"/>
                </a:solidFill>
              </a:rPr>
              <a:t>)</a:t>
            </a:r>
            <a:endParaRPr lang="en-US" sz="2400" dirty="0" smtClean="0">
              <a:solidFill>
                <a:srgbClr val="FF0000"/>
              </a:solidFill>
            </a:endParaRPr>
          </a:p>
        </p:txBody>
      </p:sp>
      <p:sp>
        <p:nvSpPr>
          <p:cNvPr id="8" name="Title 2"/>
          <p:cNvSpPr>
            <a:spLocks noGrp="1"/>
          </p:cNvSpPr>
          <p:nvPr>
            <p:ph type="title"/>
          </p:nvPr>
        </p:nvSpPr>
        <p:spPr>
          <a:xfrm>
            <a:off x="70266" y="72008"/>
            <a:ext cx="7886110" cy="548680"/>
          </a:xfrm>
        </p:spPr>
        <p:txBody>
          <a:bodyPr>
            <a:noAutofit/>
          </a:bodyPr>
          <a:lstStyle/>
          <a:p>
            <a:r>
              <a:rPr lang="en-US" sz="3600" dirty="0"/>
              <a:t>4.3 – Costs and </a:t>
            </a:r>
            <a:r>
              <a:rPr lang="en-US" sz="3600" dirty="0" smtClean="0"/>
              <a:t>Profits – Average Costs</a:t>
            </a:r>
            <a:endParaRPr lang="en-US" sz="3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138</a:t>
            </a:r>
            <a:endParaRPr lang="en-GB" sz="1000" b="1" dirty="0">
              <a:latin typeface="Arial" panose="020B0604020202020204" pitchFamily="34" charset="0"/>
              <a:cs typeface="Arial" panose="020B0604020202020204" pitchFamily="34" charset="0"/>
            </a:endParaRPr>
          </a:p>
        </p:txBody>
      </p:sp>
      <p:sp>
        <p:nvSpPr>
          <p:cNvPr id="6" name="TextBox 5">
            <a:hlinkClick r:id="rId3" action="ppaction://hlinkfile"/>
          </p:cNvPr>
          <p:cNvSpPr txBox="1"/>
          <p:nvPr/>
        </p:nvSpPr>
        <p:spPr>
          <a:xfrm>
            <a:off x="8238870" y="4077072"/>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075145714"/>
      </p:ext>
    </p:extLst>
  </p:cSld>
  <p:clrMapOvr>
    <a:masterClrMapping/>
  </p:clrMapOvr>
  <p:transition advClick="0"/>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586145"/>
          </a:xfrm>
          <a:prstGeom prst="rect">
            <a:avLst/>
          </a:prstGeom>
        </p:spPr>
        <p:txBody>
          <a:bodyPr wrap="square">
            <a:spAutoFit/>
          </a:bodyPr>
          <a:lstStyle/>
          <a:p>
            <a:pPr>
              <a:buClr>
                <a:schemeClr val="accent6">
                  <a:lumMod val="50000"/>
                </a:schemeClr>
              </a:buClr>
            </a:pPr>
            <a:r>
              <a:rPr lang="en-US" sz="2100" b="1" dirty="0"/>
              <a:t>Alternative business objectives</a:t>
            </a:r>
          </a:p>
          <a:p>
            <a:pPr marL="449263" indent="-449263">
              <a:buClr>
                <a:schemeClr val="accent6">
                  <a:lumMod val="50000"/>
                </a:schemeClr>
              </a:buClr>
              <a:buFont typeface="Wingdings 3" panose="05040102010807070707" pitchFamily="18" charset="2"/>
              <a:buChar char=""/>
            </a:pPr>
            <a:r>
              <a:rPr lang="en-US" sz="2100" dirty="0"/>
              <a:t>Businesses have a variety of objectives and do not necessarily strive to </a:t>
            </a:r>
            <a:r>
              <a:rPr lang="en-US" sz="2100" dirty="0" err="1" smtClean="0"/>
              <a:t>maximise</a:t>
            </a:r>
            <a:r>
              <a:rPr lang="en-US" sz="2100" dirty="0" smtClean="0"/>
              <a:t> profit</a:t>
            </a:r>
            <a:r>
              <a:rPr lang="en-US" sz="2100" dirty="0"/>
              <a:t>. Other business objectives include:</a:t>
            </a:r>
          </a:p>
          <a:p>
            <a:pPr marL="811213" indent="-363538">
              <a:buClr>
                <a:schemeClr val="accent6">
                  <a:lumMod val="50000"/>
                </a:schemeClr>
              </a:buClr>
              <a:buFont typeface="Arial" panose="020B0604020202020204" pitchFamily="34" charset="0"/>
              <a:buChar char="•"/>
            </a:pPr>
            <a:r>
              <a:rPr lang="en-US" sz="2100" b="1" dirty="0">
                <a:solidFill>
                  <a:srgbClr val="FF0000"/>
                </a:solidFill>
              </a:rPr>
              <a:t>Image and reputation</a:t>
            </a:r>
            <a:r>
              <a:rPr lang="en-US" sz="2100" b="1" dirty="0"/>
              <a:t> </a:t>
            </a:r>
            <a:r>
              <a:rPr lang="en-US" sz="2100" dirty="0"/>
              <a:t>- Businesses might aim to improve how the general public perceives them. A bad image can turn suppliers and customers against the firm's </a:t>
            </a:r>
            <a:r>
              <a:rPr lang="en-US" sz="2100" dirty="0" smtClean="0"/>
              <a:t/>
            </a:r>
            <a:br>
              <a:rPr lang="en-US" sz="2100" dirty="0" smtClean="0"/>
            </a:br>
            <a:r>
              <a:rPr lang="en-US" sz="2100" dirty="0" smtClean="0"/>
              <a:t>products </a:t>
            </a:r>
            <a:r>
              <a:rPr lang="en-US" sz="2100" dirty="0"/>
              <a:t>and services. For example, German </a:t>
            </a:r>
            <a:r>
              <a:rPr lang="en-US" sz="2100" dirty="0" smtClean="0"/>
              <a:t/>
            </a:r>
            <a:br>
              <a:rPr lang="en-US" sz="2100" dirty="0" smtClean="0"/>
            </a:br>
            <a:r>
              <a:rPr lang="en-US" sz="2100" dirty="0" smtClean="0"/>
              <a:t>car-maker </a:t>
            </a:r>
            <a:r>
              <a:rPr lang="en-US" sz="2100" dirty="0"/>
              <a:t>BMW recalled 720,000 cars </a:t>
            </a:r>
            <a:r>
              <a:rPr lang="en-US" sz="2100" dirty="0" smtClean="0"/>
              <a:t/>
            </a:r>
            <a:br>
              <a:rPr lang="en-US" sz="2100" dirty="0" smtClean="0"/>
            </a:br>
            <a:r>
              <a:rPr lang="en-US" sz="2100" dirty="0" smtClean="0"/>
              <a:t>worldwide </a:t>
            </a:r>
            <a:r>
              <a:rPr lang="en-US" sz="2100" dirty="0"/>
              <a:t>in 2013 due to potential electrical </a:t>
            </a:r>
            <a:r>
              <a:rPr lang="en-US" sz="2100" dirty="0" smtClean="0"/>
              <a:t/>
            </a:r>
            <a:br>
              <a:rPr lang="en-US" sz="2100" dirty="0" smtClean="0"/>
            </a:br>
            <a:r>
              <a:rPr lang="en-US" sz="2100" dirty="0" smtClean="0"/>
              <a:t>problems</a:t>
            </a:r>
            <a:r>
              <a:rPr lang="en-US" sz="2100" dirty="0"/>
              <a:t>. Resolving such problems, although </a:t>
            </a:r>
            <a:r>
              <a:rPr lang="en-US" sz="2100" dirty="0" smtClean="0"/>
              <a:t/>
            </a:r>
            <a:br>
              <a:rPr lang="en-US" sz="2100" dirty="0" smtClean="0"/>
            </a:br>
            <a:r>
              <a:rPr lang="en-US" sz="2100" dirty="0" smtClean="0"/>
              <a:t>costly </a:t>
            </a:r>
            <a:r>
              <a:rPr lang="en-US" sz="2100" dirty="0"/>
              <a:t>to BMW, presents problems for the firm in the long run.</a:t>
            </a:r>
          </a:p>
          <a:p>
            <a:pPr marL="811213" indent="-363538">
              <a:buClr>
                <a:schemeClr val="accent6">
                  <a:lumMod val="50000"/>
                </a:schemeClr>
              </a:buClr>
              <a:buFont typeface="Arial" panose="020B0604020202020204" pitchFamily="34" charset="0"/>
              <a:buChar char="•"/>
            </a:pPr>
            <a:r>
              <a:rPr lang="en-US" sz="2100" b="1" dirty="0">
                <a:solidFill>
                  <a:srgbClr val="FF0000"/>
                </a:solidFill>
              </a:rPr>
              <a:t>Market share</a:t>
            </a:r>
            <a:r>
              <a:rPr lang="en-US" sz="2100" dirty="0">
                <a:solidFill>
                  <a:srgbClr val="FF0000"/>
                </a:solidFill>
              </a:rPr>
              <a:t> </a:t>
            </a:r>
            <a:r>
              <a:rPr lang="en-US" sz="2100" dirty="0"/>
              <a:t>- This refers to a firm's sales revenues as a proportion of the industry's total sales revenue. An increase in sales revenues will, other things being constant, lead to greater market share for the firm. Higher market share has several advantages, such as economics of scale (see Chapter 14) and customer loyalty</a:t>
            </a:r>
            <a:r>
              <a:rPr lang="en-US" sz="2100" dirty="0" smtClean="0"/>
              <a:t>.</a:t>
            </a:r>
            <a:endParaRPr lang="en-US" sz="2100" dirty="0"/>
          </a:p>
        </p:txBody>
      </p:sp>
      <p:sp>
        <p:nvSpPr>
          <p:cNvPr id="8" name="Title 2"/>
          <p:cNvSpPr>
            <a:spLocks noGrp="1"/>
          </p:cNvSpPr>
          <p:nvPr>
            <p:ph type="title"/>
          </p:nvPr>
        </p:nvSpPr>
        <p:spPr>
          <a:xfrm>
            <a:off x="70266" y="72008"/>
            <a:ext cx="7886110" cy="548680"/>
          </a:xfrm>
        </p:spPr>
        <p:txBody>
          <a:bodyPr>
            <a:noAutofit/>
          </a:bodyPr>
          <a:lstStyle/>
          <a:p>
            <a:r>
              <a:rPr lang="en-US" sz="2600" dirty="0"/>
              <a:t>4.3 – Costs and </a:t>
            </a:r>
            <a:r>
              <a:rPr lang="en-US" sz="2600" dirty="0" smtClean="0"/>
              <a:t>Profits – Alternative Business Objectives</a:t>
            </a:r>
            <a:endParaRPr lang="en-US" sz="2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140</a:t>
            </a:r>
            <a:endParaRPr lang="en-GB" sz="1000" b="1" dirty="0">
              <a:latin typeface="Arial" panose="020B0604020202020204" pitchFamily="34" charset="0"/>
              <a:cs typeface="Arial" panose="020B0604020202020204" pitchFamily="34" charset="0"/>
            </a:endParaRPr>
          </a:p>
        </p:txBody>
      </p:sp>
      <p:pic>
        <p:nvPicPr>
          <p:cNvPr id="67586" name="Picture 2" descr="Image result for bmw recall"/>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83654" y="2745033"/>
            <a:ext cx="1969694" cy="14760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6297823"/>
      </p:ext>
    </p:extLst>
  </p:cSld>
  <p:clrMapOvr>
    <a:masterClrMapping/>
  </p:clrMapOvr>
  <p:transition advClick="0"/>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264696" cy="5755422"/>
          </a:xfrm>
          <a:prstGeom prst="rect">
            <a:avLst/>
          </a:prstGeom>
        </p:spPr>
        <p:txBody>
          <a:bodyPr wrap="square">
            <a:spAutoFit/>
          </a:bodyPr>
          <a:lstStyle/>
          <a:p>
            <a:pPr marL="363538" indent="-363538">
              <a:buClr>
                <a:schemeClr val="accent6">
                  <a:lumMod val="50000"/>
                </a:schemeClr>
              </a:buClr>
              <a:buFont typeface="Arial" panose="020B0604020202020204" pitchFamily="34" charset="0"/>
              <a:buChar char="•"/>
            </a:pPr>
            <a:r>
              <a:rPr lang="en-US" sz="2300" b="1" dirty="0" smtClean="0">
                <a:solidFill>
                  <a:srgbClr val="FF0000"/>
                </a:solidFill>
              </a:rPr>
              <a:t>Survival</a:t>
            </a:r>
            <a:r>
              <a:rPr lang="en-US" sz="2300" b="1" dirty="0" smtClean="0"/>
              <a:t> </a:t>
            </a:r>
            <a:r>
              <a:rPr lang="en-US" sz="2300" dirty="0" smtClean="0"/>
              <a:t> - </a:t>
            </a:r>
            <a:r>
              <a:rPr lang="en-US" sz="2300" dirty="0"/>
              <a:t>While business survival is a vital objective for new businesses, </a:t>
            </a:r>
            <a:r>
              <a:rPr lang="en-US" sz="2300" dirty="0" smtClean="0"/>
              <a:t>even well-established </a:t>
            </a:r>
            <a:r>
              <a:rPr lang="en-US" sz="2300" dirty="0"/>
              <a:t>firms will need to focus on this, especially during </a:t>
            </a:r>
            <a:r>
              <a:rPr lang="en-US" sz="2300" dirty="0" err="1" smtClean="0"/>
              <a:t>unfavourable</a:t>
            </a:r>
            <a:r>
              <a:rPr lang="en-US" sz="2300" dirty="0" smtClean="0"/>
              <a:t> trading </a:t>
            </a:r>
            <a:r>
              <a:rPr lang="en-US" sz="2300" dirty="0"/>
              <a:t>times. To survive in the long run, firms need to earn a profit.</a:t>
            </a:r>
          </a:p>
          <a:p>
            <a:pPr marL="363538" indent="-363538">
              <a:buClr>
                <a:schemeClr val="accent6">
                  <a:lumMod val="50000"/>
                </a:schemeClr>
              </a:buClr>
              <a:buFont typeface="Arial" panose="020B0604020202020204" pitchFamily="34" charset="0"/>
              <a:buChar char="•"/>
            </a:pPr>
            <a:r>
              <a:rPr lang="en-US" sz="2300" b="1" dirty="0" smtClean="0">
                <a:solidFill>
                  <a:srgbClr val="FF0000"/>
                </a:solidFill>
              </a:rPr>
              <a:t>Ethical </a:t>
            </a:r>
            <a:r>
              <a:rPr lang="en-US" sz="2300" b="1" dirty="0">
                <a:solidFill>
                  <a:srgbClr val="FF0000"/>
                </a:solidFill>
              </a:rPr>
              <a:t>objectives</a:t>
            </a:r>
            <a:r>
              <a:rPr lang="en-US" sz="2300" dirty="0">
                <a:solidFill>
                  <a:srgbClr val="FF0000"/>
                </a:solidFill>
              </a:rPr>
              <a:t> </a:t>
            </a:r>
            <a:r>
              <a:rPr lang="en-US" sz="2300" dirty="0"/>
              <a:t>- This </a:t>
            </a:r>
            <a:r>
              <a:rPr lang="en-US" sz="2300" dirty="0" smtClean="0"/>
              <a:t>refers </a:t>
            </a:r>
            <a:r>
              <a:rPr lang="en-US" sz="2300" dirty="0"/>
              <a:t>to the moral principles (values and </a:t>
            </a:r>
            <a:r>
              <a:rPr lang="en-US" sz="2300" dirty="0" smtClean="0"/>
              <a:t>beliefs) that </a:t>
            </a:r>
            <a:r>
              <a:rPr lang="en-US" sz="2300" dirty="0"/>
              <a:t>guide business activity. These </a:t>
            </a:r>
            <a:r>
              <a:rPr lang="en-US" sz="2300" dirty="0" smtClean="0"/>
              <a:t>objectives focus </a:t>
            </a:r>
            <a:r>
              <a:rPr lang="en-US" sz="2300" dirty="0"/>
              <a:t>on what is considered </a:t>
            </a:r>
            <a:r>
              <a:rPr lang="en-US" sz="2300" dirty="0" smtClean="0"/>
              <a:t>to be </a:t>
            </a:r>
            <a:r>
              <a:rPr lang="en-US" sz="2300" dirty="0"/>
              <a:t>socially responsible . Ethical businesses strive to </a:t>
            </a:r>
            <a:r>
              <a:rPr lang="en-US" sz="2300" dirty="0" smtClean="0"/>
              <a:t>improve </a:t>
            </a:r>
            <a:r>
              <a:rPr lang="en-US" sz="2300" dirty="0"/>
              <a:t>the </a:t>
            </a:r>
            <a:r>
              <a:rPr lang="en-US" sz="2300" dirty="0" smtClean="0"/>
              <a:t>treatment of workers</a:t>
            </a:r>
            <a:r>
              <a:rPr lang="en-US" sz="2300" dirty="0"/>
              <a:t>, customers, shareholders and the natural environment. </a:t>
            </a:r>
            <a:r>
              <a:rPr lang="en-US" sz="2300" dirty="0" smtClean="0"/>
              <a:t>Not-for–profit organisations </a:t>
            </a:r>
            <a:r>
              <a:rPr lang="en-US" sz="2300" dirty="0"/>
              <a:t>such as charities aim to provide </a:t>
            </a:r>
            <a:r>
              <a:rPr lang="en-US" sz="2300" dirty="0" smtClean="0"/>
              <a:t>services </a:t>
            </a:r>
            <a:r>
              <a:rPr lang="en-US" sz="2300" dirty="0"/>
              <a:t>to enhance the </a:t>
            </a:r>
            <a:r>
              <a:rPr lang="en-US" sz="2300" dirty="0" smtClean="0"/>
              <a:t>welfare of people </a:t>
            </a:r>
            <a:r>
              <a:rPr lang="en-US" sz="2300" dirty="0"/>
              <a:t>in </a:t>
            </a:r>
            <a:r>
              <a:rPr lang="en-US" sz="2300" dirty="0" smtClean="0"/>
              <a:t>society.</a:t>
            </a:r>
            <a:endParaRPr lang="en-US" sz="2300" dirty="0"/>
          </a:p>
        </p:txBody>
      </p:sp>
      <p:sp>
        <p:nvSpPr>
          <p:cNvPr id="8" name="Title 2"/>
          <p:cNvSpPr>
            <a:spLocks noGrp="1"/>
          </p:cNvSpPr>
          <p:nvPr>
            <p:ph type="title"/>
          </p:nvPr>
        </p:nvSpPr>
        <p:spPr>
          <a:xfrm>
            <a:off x="70266" y="72008"/>
            <a:ext cx="7886110" cy="548680"/>
          </a:xfrm>
        </p:spPr>
        <p:txBody>
          <a:bodyPr>
            <a:noAutofit/>
          </a:bodyPr>
          <a:lstStyle/>
          <a:p>
            <a:r>
              <a:rPr lang="en-US" sz="2600" dirty="0"/>
              <a:t>4.3 – Costs and </a:t>
            </a:r>
            <a:r>
              <a:rPr lang="en-US" sz="2600" dirty="0" smtClean="0"/>
              <a:t>Profits – Alternative Business Objectives</a:t>
            </a:r>
            <a:endParaRPr lang="en-US" sz="2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141</a:t>
            </a:r>
            <a:endParaRPr lang="en-GB" sz="1000" b="1" dirty="0">
              <a:latin typeface="Arial" panose="020B0604020202020204" pitchFamily="34" charset="0"/>
              <a:cs typeface="Arial" panose="020B0604020202020204" pitchFamily="34" charset="0"/>
            </a:endParaRPr>
          </a:p>
        </p:txBody>
      </p:sp>
      <p:pic>
        <p:nvPicPr>
          <p:cNvPr id="66562" name="Picture 2" descr="Image result for business survival"/>
          <p:cNvPicPr>
            <a:picLocks noChangeAspect="1" noChangeArrowheads="1"/>
          </p:cNvPicPr>
          <p:nvPr/>
        </p:nvPicPr>
        <p:blipFill rotWithShape="1">
          <a:blip r:embed="rId3">
            <a:extLst>
              <a:ext uri="{28A0092B-C50C-407E-A947-70E740481C1C}">
                <a14:useLocalDpi xmlns:a14="http://schemas.microsoft.com/office/drawing/2010/main" val="0"/>
              </a:ext>
            </a:extLst>
          </a:blip>
          <a:srcRect l="16983" t="13417" r="17845" b="14985"/>
          <a:stretch/>
        </p:blipFill>
        <p:spPr bwMode="auto">
          <a:xfrm>
            <a:off x="6516216" y="1124744"/>
            <a:ext cx="2304256" cy="1424449"/>
          </a:xfrm>
          <a:prstGeom prst="rect">
            <a:avLst/>
          </a:prstGeom>
          <a:noFill/>
          <a:extLst>
            <a:ext uri="{909E8E84-426E-40DD-AFC4-6F175D3DCCD1}">
              <a14:hiddenFill xmlns:a14="http://schemas.microsoft.com/office/drawing/2010/main">
                <a:solidFill>
                  <a:srgbClr val="FFFFFF"/>
                </a:solidFill>
              </a14:hiddenFill>
            </a:ext>
          </a:extLst>
        </p:spPr>
      </p:pic>
      <p:pic>
        <p:nvPicPr>
          <p:cNvPr id="66564" name="Picture 4" descr="Image result for business survival"/>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134" t="7418" r="3626" b="9776"/>
          <a:stretch/>
        </p:blipFill>
        <p:spPr bwMode="auto">
          <a:xfrm>
            <a:off x="6516216" y="2893149"/>
            <a:ext cx="2304256" cy="1615971"/>
          </a:xfrm>
          <a:prstGeom prst="rect">
            <a:avLst/>
          </a:prstGeom>
          <a:noFill/>
          <a:extLst>
            <a:ext uri="{909E8E84-426E-40DD-AFC4-6F175D3DCCD1}">
              <a14:hiddenFill xmlns:a14="http://schemas.microsoft.com/office/drawing/2010/main">
                <a:solidFill>
                  <a:srgbClr val="FFFFFF"/>
                </a:solidFill>
              </a14:hiddenFill>
            </a:ext>
          </a:extLst>
        </p:spPr>
      </p:pic>
      <p:pic>
        <p:nvPicPr>
          <p:cNvPr id="66566" name="Picture 6" descr="Image result for egypt charity example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16216" y="4692553"/>
            <a:ext cx="2294040" cy="19047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0585887"/>
      </p:ext>
    </p:extLst>
  </p:cSld>
  <p:clrMapOvr>
    <a:masterClrMapping/>
  </p:clrMapOvr>
  <p:transition advClick="0"/>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120680" cy="1862048"/>
          </a:xfrm>
          <a:prstGeom prst="rect">
            <a:avLst/>
          </a:prstGeom>
          <a:solidFill>
            <a:schemeClr val="accent6">
              <a:lumMod val="60000"/>
              <a:lumOff val="40000"/>
            </a:schemeClr>
          </a:solidFill>
          <a:ln w="76200">
            <a:solidFill>
              <a:srgbClr val="002060"/>
            </a:solidFill>
          </a:ln>
        </p:spPr>
        <p:txBody>
          <a:bodyPr wrap="square">
            <a:spAutoFit/>
          </a:bodyPr>
          <a:lstStyle/>
          <a:p>
            <a:pPr>
              <a:buClr>
                <a:schemeClr val="accent6">
                  <a:lumMod val="50000"/>
                </a:schemeClr>
              </a:buClr>
            </a:pPr>
            <a:r>
              <a:rPr lang="en-US" sz="2300" b="1" dirty="0"/>
              <a:t>Activity</a:t>
            </a:r>
          </a:p>
          <a:p>
            <a:pPr>
              <a:buClr>
                <a:schemeClr val="accent6">
                  <a:lumMod val="50000"/>
                </a:schemeClr>
              </a:buClr>
            </a:pPr>
            <a:r>
              <a:rPr lang="en-US" sz="2300" dirty="0"/>
              <a:t>Investigate the objectives of any two organisations of your choice. Compare and </a:t>
            </a:r>
            <a:r>
              <a:rPr lang="en-US" sz="2300" dirty="0" smtClean="0"/>
              <a:t>contrast your findings and be prepared to share these with the rest of the class</a:t>
            </a:r>
            <a:r>
              <a:rPr lang="en-US" sz="2300" dirty="0"/>
              <a:t>.</a:t>
            </a:r>
          </a:p>
        </p:txBody>
      </p:sp>
      <p:sp>
        <p:nvSpPr>
          <p:cNvPr id="8" name="Title 2"/>
          <p:cNvSpPr>
            <a:spLocks noGrp="1"/>
          </p:cNvSpPr>
          <p:nvPr>
            <p:ph type="title"/>
          </p:nvPr>
        </p:nvSpPr>
        <p:spPr>
          <a:xfrm>
            <a:off x="70266" y="72008"/>
            <a:ext cx="7886110" cy="548680"/>
          </a:xfrm>
        </p:spPr>
        <p:txBody>
          <a:bodyPr>
            <a:noAutofit/>
          </a:bodyPr>
          <a:lstStyle/>
          <a:p>
            <a:r>
              <a:rPr lang="en-US" sz="2600" dirty="0"/>
              <a:t>4.3 – Costs and </a:t>
            </a:r>
            <a:r>
              <a:rPr lang="en-US" sz="2600" dirty="0" smtClean="0"/>
              <a:t>Profits – Alternative Business Objectives</a:t>
            </a:r>
            <a:endParaRPr lang="en-US" sz="26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141</a:t>
            </a:r>
            <a:endParaRPr lang="en-GB" sz="1000" b="1" dirty="0">
              <a:latin typeface="Arial" panose="020B0604020202020204" pitchFamily="34" charset="0"/>
              <a:cs typeface="Arial" panose="020B0604020202020204" pitchFamily="34" charset="0"/>
            </a:endParaRPr>
          </a:p>
        </p:txBody>
      </p:sp>
      <p:pic>
        <p:nvPicPr>
          <p:cNvPr id="66562" name="Picture 2" descr="Image result for business survival"/>
          <p:cNvPicPr>
            <a:picLocks noChangeAspect="1" noChangeArrowheads="1"/>
          </p:cNvPicPr>
          <p:nvPr/>
        </p:nvPicPr>
        <p:blipFill rotWithShape="1">
          <a:blip r:embed="rId3">
            <a:extLst>
              <a:ext uri="{28A0092B-C50C-407E-A947-70E740481C1C}">
                <a14:useLocalDpi xmlns:a14="http://schemas.microsoft.com/office/drawing/2010/main" val="0"/>
              </a:ext>
            </a:extLst>
          </a:blip>
          <a:srcRect l="16983" t="13417" r="17845" b="14985"/>
          <a:stretch/>
        </p:blipFill>
        <p:spPr bwMode="auto">
          <a:xfrm>
            <a:off x="6516216" y="1124744"/>
            <a:ext cx="2304256" cy="1424449"/>
          </a:xfrm>
          <a:prstGeom prst="rect">
            <a:avLst/>
          </a:prstGeom>
          <a:noFill/>
          <a:extLst>
            <a:ext uri="{909E8E84-426E-40DD-AFC4-6F175D3DCCD1}">
              <a14:hiddenFill xmlns:a14="http://schemas.microsoft.com/office/drawing/2010/main">
                <a:solidFill>
                  <a:srgbClr val="FFFFFF"/>
                </a:solidFill>
              </a14:hiddenFill>
            </a:ext>
          </a:extLst>
        </p:spPr>
      </p:pic>
      <p:pic>
        <p:nvPicPr>
          <p:cNvPr id="66564" name="Picture 4" descr="Image result for business survival"/>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134" t="7418" r="3626" b="9776"/>
          <a:stretch/>
        </p:blipFill>
        <p:spPr bwMode="auto">
          <a:xfrm>
            <a:off x="6516216" y="2893149"/>
            <a:ext cx="2304256" cy="1615971"/>
          </a:xfrm>
          <a:prstGeom prst="rect">
            <a:avLst/>
          </a:prstGeom>
          <a:noFill/>
          <a:extLst>
            <a:ext uri="{909E8E84-426E-40DD-AFC4-6F175D3DCCD1}">
              <a14:hiddenFill xmlns:a14="http://schemas.microsoft.com/office/drawing/2010/main">
                <a:solidFill>
                  <a:srgbClr val="FFFFFF"/>
                </a:solidFill>
              </a14:hiddenFill>
            </a:ext>
          </a:extLst>
        </p:spPr>
      </p:pic>
      <p:pic>
        <p:nvPicPr>
          <p:cNvPr id="66566" name="Picture 6" descr="Image result for egypt charity example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16216" y="4692553"/>
            <a:ext cx="2294040" cy="19047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51520" y="2996952"/>
            <a:ext cx="6120680" cy="3816429"/>
          </a:xfrm>
          <a:prstGeom prst="rect">
            <a:avLst/>
          </a:prstGeom>
        </p:spPr>
        <p:txBody>
          <a:bodyPr wrap="square">
            <a:spAutoFit/>
          </a:bodyPr>
          <a:lstStyle/>
          <a:p>
            <a:r>
              <a:rPr lang="en-GB" sz="2200" b="1" dirty="0">
                <a:solidFill>
                  <a:srgbClr val="FF0000"/>
                </a:solidFill>
                <a:latin typeface="Arial" panose="020B0604020202020204" pitchFamily="34" charset="0"/>
                <a:cs typeface="Arial" panose="020B0604020202020204" pitchFamily="34" charset="0"/>
              </a:rPr>
              <a:t>Chapter review questions</a:t>
            </a:r>
          </a:p>
          <a:p>
            <a:pPr marL="457200" indent="-457200">
              <a:buFont typeface="+mj-lt"/>
              <a:buAutoNum type="arabicPeriod"/>
            </a:pPr>
            <a:r>
              <a:rPr lang="en-US" sz="2200" dirty="0">
                <a:solidFill>
                  <a:srgbClr val="FF0000"/>
                </a:solidFill>
                <a:latin typeface="Arial" panose="020B0604020202020204" pitchFamily="34" charset="0"/>
                <a:cs typeface="Arial" panose="020B0604020202020204" pitchFamily="34" charset="0"/>
              </a:rPr>
              <a:t>Using examples, distinguish between total, average, fixed and variable costs </a:t>
            </a:r>
            <a:r>
              <a:rPr lang="en-US" sz="2200" dirty="0" smtClean="0">
                <a:solidFill>
                  <a:srgbClr val="FF0000"/>
                </a:solidFill>
                <a:latin typeface="Arial" panose="020B0604020202020204" pitchFamily="34" charset="0"/>
                <a:cs typeface="Arial" panose="020B0604020202020204" pitchFamily="34" charset="0"/>
              </a:rPr>
              <a:t>of </a:t>
            </a:r>
            <a:r>
              <a:rPr lang="en-GB" sz="2200" dirty="0" smtClean="0">
                <a:solidFill>
                  <a:srgbClr val="FF0000"/>
                </a:solidFill>
                <a:latin typeface="Arial" panose="020B0604020202020204" pitchFamily="34" charset="0"/>
                <a:cs typeface="Arial" panose="020B0604020202020204" pitchFamily="34" charset="0"/>
              </a:rPr>
              <a:t>production</a:t>
            </a:r>
            <a:r>
              <a:rPr lang="en-GB" sz="2200" dirty="0">
                <a:solidFill>
                  <a:srgbClr val="FF0000"/>
                </a:solidFill>
                <a:latin typeface="Arial" panose="020B0604020202020204" pitchFamily="34" charset="0"/>
                <a:cs typeface="Arial" panose="020B0604020202020204" pitchFamily="34" charset="0"/>
              </a:rPr>
              <a:t>.</a:t>
            </a:r>
          </a:p>
          <a:p>
            <a:pPr marL="457200" indent="-457200">
              <a:buFont typeface="+mj-lt"/>
              <a:buAutoNum type="arabicPeriod"/>
            </a:pPr>
            <a:r>
              <a:rPr lang="en-US" sz="2200" dirty="0" smtClean="0">
                <a:solidFill>
                  <a:srgbClr val="FF0000"/>
                </a:solidFill>
                <a:latin typeface="Arial" panose="020B0604020202020204" pitchFamily="34" charset="0"/>
                <a:cs typeface="Arial" panose="020B0604020202020204" pitchFamily="34" charset="0"/>
              </a:rPr>
              <a:t>How </a:t>
            </a:r>
            <a:r>
              <a:rPr lang="en-US" sz="2200" dirty="0">
                <a:solidFill>
                  <a:srgbClr val="FF0000"/>
                </a:solidFill>
                <a:latin typeface="Arial" panose="020B0604020202020204" pitchFamily="34" charset="0"/>
                <a:cs typeface="Arial" panose="020B0604020202020204" pitchFamily="34" charset="0"/>
              </a:rPr>
              <a:t>might total and average costs change when the level of output changes?</a:t>
            </a:r>
          </a:p>
          <a:p>
            <a:pPr marL="457200" indent="-457200">
              <a:buFont typeface="+mj-lt"/>
              <a:buAutoNum type="arabicPeriod"/>
            </a:pPr>
            <a:r>
              <a:rPr lang="en-US" sz="2200" dirty="0" smtClean="0">
                <a:solidFill>
                  <a:srgbClr val="FF0000"/>
                </a:solidFill>
                <a:latin typeface="Arial" panose="020B0604020202020204" pitchFamily="34" charset="0"/>
                <a:cs typeface="Arial" panose="020B0604020202020204" pitchFamily="34" charset="0"/>
              </a:rPr>
              <a:t>What </a:t>
            </a:r>
            <a:r>
              <a:rPr lang="en-US" sz="2200" dirty="0">
                <a:solidFill>
                  <a:srgbClr val="FF0000"/>
                </a:solidFill>
                <a:latin typeface="Arial" panose="020B0604020202020204" pitchFamily="34" charset="0"/>
                <a:cs typeface="Arial" panose="020B0604020202020204" pitchFamily="34" charset="0"/>
              </a:rPr>
              <a:t>is the difference between total and average revenue?</a:t>
            </a:r>
          </a:p>
          <a:p>
            <a:pPr marL="457200" indent="-457200">
              <a:buFont typeface="+mj-lt"/>
              <a:buAutoNum type="arabicPeriod"/>
            </a:pPr>
            <a:r>
              <a:rPr lang="en-US" sz="2200" dirty="0" smtClean="0">
                <a:solidFill>
                  <a:srgbClr val="FF0000"/>
                </a:solidFill>
                <a:latin typeface="Arial" panose="020B0604020202020204" pitchFamily="34" charset="0"/>
                <a:cs typeface="Arial" panose="020B0604020202020204" pitchFamily="34" charset="0"/>
              </a:rPr>
              <a:t>What </a:t>
            </a:r>
            <a:r>
              <a:rPr lang="en-US" sz="2200" dirty="0">
                <a:solidFill>
                  <a:srgbClr val="FF0000"/>
                </a:solidFill>
                <a:latin typeface="Arial" panose="020B0604020202020204" pitchFamily="34" charset="0"/>
                <a:cs typeface="Arial" panose="020B0604020202020204" pitchFamily="34" charset="0"/>
              </a:rPr>
              <a:t>is profit </a:t>
            </a:r>
            <a:r>
              <a:rPr lang="en-US" sz="2200" dirty="0" err="1">
                <a:solidFill>
                  <a:srgbClr val="FF0000"/>
                </a:solidFill>
                <a:latin typeface="Arial" panose="020B0604020202020204" pitchFamily="34" charset="0"/>
                <a:cs typeface="Arial" panose="020B0604020202020204" pitchFamily="34" charset="0"/>
              </a:rPr>
              <a:t>maximisation</a:t>
            </a:r>
            <a:r>
              <a:rPr lang="en-US" sz="2200" dirty="0">
                <a:solidFill>
                  <a:srgbClr val="FF0000"/>
                </a:solidFill>
                <a:latin typeface="Arial" panose="020B0604020202020204" pitchFamily="34" charset="0"/>
                <a:cs typeface="Arial" panose="020B0604020202020204" pitchFamily="34" charset="0"/>
              </a:rPr>
              <a:t>?</a:t>
            </a:r>
          </a:p>
          <a:p>
            <a:pPr marL="457200" indent="-457200">
              <a:buFont typeface="+mj-lt"/>
              <a:buAutoNum type="arabicPeriod"/>
            </a:pPr>
            <a:r>
              <a:rPr lang="en-US" sz="2200" dirty="0" smtClean="0">
                <a:solidFill>
                  <a:srgbClr val="FF0000"/>
                </a:solidFill>
                <a:latin typeface="Arial" panose="020B0604020202020204" pitchFamily="34" charset="0"/>
                <a:cs typeface="Arial" panose="020B0604020202020204" pitchFamily="34" charset="0"/>
              </a:rPr>
              <a:t>Explain </a:t>
            </a:r>
            <a:r>
              <a:rPr lang="en-US" sz="2200" dirty="0">
                <a:solidFill>
                  <a:srgbClr val="FF0000"/>
                </a:solidFill>
                <a:latin typeface="Arial" panose="020B0604020202020204" pitchFamily="34" charset="0"/>
                <a:cs typeface="Arial" panose="020B0604020202020204" pitchFamily="34" charset="0"/>
              </a:rPr>
              <a:t>the </a:t>
            </a:r>
            <a:r>
              <a:rPr lang="en-US" sz="2200" dirty="0" smtClean="0">
                <a:solidFill>
                  <a:srgbClr val="FF0000"/>
                </a:solidFill>
                <a:latin typeface="Arial" panose="020B0604020202020204" pitchFamily="34" charset="0"/>
                <a:cs typeface="Arial" panose="020B0604020202020204" pitchFamily="34" charset="0"/>
              </a:rPr>
              <a:t>alternative </a:t>
            </a:r>
            <a:r>
              <a:rPr lang="en-US" sz="2200" dirty="0">
                <a:solidFill>
                  <a:srgbClr val="FF0000"/>
                </a:solidFill>
                <a:latin typeface="Arial" panose="020B0604020202020204" pitchFamily="34" charset="0"/>
                <a:cs typeface="Arial" panose="020B0604020202020204" pitchFamily="34" charset="0"/>
              </a:rPr>
              <a:t>objectives that businesses might </a:t>
            </a:r>
            <a:r>
              <a:rPr lang="en-US" sz="2200" dirty="0" smtClean="0">
                <a:solidFill>
                  <a:srgbClr val="FF0000"/>
                </a:solidFill>
                <a:latin typeface="Arial" panose="020B0604020202020204" pitchFamily="34" charset="0"/>
                <a:cs typeface="Arial" panose="020B0604020202020204" pitchFamily="34" charset="0"/>
              </a:rPr>
              <a:t>have</a:t>
            </a:r>
            <a:r>
              <a:rPr lang="en-US" sz="2200" dirty="0">
                <a:solidFill>
                  <a:srgbClr val="FF0000"/>
                </a:solidFill>
                <a:latin typeface="Arial" panose="020B0604020202020204" pitchFamily="34" charset="0"/>
                <a:cs typeface="Arial" panose="020B0604020202020204" pitchFamily="34" charset="0"/>
              </a:rPr>
              <a:t>.</a:t>
            </a:r>
            <a:endParaRPr lang="en-GB" sz="2200"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3900033"/>
      </p:ext>
    </p:extLst>
  </p:cSld>
  <p:clrMapOvr>
    <a:masterClrMapping/>
  </p:clrMapOvr>
  <p:transition advClick="0"/>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355312"/>
          </a:xfrm>
          <a:prstGeom prst="rect">
            <a:avLst/>
          </a:prstGeom>
        </p:spPr>
        <p:txBody>
          <a:bodyPr wrap="square">
            <a:spAutoFit/>
          </a:bodyPr>
          <a:lstStyle/>
          <a:p>
            <a:pPr marL="534988" indent="-534988">
              <a:buClr>
                <a:schemeClr val="accent6">
                  <a:lumMod val="50000"/>
                </a:schemeClr>
              </a:buClr>
              <a:buFont typeface="Wingdings 3" panose="05040102010807070707" pitchFamily="18" charset="2"/>
              <a:buChar char=""/>
            </a:pPr>
            <a:r>
              <a:rPr lang="en-US" sz="3800" dirty="0" smtClean="0"/>
              <a:t>By the end of this chapter, you should be able to:</a:t>
            </a:r>
          </a:p>
          <a:p>
            <a:pPr marL="982663" indent="-449263">
              <a:buClr>
                <a:schemeClr val="accent6">
                  <a:lumMod val="50000"/>
                </a:schemeClr>
              </a:buClr>
              <a:buFont typeface="Arial" panose="020B0604020202020204" pitchFamily="34" charset="0"/>
              <a:buChar char="•"/>
            </a:pPr>
            <a:r>
              <a:rPr lang="en-US" sz="3800" dirty="0" smtClean="0"/>
              <a:t>describe the characteristics of perfect competition and monopoly</a:t>
            </a:r>
          </a:p>
          <a:p>
            <a:pPr marL="982663" indent="-449263">
              <a:buClr>
                <a:schemeClr val="accent6">
                  <a:lumMod val="50000"/>
                </a:schemeClr>
              </a:buClr>
              <a:buFont typeface="Arial" panose="020B0604020202020204" pitchFamily="34" charset="0"/>
              <a:buChar char="•"/>
            </a:pPr>
            <a:r>
              <a:rPr lang="en-US" sz="3800" dirty="0" smtClean="0"/>
              <a:t>describe pricing and output policies in perfect competition and monopoly</a:t>
            </a:r>
          </a:p>
          <a:p>
            <a:pPr marL="982663" indent="-449263">
              <a:buClr>
                <a:schemeClr val="accent6">
                  <a:lumMod val="50000"/>
                </a:schemeClr>
              </a:buClr>
              <a:buFont typeface="Arial" panose="020B0604020202020204" pitchFamily="34" charset="0"/>
              <a:buChar char="•"/>
            </a:pPr>
            <a:r>
              <a:rPr lang="en-US" sz="3800" dirty="0" smtClean="0"/>
              <a:t>discuss the advantages and disadvantages of monopoly.</a:t>
            </a:r>
            <a:endParaRPr lang="en-US" sz="3800" dirty="0"/>
          </a:p>
        </p:txBody>
      </p:sp>
      <p:sp>
        <p:nvSpPr>
          <p:cNvPr id="8" name="Title 2"/>
          <p:cNvSpPr>
            <a:spLocks noGrp="1"/>
          </p:cNvSpPr>
          <p:nvPr>
            <p:ph type="title"/>
          </p:nvPr>
        </p:nvSpPr>
        <p:spPr>
          <a:xfrm>
            <a:off x="70266" y="72008"/>
            <a:ext cx="7886110" cy="548680"/>
          </a:xfrm>
        </p:spPr>
        <p:txBody>
          <a:bodyPr>
            <a:noAutofit/>
          </a:bodyPr>
          <a:lstStyle/>
          <a:p>
            <a:r>
              <a:rPr lang="en-US" sz="3400" dirty="0" smtClean="0"/>
              <a:t>4.4 </a:t>
            </a:r>
            <a:r>
              <a:rPr lang="en-US" sz="3400" dirty="0"/>
              <a:t>– </a:t>
            </a:r>
            <a:r>
              <a:rPr lang="en-US" sz="3400" dirty="0" smtClean="0"/>
              <a:t>Perfect Competition and Monopoly</a:t>
            </a:r>
            <a:endParaRPr lang="en-US" sz="34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140</a:t>
            </a:r>
            <a:endParaRPr lang="en-GB" sz="1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05220831"/>
      </p:ext>
    </p:extLst>
  </p:cSld>
  <p:clrMapOvr>
    <a:masterClrMapping/>
  </p:clrMapOvr>
  <p:transition advClick="0"/>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647700"/>
          </a:xfrm>
          <a:prstGeom prst="rect">
            <a:avLst/>
          </a:prstGeom>
        </p:spPr>
        <p:txBody>
          <a:bodyPr wrap="square">
            <a:spAutoFit/>
          </a:bodyPr>
          <a:lstStyle/>
          <a:p>
            <a:r>
              <a:rPr lang="en-GB" sz="1900" b="1" dirty="0" smtClean="0">
                <a:solidFill>
                  <a:srgbClr val="FF0000"/>
                </a:solidFill>
              </a:rPr>
              <a:t>Barriers to entry </a:t>
            </a:r>
            <a:r>
              <a:rPr lang="en-GB" sz="1900" dirty="0" smtClean="0"/>
              <a:t>are the obstacles that prevent other firms from effectively entering</a:t>
            </a:r>
            <a:r>
              <a:rPr lang="en-GB" sz="1900" dirty="0"/>
              <a:t> </a:t>
            </a:r>
            <a:r>
              <a:rPr lang="en-GB" sz="1900" dirty="0" smtClean="0"/>
              <a:t>the market. Examples are the existence of intellectual property rights, large advertising</a:t>
            </a:r>
            <a:r>
              <a:rPr lang="en-GB" sz="1900" dirty="0"/>
              <a:t> </a:t>
            </a:r>
            <a:r>
              <a:rPr lang="en-US" sz="1900" dirty="0" smtClean="0"/>
              <a:t>budgets </a:t>
            </a:r>
            <a:r>
              <a:rPr lang="en-US" sz="1900" dirty="0"/>
              <a:t>of existing firms, and legal constraints to prevent wasteful competition.</a:t>
            </a:r>
          </a:p>
          <a:p>
            <a:r>
              <a:rPr lang="en-GB" sz="1900" b="1" dirty="0" smtClean="0">
                <a:solidFill>
                  <a:srgbClr val="FF0000"/>
                </a:solidFill>
              </a:rPr>
              <a:t>Market structure </a:t>
            </a:r>
            <a:r>
              <a:rPr lang="en-GB" sz="1900" dirty="0" smtClean="0"/>
              <a:t>refers to the key characteristics of a particular market, such as the</a:t>
            </a:r>
            <a:r>
              <a:rPr lang="en-GB" sz="1900" dirty="0"/>
              <a:t> </a:t>
            </a:r>
            <a:r>
              <a:rPr lang="en-GB" sz="1900" dirty="0" smtClean="0"/>
              <a:t>number and size of firms in the market, the degree and intensity of price and non-price</a:t>
            </a:r>
            <a:r>
              <a:rPr lang="en-GB" sz="1900" dirty="0"/>
              <a:t> </a:t>
            </a:r>
            <a:r>
              <a:rPr lang="en-GB" sz="1900" dirty="0" smtClean="0"/>
              <a:t>competition, and the nature of barriers to entry</a:t>
            </a:r>
            <a:r>
              <a:rPr lang="en-GB" sz="1900" dirty="0"/>
              <a:t>.</a:t>
            </a:r>
          </a:p>
          <a:p>
            <a:r>
              <a:rPr lang="en-US" sz="1900" b="1" dirty="0">
                <a:solidFill>
                  <a:srgbClr val="FF0000"/>
                </a:solidFill>
              </a:rPr>
              <a:t>Monopoly</a:t>
            </a:r>
            <a:r>
              <a:rPr lang="en-US" sz="1900" dirty="0">
                <a:solidFill>
                  <a:srgbClr val="FF0000"/>
                </a:solidFill>
              </a:rPr>
              <a:t> </a:t>
            </a:r>
            <a:r>
              <a:rPr lang="en-US" sz="1900" dirty="0"/>
              <a:t>is a market structure where there is only one supplier of a good or service, </a:t>
            </a:r>
            <a:r>
              <a:rPr lang="en-US" sz="1900" dirty="0" smtClean="0"/>
              <a:t>with </a:t>
            </a:r>
            <a:r>
              <a:rPr lang="en-GB" sz="1900" dirty="0" smtClean="0"/>
              <a:t>the power to affect market supply or prices</a:t>
            </a:r>
            <a:r>
              <a:rPr lang="en-GB" sz="1900" dirty="0"/>
              <a:t>.</a:t>
            </a:r>
          </a:p>
          <a:p>
            <a:r>
              <a:rPr lang="en-US" sz="1900" b="1" dirty="0">
                <a:solidFill>
                  <a:srgbClr val="FF0000"/>
                </a:solidFill>
              </a:rPr>
              <a:t>Perfect competition </a:t>
            </a:r>
            <a:r>
              <a:rPr lang="en-US" sz="1900" dirty="0"/>
              <a:t>describes a market where there is immense competition due to </a:t>
            </a:r>
            <a:r>
              <a:rPr lang="en-US" sz="1900" dirty="0" smtClean="0"/>
              <a:t>the absence </a:t>
            </a:r>
            <a:r>
              <a:rPr lang="en-US" sz="1900" dirty="0"/>
              <a:t>of barriers to entry. This means there are many small firms competing in </a:t>
            </a:r>
            <a:r>
              <a:rPr lang="en-US" sz="1900" dirty="0" smtClean="0"/>
              <a:t>the market</a:t>
            </a:r>
            <a:r>
              <a:rPr lang="en-US" sz="1900" dirty="0"/>
              <a:t>, none of which has any power to influence market supply or price.</a:t>
            </a:r>
          </a:p>
          <a:p>
            <a:r>
              <a:rPr lang="en-GB" sz="1900" b="1" dirty="0" smtClean="0">
                <a:solidFill>
                  <a:srgbClr val="FF0000"/>
                </a:solidFill>
              </a:rPr>
              <a:t>Price discrimination </a:t>
            </a:r>
            <a:r>
              <a:rPr lang="en-GB" sz="1900" dirty="0" smtClean="0"/>
              <a:t>is the practice of charging different prices to different customers for essentially </a:t>
            </a:r>
            <a:r>
              <a:rPr lang="en-GB" sz="1900" dirty="0"/>
              <a:t>the same product.</a:t>
            </a:r>
          </a:p>
          <a:p>
            <a:r>
              <a:rPr lang="en-US" sz="1900" dirty="0"/>
              <a:t>A </a:t>
            </a:r>
            <a:r>
              <a:rPr lang="en-US" sz="1900" b="1" dirty="0">
                <a:solidFill>
                  <a:srgbClr val="FF0000"/>
                </a:solidFill>
              </a:rPr>
              <a:t>price maker </a:t>
            </a:r>
            <a:r>
              <a:rPr lang="en-US" sz="1900" dirty="0"/>
              <a:t>is a firm with significant market power, which means that it can </a:t>
            </a:r>
            <a:r>
              <a:rPr lang="en-US" sz="1900" dirty="0" smtClean="0"/>
              <a:t>control </a:t>
            </a:r>
            <a:r>
              <a:rPr lang="en-GB" sz="1900" dirty="0" smtClean="0"/>
              <a:t>enough of the market supply to affect the price level</a:t>
            </a:r>
            <a:r>
              <a:rPr lang="en-GB" sz="1900" dirty="0"/>
              <a:t>.</a:t>
            </a:r>
          </a:p>
          <a:p>
            <a:r>
              <a:rPr lang="en-US" sz="1900" b="1" dirty="0">
                <a:solidFill>
                  <a:srgbClr val="FF0000"/>
                </a:solidFill>
              </a:rPr>
              <a:t>Price takers </a:t>
            </a:r>
            <a:r>
              <a:rPr lang="en-US" sz="1900" dirty="0"/>
              <a:t>are firms that set their price according to the market forces of demand </a:t>
            </a:r>
            <a:r>
              <a:rPr lang="en-US" sz="1900" dirty="0" smtClean="0"/>
              <a:t>and </a:t>
            </a:r>
            <a:r>
              <a:rPr lang="en-GB" sz="1900" dirty="0" smtClean="0"/>
              <a:t>supply, rather than determining their own prices</a:t>
            </a:r>
            <a:r>
              <a:rPr lang="en-GB" sz="1900" dirty="0"/>
              <a:t>.</a:t>
            </a:r>
            <a:endParaRPr lang="en-US" sz="1900" dirty="0"/>
          </a:p>
        </p:txBody>
      </p:sp>
      <p:sp>
        <p:nvSpPr>
          <p:cNvPr id="8" name="Title 2"/>
          <p:cNvSpPr>
            <a:spLocks noGrp="1"/>
          </p:cNvSpPr>
          <p:nvPr>
            <p:ph type="title"/>
          </p:nvPr>
        </p:nvSpPr>
        <p:spPr>
          <a:xfrm>
            <a:off x="70266" y="72008"/>
            <a:ext cx="7886110" cy="548680"/>
          </a:xfrm>
        </p:spPr>
        <p:txBody>
          <a:bodyPr>
            <a:noAutofit/>
          </a:bodyPr>
          <a:lstStyle/>
          <a:p>
            <a:r>
              <a:rPr lang="en-US" sz="2700" dirty="0" smtClean="0"/>
              <a:t>4.4 </a:t>
            </a:r>
            <a:r>
              <a:rPr lang="en-US" sz="2700" dirty="0"/>
              <a:t>– </a:t>
            </a:r>
            <a:r>
              <a:rPr lang="en-US" sz="2700" dirty="0" smtClean="0"/>
              <a:t>Perfect Competition and Monopoly – Key Terms</a:t>
            </a:r>
            <a:endParaRPr lang="en-US" sz="27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150</a:t>
            </a:r>
            <a:endParaRPr lang="en-GB" sz="1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44502348"/>
      </p:ext>
    </p:extLst>
  </p:cSld>
  <p:clrMapOvr>
    <a:masterClrMapping/>
  </p:clrMapOvr>
  <p:transition advClick="0"/>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3477875"/>
          </a:xfrm>
          <a:prstGeom prst="rect">
            <a:avLst/>
          </a:prstGeom>
        </p:spPr>
        <p:txBody>
          <a:bodyPr wrap="square">
            <a:spAutoFit/>
          </a:bodyPr>
          <a:lstStyle/>
          <a:p>
            <a:pPr>
              <a:buClr>
                <a:schemeClr val="accent6">
                  <a:lumMod val="50000"/>
                </a:schemeClr>
              </a:buClr>
            </a:pPr>
            <a:r>
              <a:rPr lang="en-US" sz="2000" b="1" dirty="0"/>
              <a:t>Perfect competition</a:t>
            </a:r>
          </a:p>
          <a:p>
            <a:pPr marL="534988" indent="-534988">
              <a:buClr>
                <a:schemeClr val="accent6">
                  <a:lumMod val="50000"/>
                </a:schemeClr>
              </a:buClr>
              <a:buFont typeface="Wingdings 3" panose="05040102010807070707" pitchFamily="18" charset="2"/>
              <a:buChar char=""/>
            </a:pPr>
            <a:r>
              <a:rPr lang="en-US" sz="2000" dirty="0"/>
              <a:t>In economics, the term market structure refers to the key characteristics </a:t>
            </a:r>
            <a:r>
              <a:rPr lang="en-US" sz="2000" dirty="0" smtClean="0"/>
              <a:t>of a particular </a:t>
            </a:r>
            <a:r>
              <a:rPr lang="en-US" sz="2000" dirty="0"/>
              <a:t>market. These features include the number and size of firms in </a:t>
            </a:r>
            <a:r>
              <a:rPr lang="en-US" sz="2000" dirty="0" smtClean="0"/>
              <a:t>the market</a:t>
            </a:r>
            <a:r>
              <a:rPr lang="en-US" sz="2000" dirty="0"/>
              <a:t>, the degree and </a:t>
            </a:r>
            <a:r>
              <a:rPr lang="en-US" sz="2000" dirty="0" smtClean="0"/>
              <a:t>intensity </a:t>
            </a:r>
            <a:r>
              <a:rPr lang="en-US" sz="2000" dirty="0"/>
              <a:t>of price and non-price competition, and the </a:t>
            </a:r>
            <a:r>
              <a:rPr lang="en-US" sz="2000" dirty="0" smtClean="0"/>
              <a:t>nature of </a:t>
            </a:r>
            <a:r>
              <a:rPr lang="en-US" sz="2000" dirty="0"/>
              <a:t>barriers to entry. </a:t>
            </a:r>
            <a:r>
              <a:rPr lang="en-US" sz="2000" dirty="0" smtClean="0"/>
              <a:t>The two </a:t>
            </a:r>
            <a:r>
              <a:rPr lang="en-US" sz="2000" dirty="0"/>
              <a:t>extreme marker structures in economics </a:t>
            </a:r>
            <a:r>
              <a:rPr lang="en-US" sz="2000" dirty="0" smtClean="0"/>
              <a:t>are perfect competition </a:t>
            </a:r>
            <a:r>
              <a:rPr lang="en-US" sz="2000" dirty="0"/>
              <a:t>and monopoly.</a:t>
            </a:r>
          </a:p>
          <a:p>
            <a:pPr marL="534988" indent="-534988">
              <a:buClr>
                <a:schemeClr val="accent6">
                  <a:lumMod val="50000"/>
                </a:schemeClr>
              </a:buClr>
              <a:buFont typeface="Wingdings 3" panose="05040102010807070707" pitchFamily="18" charset="2"/>
              <a:buChar char=""/>
            </a:pPr>
            <a:r>
              <a:rPr lang="en-US" sz="2000" dirty="0"/>
              <a:t>The model of perfect competition describes a marker where there is </a:t>
            </a:r>
            <a:r>
              <a:rPr lang="en-US" sz="2000" dirty="0" smtClean="0"/>
              <a:t>immense competition</a:t>
            </a:r>
            <a:r>
              <a:rPr lang="en-US" sz="2000" dirty="0"/>
              <a:t>. A real world example is the wet markets (fresh </a:t>
            </a:r>
            <a:r>
              <a:rPr lang="en-US" sz="2000" dirty="0" smtClean="0"/>
              <a:t>food markets) commonly </a:t>
            </a:r>
            <a:r>
              <a:rPr lang="en-US" sz="2000" dirty="0"/>
              <a:t>found in Asian countries such as Hong Kong, Singapore, South </a:t>
            </a:r>
            <a:r>
              <a:rPr lang="en-US" sz="2000" dirty="0" smtClean="0"/>
              <a:t>Korea, Taiwan </a:t>
            </a:r>
            <a:r>
              <a:rPr lang="en-US" sz="2000" dirty="0"/>
              <a:t>and Macau.</a:t>
            </a:r>
          </a:p>
        </p:txBody>
      </p:sp>
      <p:sp>
        <p:nvSpPr>
          <p:cNvPr id="8" name="Title 2"/>
          <p:cNvSpPr>
            <a:spLocks noGrp="1"/>
          </p:cNvSpPr>
          <p:nvPr>
            <p:ph type="title"/>
          </p:nvPr>
        </p:nvSpPr>
        <p:spPr>
          <a:xfrm>
            <a:off x="70266" y="72008"/>
            <a:ext cx="7886110" cy="548680"/>
          </a:xfrm>
        </p:spPr>
        <p:txBody>
          <a:bodyPr>
            <a:noAutofit/>
          </a:bodyPr>
          <a:lstStyle/>
          <a:p>
            <a:r>
              <a:rPr lang="en-US" sz="3400" dirty="0" smtClean="0"/>
              <a:t>4.4 </a:t>
            </a:r>
            <a:r>
              <a:rPr lang="en-US" sz="3400" dirty="0"/>
              <a:t>– </a:t>
            </a:r>
            <a:r>
              <a:rPr lang="en-US" sz="3400" dirty="0" smtClean="0"/>
              <a:t>Perfect Competition and Monopoly</a:t>
            </a:r>
            <a:endParaRPr lang="en-US" sz="34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142</a:t>
            </a:r>
            <a:endParaRPr lang="en-GB" sz="1000" b="1" dirty="0">
              <a:latin typeface="Arial" panose="020B0604020202020204" pitchFamily="34" charset="0"/>
              <a:cs typeface="Arial" panose="020B0604020202020204" pitchFamily="34" charset="0"/>
            </a:endParaRPr>
          </a:p>
        </p:txBody>
      </p:sp>
      <p:sp>
        <p:nvSpPr>
          <p:cNvPr id="2" name="Rectangle 1"/>
          <p:cNvSpPr/>
          <p:nvPr/>
        </p:nvSpPr>
        <p:spPr>
          <a:xfrm>
            <a:off x="206960" y="6269250"/>
            <a:ext cx="8674234" cy="369332"/>
          </a:xfrm>
          <a:prstGeom prst="rect">
            <a:avLst/>
          </a:prstGeom>
        </p:spPr>
        <p:txBody>
          <a:bodyPr wrap="none">
            <a:spAutoFit/>
          </a:bodyPr>
          <a:lstStyle/>
          <a:p>
            <a:r>
              <a:rPr lang="en-US" dirty="0">
                <a:solidFill>
                  <a:srgbClr val="FF0000"/>
                </a:solidFill>
                <a:latin typeface="Arial" panose="020B0604020202020204" pitchFamily="34" charset="0"/>
                <a:cs typeface="Arial" panose="020B0604020202020204" pitchFamily="34" charset="0"/>
              </a:rPr>
              <a:t>A wet market in Hong </a:t>
            </a:r>
            <a:r>
              <a:rPr lang="en-US" dirty="0" smtClean="0">
                <a:solidFill>
                  <a:srgbClr val="FF0000"/>
                </a:solidFill>
                <a:latin typeface="Arial" panose="020B0604020202020204" pitchFamily="34" charset="0"/>
                <a:cs typeface="Arial" panose="020B0604020202020204" pitchFamily="34" charset="0"/>
              </a:rPr>
              <a:t>Kong, Cairo and  London - </a:t>
            </a:r>
            <a:r>
              <a:rPr lang="en-US" dirty="0">
                <a:solidFill>
                  <a:srgbClr val="FF0000"/>
                </a:solidFill>
                <a:latin typeface="Arial" panose="020B0604020202020204" pitchFamily="34" charset="0"/>
                <a:cs typeface="Arial" panose="020B0604020202020204" pitchFamily="34" charset="0"/>
              </a:rPr>
              <a:t>an example of perfect competition</a:t>
            </a:r>
            <a:endParaRPr lang="en-GB" dirty="0">
              <a:solidFill>
                <a:srgbClr val="FF0000"/>
              </a:solidFill>
              <a:latin typeface="Arial" panose="020B0604020202020204" pitchFamily="34" charset="0"/>
              <a:cs typeface="Arial" panose="020B0604020202020204" pitchFamily="34" charset="0"/>
            </a:endParaRPr>
          </a:p>
        </p:txBody>
      </p:sp>
      <p:pic>
        <p:nvPicPr>
          <p:cNvPr id="72708" name="Picture 4" descr="Image result for cairo wet market"/>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7179"/>
          <a:stretch/>
        </p:blipFill>
        <p:spPr bwMode="auto">
          <a:xfrm>
            <a:off x="3203848" y="4561717"/>
            <a:ext cx="2639626" cy="1675595"/>
          </a:xfrm>
          <a:prstGeom prst="rect">
            <a:avLst/>
          </a:prstGeom>
          <a:noFill/>
          <a:extLst>
            <a:ext uri="{909E8E84-426E-40DD-AFC4-6F175D3DCCD1}">
              <a14:hiddenFill xmlns:a14="http://schemas.microsoft.com/office/drawing/2010/main">
                <a:solidFill>
                  <a:srgbClr val="FFFFFF"/>
                </a:solidFill>
              </a14:hiddenFill>
            </a:ext>
          </a:extLst>
        </p:spPr>
      </p:pic>
      <p:pic>
        <p:nvPicPr>
          <p:cNvPr id="72710" name="Picture 6" descr="Image result for london wet market"/>
          <p:cNvPicPr>
            <a:picLocks noChangeAspect="1" noChangeArrowheads="1"/>
          </p:cNvPicPr>
          <p:nvPr/>
        </p:nvPicPr>
        <p:blipFill rotWithShape="1">
          <a:blip r:embed="rId4">
            <a:extLst>
              <a:ext uri="{28A0092B-C50C-407E-A947-70E740481C1C}">
                <a14:useLocalDpi xmlns:a14="http://schemas.microsoft.com/office/drawing/2010/main" val="0"/>
              </a:ext>
            </a:extLst>
          </a:blip>
          <a:srcRect t="8930" b="8414"/>
          <a:stretch/>
        </p:blipFill>
        <p:spPr bwMode="auto">
          <a:xfrm>
            <a:off x="6067336" y="4530611"/>
            <a:ext cx="2753136" cy="1706701"/>
          </a:xfrm>
          <a:prstGeom prst="rect">
            <a:avLst/>
          </a:prstGeom>
          <a:noFill/>
          <a:extLst>
            <a:ext uri="{909E8E84-426E-40DD-AFC4-6F175D3DCCD1}">
              <a14:hiddenFill xmlns:a14="http://schemas.microsoft.com/office/drawing/2010/main">
                <a:solidFill>
                  <a:srgbClr val="FFFFFF"/>
                </a:solidFill>
              </a14:hiddenFill>
            </a:ext>
          </a:extLst>
        </p:spPr>
      </p:pic>
      <p:pic>
        <p:nvPicPr>
          <p:cNvPr id="72712" name="Picture 8" descr="Image result for hong kong wet marke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6373" y="4537591"/>
            <a:ext cx="2608268" cy="16997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180029"/>
      </p:ext>
    </p:extLst>
  </p:cSld>
  <p:clrMapOvr>
    <a:masterClrMapping/>
  </p:clrMapOvr>
  <p:transition advClick="0"/>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624734" cy="5786199"/>
          </a:xfrm>
          <a:prstGeom prst="rect">
            <a:avLst/>
          </a:prstGeom>
        </p:spPr>
        <p:txBody>
          <a:bodyPr wrap="square">
            <a:spAutoFit/>
          </a:bodyPr>
          <a:lstStyle/>
          <a:p>
            <a:pPr marL="355600" indent="-355600">
              <a:buClr>
                <a:schemeClr val="accent6">
                  <a:lumMod val="50000"/>
                </a:schemeClr>
              </a:buClr>
              <a:buFont typeface="Wingdings 3" panose="05040102010807070707" pitchFamily="18" charset="2"/>
              <a:buChar char=""/>
            </a:pPr>
            <a:r>
              <a:rPr lang="en-US" sz="1850" dirty="0"/>
              <a:t>The main characteristics of firms in perfect competition are as follows:</a:t>
            </a:r>
          </a:p>
          <a:p>
            <a:pPr marL="711200" indent="-263525">
              <a:buClr>
                <a:schemeClr val="accent6">
                  <a:lumMod val="50000"/>
                </a:schemeClr>
              </a:buClr>
              <a:buFont typeface="Arial" panose="020B0604020202020204" pitchFamily="34" charset="0"/>
              <a:buChar char="•"/>
            </a:pPr>
            <a:r>
              <a:rPr lang="en-US" sz="1850" dirty="0" smtClean="0"/>
              <a:t>There are </a:t>
            </a:r>
            <a:r>
              <a:rPr lang="en-US" sz="1850" b="1" dirty="0"/>
              <a:t>many buyers and sellers </a:t>
            </a:r>
            <a:r>
              <a:rPr lang="en-US" sz="1850" dirty="0"/>
              <a:t>in the industry, none </a:t>
            </a:r>
            <a:r>
              <a:rPr lang="en-US" sz="1850" dirty="0" smtClean="0"/>
              <a:t>of which </a:t>
            </a:r>
            <a:r>
              <a:rPr lang="en-US" sz="1850" dirty="0"/>
              <a:t>has </a:t>
            </a:r>
            <a:r>
              <a:rPr lang="en-US" sz="1850" dirty="0" smtClean="0"/>
              <a:t>any significant </a:t>
            </a:r>
            <a:r>
              <a:rPr lang="en-US" sz="1850" dirty="0"/>
              <a:t>market power to influence the market supply or demand (</a:t>
            </a:r>
            <a:r>
              <a:rPr lang="en-US" sz="1850" dirty="0" smtClean="0"/>
              <a:t>see Chapter 3). Hence</a:t>
            </a:r>
            <a:r>
              <a:rPr lang="en-US" sz="1850" dirty="0"/>
              <a:t>, firms </a:t>
            </a:r>
            <a:r>
              <a:rPr lang="en-US" sz="1850" dirty="0" smtClean="0"/>
              <a:t>are </a:t>
            </a:r>
            <a:r>
              <a:rPr lang="en-US" sz="1850" dirty="0"/>
              <a:t>said to be price takers - the price they charge is </a:t>
            </a:r>
            <a:r>
              <a:rPr lang="en-US" sz="1850" dirty="0" smtClean="0"/>
              <a:t>determined by the </a:t>
            </a:r>
            <a:r>
              <a:rPr lang="en-US" sz="1850" dirty="0"/>
              <a:t>market forces of demand and supply rather than firms setting their own prices.</a:t>
            </a:r>
          </a:p>
          <a:p>
            <a:pPr marL="711200" indent="-263525">
              <a:buClr>
                <a:schemeClr val="accent6">
                  <a:lumMod val="50000"/>
                </a:schemeClr>
              </a:buClr>
              <a:buFont typeface="Arial" panose="020B0604020202020204" pitchFamily="34" charset="0"/>
              <a:buChar char="•"/>
            </a:pPr>
            <a:r>
              <a:rPr lang="en-US" sz="1850" dirty="0" smtClean="0"/>
              <a:t>As </a:t>
            </a:r>
            <a:r>
              <a:rPr lang="en-US" sz="1850" dirty="0"/>
              <a:t>there </a:t>
            </a:r>
            <a:r>
              <a:rPr lang="en-US" sz="1850" dirty="0" smtClean="0"/>
              <a:t>are </a:t>
            </a:r>
            <a:r>
              <a:rPr lang="en-US" sz="1850" dirty="0"/>
              <a:t>literally </a:t>
            </a:r>
            <a:r>
              <a:rPr lang="en-US" sz="1850" b="1" dirty="0"/>
              <a:t>no barriers to entry </a:t>
            </a:r>
            <a:r>
              <a:rPr lang="en-US" sz="1850" dirty="0"/>
              <a:t>in perfect </a:t>
            </a:r>
            <a:r>
              <a:rPr lang="en-US" sz="1850" dirty="0" smtClean="0"/>
              <a:t>competition, </a:t>
            </a:r>
            <a:r>
              <a:rPr lang="en-US" sz="1850" dirty="0"/>
              <a:t>there is </a:t>
            </a:r>
            <a:r>
              <a:rPr lang="en-US" sz="1850" dirty="0" smtClean="0"/>
              <a:t>freedom of </a:t>
            </a:r>
            <a:r>
              <a:rPr lang="en-US" sz="1850" dirty="0"/>
              <a:t>entry to, and exit from, the market.</a:t>
            </a:r>
          </a:p>
          <a:p>
            <a:pPr marL="711200" indent="-263525">
              <a:buClr>
                <a:schemeClr val="accent6">
                  <a:lumMod val="50000"/>
                </a:schemeClr>
              </a:buClr>
              <a:buFont typeface="Arial" panose="020B0604020202020204" pitchFamily="34" charset="0"/>
              <a:buChar char="•"/>
            </a:pPr>
            <a:r>
              <a:rPr lang="en-US" sz="1850" dirty="0" smtClean="0"/>
              <a:t>Firms </a:t>
            </a:r>
            <a:r>
              <a:rPr lang="en-US" sz="1850" dirty="0"/>
              <a:t>produce a </a:t>
            </a:r>
            <a:r>
              <a:rPr lang="en-US" sz="1850" b="1" dirty="0"/>
              <a:t>homogeneous product</a:t>
            </a:r>
            <a:r>
              <a:rPr lang="en-US" sz="1850" dirty="0"/>
              <a:t>. This means that the products being </a:t>
            </a:r>
            <a:r>
              <a:rPr lang="en-US" sz="1850" dirty="0" smtClean="0"/>
              <a:t>sold are </a:t>
            </a:r>
            <a:r>
              <a:rPr lang="en-US" sz="1850" dirty="0"/>
              <a:t>identical, such as bananas or strawberries being sold in fresh fruit markets.</a:t>
            </a:r>
          </a:p>
          <a:p>
            <a:pPr marL="711200" indent="-263525">
              <a:buClr>
                <a:schemeClr val="accent6">
                  <a:lumMod val="50000"/>
                </a:schemeClr>
              </a:buClr>
              <a:buFont typeface="Arial" panose="020B0604020202020204" pitchFamily="34" charset="0"/>
              <a:buChar char="•"/>
            </a:pPr>
            <a:r>
              <a:rPr lang="en-US" sz="1850" dirty="0" smtClean="0"/>
              <a:t>Both </a:t>
            </a:r>
            <a:r>
              <a:rPr lang="en-US" sz="1850" dirty="0"/>
              <a:t>buyers and sellers have </a:t>
            </a:r>
            <a:r>
              <a:rPr lang="en-US" sz="1850" b="1" dirty="0"/>
              <a:t>perfect knowledge</a:t>
            </a:r>
            <a:r>
              <a:rPr lang="en-US" sz="1850" dirty="0"/>
              <a:t>. This means that customers </a:t>
            </a:r>
            <a:r>
              <a:rPr lang="en-US" sz="1850" dirty="0" smtClean="0"/>
              <a:t>and firms </a:t>
            </a:r>
            <a:r>
              <a:rPr lang="en-US" sz="1850" dirty="0"/>
              <a:t>have case of access to information about the product and the prices </a:t>
            </a:r>
            <a:r>
              <a:rPr lang="en-US" sz="1850" dirty="0" smtClean="0"/>
              <a:t>being charged </a:t>
            </a:r>
            <a:r>
              <a:rPr lang="en-US" sz="1850" dirty="0"/>
              <a:t>by competitors.</a:t>
            </a:r>
          </a:p>
        </p:txBody>
      </p:sp>
      <p:sp>
        <p:nvSpPr>
          <p:cNvPr id="8" name="Title 2"/>
          <p:cNvSpPr>
            <a:spLocks noGrp="1"/>
          </p:cNvSpPr>
          <p:nvPr>
            <p:ph type="title"/>
          </p:nvPr>
        </p:nvSpPr>
        <p:spPr>
          <a:xfrm>
            <a:off x="70266" y="72008"/>
            <a:ext cx="7886110" cy="548680"/>
          </a:xfrm>
        </p:spPr>
        <p:txBody>
          <a:bodyPr>
            <a:noAutofit/>
          </a:bodyPr>
          <a:lstStyle/>
          <a:p>
            <a:r>
              <a:rPr lang="en-US" sz="3400" dirty="0" smtClean="0"/>
              <a:t>4.4 </a:t>
            </a:r>
            <a:r>
              <a:rPr lang="en-US" sz="3400" dirty="0"/>
              <a:t>– </a:t>
            </a:r>
            <a:r>
              <a:rPr lang="en-US" sz="3400" dirty="0" smtClean="0"/>
              <a:t>Perfect Competition and Monopoly</a:t>
            </a:r>
            <a:endParaRPr lang="en-US" sz="34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142</a:t>
            </a:r>
            <a:endParaRPr lang="en-GB" sz="1000" b="1" dirty="0">
              <a:latin typeface="Arial" panose="020B0604020202020204" pitchFamily="34" charset="0"/>
              <a:cs typeface="Arial" panose="020B0604020202020204" pitchFamily="34" charset="0"/>
            </a:endParaRPr>
          </a:p>
        </p:txBody>
      </p:sp>
      <p:pic>
        <p:nvPicPr>
          <p:cNvPr id="72708" name="Picture 4" descr="Image result for cairo wet market"/>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7179"/>
          <a:stretch/>
        </p:blipFill>
        <p:spPr bwMode="auto">
          <a:xfrm>
            <a:off x="6876255" y="2451002"/>
            <a:ext cx="1880987" cy="1194022"/>
          </a:xfrm>
          <a:prstGeom prst="rect">
            <a:avLst/>
          </a:prstGeom>
          <a:noFill/>
          <a:extLst>
            <a:ext uri="{909E8E84-426E-40DD-AFC4-6F175D3DCCD1}">
              <a14:hiddenFill xmlns:a14="http://schemas.microsoft.com/office/drawing/2010/main">
                <a:solidFill>
                  <a:srgbClr val="FFFFFF"/>
                </a:solidFill>
              </a14:hiddenFill>
            </a:ext>
          </a:extLst>
        </p:spPr>
      </p:pic>
      <p:pic>
        <p:nvPicPr>
          <p:cNvPr id="72710" name="Picture 6" descr="Image result for london wet market"/>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8930" b="8414"/>
          <a:stretch/>
        </p:blipFill>
        <p:spPr bwMode="auto">
          <a:xfrm>
            <a:off x="6876256" y="1124745"/>
            <a:ext cx="1889040" cy="1171038"/>
          </a:xfrm>
          <a:prstGeom prst="rect">
            <a:avLst/>
          </a:prstGeom>
          <a:noFill/>
          <a:extLst>
            <a:ext uri="{909E8E84-426E-40DD-AFC4-6F175D3DCCD1}">
              <a14:hiddenFill xmlns:a14="http://schemas.microsoft.com/office/drawing/2010/main">
                <a:solidFill>
                  <a:srgbClr val="FFFFFF"/>
                </a:solidFill>
              </a14:hiddenFill>
            </a:ext>
          </a:extLst>
        </p:spPr>
      </p:pic>
      <p:pic>
        <p:nvPicPr>
          <p:cNvPr id="72712" name="Picture 8" descr="Image result for hong kong wet marke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76254" y="3789040"/>
            <a:ext cx="1889041" cy="1231026"/>
          </a:xfrm>
          <a:prstGeom prst="rect">
            <a:avLst/>
          </a:prstGeom>
          <a:noFill/>
          <a:extLst>
            <a:ext uri="{909E8E84-426E-40DD-AFC4-6F175D3DCCD1}">
              <a14:hiddenFill xmlns:a14="http://schemas.microsoft.com/office/drawing/2010/main">
                <a:solidFill>
                  <a:srgbClr val="FFFFFF"/>
                </a:solidFill>
              </a14:hiddenFill>
            </a:ext>
          </a:extLst>
        </p:spPr>
      </p:pic>
      <p:pic>
        <p:nvPicPr>
          <p:cNvPr id="74754" name="Picture 2" descr="Related imag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76254" y="5180571"/>
            <a:ext cx="1889041" cy="14167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8953642"/>
      </p:ext>
    </p:extLst>
  </p:cSld>
  <p:clrMapOvr>
    <a:masterClrMapping/>
  </p:clrMapOvr>
  <p:transition advClick="0"/>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569362" cy="5586145"/>
          </a:xfrm>
          <a:prstGeom prst="rect">
            <a:avLst/>
          </a:prstGeom>
        </p:spPr>
        <p:txBody>
          <a:bodyPr wrap="square">
            <a:spAutoFit/>
          </a:bodyPr>
          <a:lstStyle/>
          <a:p>
            <a:pPr marL="355600" indent="-355600">
              <a:buClr>
                <a:schemeClr val="accent6">
                  <a:lumMod val="50000"/>
                </a:schemeClr>
              </a:buClr>
              <a:buFont typeface="Wingdings 3" panose="05040102010807070707" pitchFamily="18" charset="2"/>
              <a:buChar char=""/>
            </a:pPr>
            <a:r>
              <a:rPr lang="en-US" sz="2100" dirty="0"/>
              <a:t>However, perfect competition is a theoretical possibility only and in reality the </a:t>
            </a:r>
            <a:r>
              <a:rPr lang="en-US" sz="2100" dirty="0" smtClean="0"/>
              <a:t>vast majority </a:t>
            </a:r>
            <a:r>
              <a:rPr lang="en-US" sz="2100" dirty="0"/>
              <a:t>of markets are imperfect. </a:t>
            </a:r>
            <a:r>
              <a:rPr lang="en-US" sz="2100" dirty="0" smtClean="0"/>
              <a:t>E.g.:</a:t>
            </a:r>
            <a:endParaRPr lang="en-US" sz="2100" dirty="0"/>
          </a:p>
          <a:p>
            <a:pPr marL="627063" indent="-271463">
              <a:buClr>
                <a:schemeClr val="accent6">
                  <a:lumMod val="50000"/>
                </a:schemeClr>
              </a:buClr>
              <a:buFont typeface="Arial" panose="020B0604020202020204" pitchFamily="34" charset="0"/>
              <a:buChar char="•"/>
            </a:pPr>
            <a:r>
              <a:rPr lang="en-US" sz="2100" dirty="0" smtClean="0"/>
              <a:t>In most industries</a:t>
            </a:r>
            <a:r>
              <a:rPr lang="en-US" sz="2100" dirty="0"/>
              <a:t>, there are market leaders (those with a high market </a:t>
            </a:r>
            <a:r>
              <a:rPr lang="en-US" sz="2100" dirty="0" smtClean="0"/>
              <a:t>share) who </a:t>
            </a:r>
            <a:r>
              <a:rPr lang="en-US" sz="2100" dirty="0"/>
              <a:t>have significant power to influence the market supply and hence prices. </a:t>
            </a:r>
            <a:r>
              <a:rPr lang="en-US" sz="2100" dirty="0" smtClean="0"/>
              <a:t>E.g. </a:t>
            </a:r>
            <a:r>
              <a:rPr lang="en-US" sz="2100" dirty="0"/>
              <a:t>is Apple and Samsung, which dominate the tablet computer </a:t>
            </a:r>
            <a:r>
              <a:rPr lang="en-US" sz="2100" dirty="0" smtClean="0"/>
              <a:t>industry. Hence</a:t>
            </a:r>
            <a:r>
              <a:rPr lang="en-US" sz="2100" dirty="0"/>
              <a:t>, these firms are </a:t>
            </a:r>
            <a:r>
              <a:rPr lang="en-US" sz="2100" b="1" dirty="0">
                <a:solidFill>
                  <a:srgbClr val="FF0000"/>
                </a:solidFill>
              </a:rPr>
              <a:t>price makers </a:t>
            </a:r>
            <a:r>
              <a:rPr lang="en-US" sz="2100" dirty="0"/>
              <a:t>(or price setters) rather than price takers.</a:t>
            </a:r>
          </a:p>
          <a:p>
            <a:pPr marL="627063" indent="-271463">
              <a:buClr>
                <a:schemeClr val="accent6">
                  <a:lumMod val="50000"/>
                </a:schemeClr>
              </a:buClr>
              <a:buFont typeface="Arial" panose="020B0604020202020204" pitchFamily="34" charset="0"/>
              <a:buChar char="•"/>
            </a:pPr>
            <a:r>
              <a:rPr lang="en-US" sz="2100" dirty="0" smtClean="0"/>
              <a:t>In </a:t>
            </a:r>
            <a:r>
              <a:rPr lang="en-US" sz="2100" dirty="0"/>
              <a:t>reality, barriers to entry exist in virtually all markets. </a:t>
            </a:r>
            <a:r>
              <a:rPr lang="en-US" sz="2100" dirty="0" smtClean="0"/>
              <a:t>E.g., </a:t>
            </a:r>
            <a:r>
              <a:rPr lang="en-US" sz="2100" dirty="0"/>
              <a:t>there </a:t>
            </a:r>
            <a:r>
              <a:rPr lang="en-US" sz="2100" dirty="0" smtClean="0"/>
              <a:t>may be </a:t>
            </a:r>
            <a:r>
              <a:rPr lang="en-US" sz="2100" dirty="0"/>
              <a:t>legal entry barriers to some industries, such as the professional </a:t>
            </a:r>
            <a:r>
              <a:rPr lang="en-US" sz="2100" dirty="0" smtClean="0"/>
              <a:t>qualifications needed </a:t>
            </a:r>
            <a:r>
              <a:rPr lang="en-US" sz="2100" dirty="0"/>
              <a:t>to </a:t>
            </a:r>
            <a:r>
              <a:rPr lang="en-US" sz="2100" dirty="0" smtClean="0"/>
              <a:t>practice </a:t>
            </a:r>
            <a:r>
              <a:rPr lang="en-US" sz="2100" dirty="0"/>
              <a:t>law and medicine, or the high </a:t>
            </a:r>
            <a:r>
              <a:rPr lang="en-US" sz="2100" dirty="0" smtClean="0"/>
              <a:t>set-up </a:t>
            </a:r>
            <a:r>
              <a:rPr lang="en-US" sz="2100" dirty="0"/>
              <a:t>costs to enter </a:t>
            </a:r>
            <a:r>
              <a:rPr lang="en-US" sz="2100" dirty="0" smtClean="0"/>
              <a:t>other markets</a:t>
            </a:r>
            <a:r>
              <a:rPr lang="en-US" sz="2100" dirty="0"/>
              <a:t>, such as the airline or pharmaceutical industries</a:t>
            </a:r>
            <a:r>
              <a:rPr lang="en-US" sz="2100" dirty="0" smtClean="0"/>
              <a:t>.</a:t>
            </a:r>
            <a:endParaRPr lang="en-US" sz="2100" dirty="0"/>
          </a:p>
        </p:txBody>
      </p:sp>
      <p:sp>
        <p:nvSpPr>
          <p:cNvPr id="8" name="Title 2"/>
          <p:cNvSpPr>
            <a:spLocks noGrp="1"/>
          </p:cNvSpPr>
          <p:nvPr>
            <p:ph type="title"/>
          </p:nvPr>
        </p:nvSpPr>
        <p:spPr>
          <a:xfrm>
            <a:off x="70266" y="72008"/>
            <a:ext cx="7886110" cy="548680"/>
          </a:xfrm>
        </p:spPr>
        <p:txBody>
          <a:bodyPr>
            <a:noAutofit/>
          </a:bodyPr>
          <a:lstStyle/>
          <a:p>
            <a:r>
              <a:rPr lang="en-US" sz="3400" dirty="0" smtClean="0"/>
              <a:t>4.4 </a:t>
            </a:r>
            <a:r>
              <a:rPr lang="en-US" sz="3400" dirty="0"/>
              <a:t>– </a:t>
            </a:r>
            <a:r>
              <a:rPr lang="en-US" sz="3400" dirty="0" smtClean="0"/>
              <a:t>Perfect Competition and Monopoly</a:t>
            </a:r>
            <a:endParaRPr lang="en-US" sz="34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143</a:t>
            </a:r>
            <a:endParaRPr lang="en-GB" sz="1000" b="1" dirty="0">
              <a:latin typeface="Arial" panose="020B0604020202020204" pitchFamily="34" charset="0"/>
              <a:cs typeface="Arial" panose="020B0604020202020204" pitchFamily="34" charset="0"/>
            </a:endParaRPr>
          </a:p>
        </p:txBody>
      </p:sp>
      <p:pic>
        <p:nvPicPr>
          <p:cNvPr id="72708" name="Picture 4" descr="Image result for cairo wet market"/>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7179"/>
          <a:stretch/>
        </p:blipFill>
        <p:spPr bwMode="auto">
          <a:xfrm>
            <a:off x="6821121" y="2451001"/>
            <a:ext cx="1936122" cy="1229021"/>
          </a:xfrm>
          <a:prstGeom prst="rect">
            <a:avLst/>
          </a:prstGeom>
          <a:noFill/>
          <a:extLst>
            <a:ext uri="{909E8E84-426E-40DD-AFC4-6F175D3DCCD1}">
              <a14:hiddenFill xmlns:a14="http://schemas.microsoft.com/office/drawing/2010/main">
                <a:solidFill>
                  <a:srgbClr val="FFFFFF"/>
                </a:solidFill>
              </a14:hiddenFill>
            </a:ext>
          </a:extLst>
        </p:spPr>
      </p:pic>
      <p:pic>
        <p:nvPicPr>
          <p:cNvPr id="72710" name="Picture 6" descr="Image result for london wet market"/>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8930" b="8414"/>
          <a:stretch/>
        </p:blipFill>
        <p:spPr bwMode="auto">
          <a:xfrm>
            <a:off x="6820884" y="1124745"/>
            <a:ext cx="1944412" cy="1205364"/>
          </a:xfrm>
          <a:prstGeom prst="rect">
            <a:avLst/>
          </a:prstGeom>
          <a:noFill/>
          <a:extLst>
            <a:ext uri="{909E8E84-426E-40DD-AFC4-6F175D3DCCD1}">
              <a14:hiddenFill xmlns:a14="http://schemas.microsoft.com/office/drawing/2010/main">
                <a:solidFill>
                  <a:srgbClr val="FFFFFF"/>
                </a:solidFill>
              </a14:hiddenFill>
            </a:ext>
          </a:extLst>
        </p:spPr>
      </p:pic>
      <p:pic>
        <p:nvPicPr>
          <p:cNvPr id="72712" name="Picture 8" descr="Image result for hong kong wet marke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20882" y="3789040"/>
            <a:ext cx="1944413" cy="1267110"/>
          </a:xfrm>
          <a:prstGeom prst="rect">
            <a:avLst/>
          </a:prstGeom>
          <a:noFill/>
          <a:extLst>
            <a:ext uri="{909E8E84-426E-40DD-AFC4-6F175D3DCCD1}">
              <a14:hiddenFill xmlns:a14="http://schemas.microsoft.com/office/drawing/2010/main">
                <a:solidFill>
                  <a:srgbClr val="FFFFFF"/>
                </a:solidFill>
              </a14:hiddenFill>
            </a:ext>
          </a:extLst>
        </p:spPr>
      </p:pic>
      <p:pic>
        <p:nvPicPr>
          <p:cNvPr id="74754" name="Picture 2" descr="Related imag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20882" y="5180571"/>
            <a:ext cx="1944413" cy="14583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3045941"/>
      </p:ext>
    </p:extLst>
  </p:cSld>
  <p:clrMapOvr>
    <a:masterClrMapping/>
  </p:clrMapOvr>
  <p:transition advClick="0"/>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4968552" cy="5632311"/>
          </a:xfrm>
          <a:prstGeom prst="rect">
            <a:avLst/>
          </a:prstGeom>
        </p:spPr>
        <p:txBody>
          <a:bodyPr wrap="square">
            <a:spAutoFit/>
          </a:bodyPr>
          <a:lstStyle/>
          <a:p>
            <a:pPr marL="271463" indent="-271463">
              <a:buClr>
                <a:schemeClr val="accent6">
                  <a:lumMod val="50000"/>
                </a:schemeClr>
              </a:buClr>
              <a:buFont typeface="Arial" panose="020B0604020202020204" pitchFamily="34" charset="0"/>
              <a:buChar char="•"/>
            </a:pPr>
            <a:r>
              <a:rPr lang="en-US" dirty="0" smtClean="0"/>
              <a:t>Consumers </a:t>
            </a:r>
            <a:r>
              <a:rPr lang="en-US" dirty="0"/>
              <a:t>and suppliers </a:t>
            </a:r>
            <a:r>
              <a:rPr lang="en-US" dirty="0" smtClean="0"/>
              <a:t>are </a:t>
            </a:r>
            <a:r>
              <a:rPr lang="en-US" dirty="0"/>
              <a:t>likely to have </a:t>
            </a:r>
            <a:r>
              <a:rPr lang="en-US" b="1" dirty="0" smtClean="0">
                <a:solidFill>
                  <a:srgbClr val="FF0000"/>
                </a:solidFill>
              </a:rPr>
              <a:t>imperfect </a:t>
            </a:r>
            <a:r>
              <a:rPr lang="en-US" b="1" dirty="0">
                <a:solidFill>
                  <a:srgbClr val="FF0000"/>
                </a:solidFill>
              </a:rPr>
              <a:t>knowledge</a:t>
            </a:r>
            <a:r>
              <a:rPr lang="en-US" dirty="0"/>
              <a:t> rather </a:t>
            </a:r>
            <a:r>
              <a:rPr lang="en-US" dirty="0" smtClean="0"/>
              <a:t>than perfect </a:t>
            </a:r>
            <a:r>
              <a:rPr lang="en-US" dirty="0"/>
              <a:t>knowledge. This means that customers and rival firms do not </a:t>
            </a:r>
            <a:r>
              <a:rPr lang="en-US" dirty="0" smtClean="0"/>
              <a:t>have easy </a:t>
            </a:r>
            <a:r>
              <a:rPr lang="en-US" dirty="0"/>
              <a:t>access to information about the products and the prices being charged </a:t>
            </a:r>
            <a:r>
              <a:rPr lang="en-US" dirty="0" smtClean="0"/>
              <a:t>by competitors</a:t>
            </a:r>
            <a:r>
              <a:rPr lang="en-US" dirty="0"/>
              <a:t>. For example, mobile phone </a:t>
            </a:r>
            <a:r>
              <a:rPr lang="en-US" dirty="0" smtClean="0"/>
              <a:t>network </a:t>
            </a:r>
            <a:r>
              <a:rPr lang="en-US" dirty="0"/>
              <a:t>providers use very </a:t>
            </a:r>
            <a:r>
              <a:rPr lang="en-US" dirty="0" smtClean="0"/>
              <a:t>confusing pricing </a:t>
            </a:r>
            <a:r>
              <a:rPr lang="en-US" dirty="0"/>
              <a:t>packages for their </a:t>
            </a:r>
            <a:r>
              <a:rPr lang="en-US" dirty="0" smtClean="0"/>
              <a:t>services</a:t>
            </a:r>
            <a:r>
              <a:rPr lang="en-US" dirty="0"/>
              <a:t>. Similarly, banks offer a variety of interest </a:t>
            </a:r>
            <a:r>
              <a:rPr lang="en-US" dirty="0" smtClean="0"/>
              <a:t>rate charges </a:t>
            </a:r>
            <a:r>
              <a:rPr lang="en-US" dirty="0"/>
              <a:t>for their various types </a:t>
            </a:r>
            <a:r>
              <a:rPr lang="en-US" dirty="0" smtClean="0"/>
              <a:t>of loan</a:t>
            </a:r>
            <a:r>
              <a:rPr lang="en-US" dirty="0"/>
              <a:t>.</a:t>
            </a:r>
          </a:p>
          <a:p>
            <a:pPr marL="271463" indent="-271463">
              <a:buClr>
                <a:schemeClr val="accent6">
                  <a:lumMod val="50000"/>
                </a:schemeClr>
              </a:buClr>
              <a:buFont typeface="Arial" panose="020B0604020202020204" pitchFamily="34" charset="0"/>
              <a:buChar char="•"/>
            </a:pPr>
            <a:r>
              <a:rPr lang="en-US" dirty="0" smtClean="0"/>
              <a:t>Firms </a:t>
            </a:r>
            <a:r>
              <a:rPr lang="en-US" dirty="0"/>
              <a:t>are likely to produce </a:t>
            </a:r>
            <a:r>
              <a:rPr lang="en-US" b="1" dirty="0" smtClean="0">
                <a:solidFill>
                  <a:srgbClr val="FF0000"/>
                </a:solidFill>
              </a:rPr>
              <a:t>differentiated products</a:t>
            </a:r>
            <a:r>
              <a:rPr lang="en-US" dirty="0"/>
              <a:t>, rather than </a:t>
            </a:r>
            <a:r>
              <a:rPr lang="en-US" dirty="0" smtClean="0"/>
              <a:t>homogeneous ones</a:t>
            </a:r>
            <a:r>
              <a:rPr lang="en-US" dirty="0"/>
              <a:t>. </a:t>
            </a:r>
            <a:r>
              <a:rPr lang="en-US" dirty="0" smtClean="0"/>
              <a:t>E.g., </a:t>
            </a:r>
            <a:r>
              <a:rPr lang="en-US" dirty="0"/>
              <a:t>sports apparel firms such as Adidas and Nike use </a:t>
            </a:r>
            <a:r>
              <a:rPr lang="en-US" dirty="0" smtClean="0"/>
              <a:t>branding, different </a:t>
            </a:r>
            <a:r>
              <a:rPr lang="en-US" dirty="0"/>
              <a:t>product designs, colours and slogans to differentiate their products. </a:t>
            </a:r>
            <a:r>
              <a:rPr lang="en-US" dirty="0" smtClean="0"/>
              <a:t>Many successful </a:t>
            </a:r>
            <a:r>
              <a:rPr lang="en-US" dirty="0"/>
              <a:t>and large businesses develop memorable slogans (catchphrases) as a </a:t>
            </a:r>
            <a:r>
              <a:rPr lang="en-US" dirty="0" smtClean="0"/>
              <a:t>form of </a:t>
            </a:r>
            <a:r>
              <a:rPr lang="en-US" dirty="0"/>
              <a:t>product differentiation (</a:t>
            </a:r>
            <a:r>
              <a:rPr lang="en-US" dirty="0" smtClean="0"/>
              <a:t>see </a:t>
            </a:r>
            <a:r>
              <a:rPr lang="en-US" dirty="0"/>
              <a:t>Table </a:t>
            </a:r>
            <a:r>
              <a:rPr lang="en-US" dirty="0" smtClean="0"/>
              <a:t>13.1).</a:t>
            </a:r>
            <a:endParaRPr lang="en-US" dirty="0"/>
          </a:p>
        </p:txBody>
      </p:sp>
      <p:sp>
        <p:nvSpPr>
          <p:cNvPr id="8" name="Title 2"/>
          <p:cNvSpPr>
            <a:spLocks noGrp="1"/>
          </p:cNvSpPr>
          <p:nvPr>
            <p:ph type="title"/>
          </p:nvPr>
        </p:nvSpPr>
        <p:spPr>
          <a:xfrm>
            <a:off x="70266" y="72008"/>
            <a:ext cx="7886110" cy="548680"/>
          </a:xfrm>
        </p:spPr>
        <p:txBody>
          <a:bodyPr>
            <a:noAutofit/>
          </a:bodyPr>
          <a:lstStyle/>
          <a:p>
            <a:r>
              <a:rPr lang="en-US" sz="3400" dirty="0" smtClean="0"/>
              <a:t>4.4 </a:t>
            </a:r>
            <a:r>
              <a:rPr lang="en-US" sz="3400" dirty="0"/>
              <a:t>– </a:t>
            </a:r>
            <a:r>
              <a:rPr lang="en-US" sz="3400" dirty="0" smtClean="0"/>
              <a:t>Perfect Competition and Monopoly</a:t>
            </a:r>
            <a:endParaRPr lang="en-US" sz="34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143</a:t>
            </a:r>
            <a:endParaRPr lang="en-GB" sz="1000"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nvPr>
        </p:nvGraphicFramePr>
        <p:xfrm>
          <a:off x="5268416" y="1000080"/>
          <a:ext cx="3552056" cy="5669280"/>
        </p:xfrm>
        <a:graphic>
          <a:graphicData uri="http://schemas.openxmlformats.org/drawingml/2006/table">
            <a:tbl>
              <a:tblPr firstRow="1" bandRow="1">
                <a:tableStyleId>{5C22544A-7EE6-4342-B048-85BDC9FD1C3A}</a:tableStyleId>
              </a:tblPr>
              <a:tblGrid>
                <a:gridCol w="2327920"/>
                <a:gridCol w="1224136"/>
              </a:tblGrid>
              <a:tr h="196672">
                <a:tc>
                  <a:txBody>
                    <a:bodyPr/>
                    <a:lstStyle/>
                    <a:p>
                      <a:r>
                        <a:rPr lang="en-IE" sz="1600" dirty="0" smtClean="0">
                          <a:latin typeface="Arial" panose="020B0604020202020204" pitchFamily="34" charset="0"/>
                          <a:cs typeface="Arial" panose="020B0604020202020204" pitchFamily="34" charset="0"/>
                        </a:rPr>
                        <a:t>Slogan</a:t>
                      </a:r>
                      <a:endParaRPr lang="en-GB" sz="1600" dirty="0">
                        <a:latin typeface="Arial" panose="020B0604020202020204" pitchFamily="34" charset="0"/>
                        <a:cs typeface="Arial" panose="020B0604020202020204" pitchFamily="34" charset="0"/>
                      </a:endParaRPr>
                    </a:p>
                  </a:txBody>
                  <a:tcPr/>
                </a:tc>
                <a:tc>
                  <a:txBody>
                    <a:bodyPr/>
                    <a:lstStyle/>
                    <a:p>
                      <a:r>
                        <a:rPr lang="en-IE" sz="1600" dirty="0" smtClean="0">
                          <a:latin typeface="Arial" panose="020B0604020202020204" pitchFamily="34" charset="0"/>
                          <a:cs typeface="Arial" panose="020B0604020202020204" pitchFamily="34" charset="0"/>
                        </a:rPr>
                        <a:t>Business</a:t>
                      </a:r>
                      <a:endParaRPr lang="en-GB" sz="1600" dirty="0">
                        <a:latin typeface="Arial" panose="020B0604020202020204" pitchFamily="34" charset="0"/>
                        <a:cs typeface="Arial" panose="020B0604020202020204" pitchFamily="34" charset="0"/>
                      </a:endParaRPr>
                    </a:p>
                  </a:txBody>
                  <a:tcPr/>
                </a:tc>
              </a:tr>
              <a:tr h="315132">
                <a:tc>
                  <a:txBody>
                    <a:bodyPr/>
                    <a:lstStyle/>
                    <a:p>
                      <a:r>
                        <a:rPr lang="en-IE" sz="1600" dirty="0" smtClean="0">
                          <a:latin typeface="Arial" panose="020B0604020202020204" pitchFamily="34" charset="0"/>
                          <a:cs typeface="Arial" panose="020B0604020202020204" pitchFamily="34" charset="0"/>
                        </a:rPr>
                        <a:t>Impossible is nothing</a:t>
                      </a:r>
                      <a:endParaRPr lang="en-GB" sz="1600" dirty="0">
                        <a:latin typeface="Arial" panose="020B0604020202020204" pitchFamily="34" charset="0"/>
                        <a:cs typeface="Arial" panose="020B0604020202020204" pitchFamily="34" charset="0"/>
                      </a:endParaRPr>
                    </a:p>
                  </a:txBody>
                  <a:tcPr/>
                </a:tc>
                <a:tc>
                  <a:txBody>
                    <a:bodyPr/>
                    <a:lstStyle/>
                    <a:p>
                      <a:r>
                        <a:rPr lang="en-IE" sz="1600" dirty="0" smtClean="0">
                          <a:latin typeface="Arial" panose="020B0604020202020204" pitchFamily="34" charset="0"/>
                          <a:cs typeface="Arial" panose="020B0604020202020204" pitchFamily="34" charset="0"/>
                        </a:rPr>
                        <a:t>Adidas</a:t>
                      </a:r>
                      <a:endParaRPr lang="en-GB" sz="1600" dirty="0">
                        <a:latin typeface="Arial" panose="020B0604020202020204" pitchFamily="34" charset="0"/>
                        <a:cs typeface="Arial" panose="020B0604020202020204" pitchFamily="34" charset="0"/>
                      </a:endParaRPr>
                    </a:p>
                  </a:txBody>
                  <a:tcPr/>
                </a:tc>
              </a:tr>
              <a:tr h="544319">
                <a:tc>
                  <a:txBody>
                    <a:bodyPr/>
                    <a:lstStyle/>
                    <a:p>
                      <a:r>
                        <a:rPr lang="en-IE" sz="1600" dirty="0" smtClean="0">
                          <a:latin typeface="Arial" panose="020B0604020202020204" pitchFamily="34" charset="0"/>
                          <a:cs typeface="Arial" panose="020B0604020202020204" pitchFamily="34" charset="0"/>
                        </a:rPr>
                        <a:t>The ultimate driving machine</a:t>
                      </a:r>
                      <a:endParaRPr lang="en-GB" sz="1600" dirty="0">
                        <a:latin typeface="Arial" panose="020B0604020202020204" pitchFamily="34" charset="0"/>
                        <a:cs typeface="Arial" panose="020B0604020202020204" pitchFamily="34" charset="0"/>
                      </a:endParaRPr>
                    </a:p>
                  </a:txBody>
                  <a:tcPr/>
                </a:tc>
                <a:tc>
                  <a:txBody>
                    <a:bodyPr/>
                    <a:lstStyle/>
                    <a:p>
                      <a:r>
                        <a:rPr lang="en-IE" sz="1600" dirty="0" smtClean="0">
                          <a:latin typeface="Arial" panose="020B0604020202020204" pitchFamily="34" charset="0"/>
                          <a:cs typeface="Arial" panose="020B0604020202020204" pitchFamily="34" charset="0"/>
                        </a:rPr>
                        <a:t>BMW</a:t>
                      </a:r>
                      <a:endParaRPr lang="en-GB" sz="1600" dirty="0">
                        <a:latin typeface="Arial" panose="020B0604020202020204" pitchFamily="34" charset="0"/>
                        <a:cs typeface="Arial" panose="020B0604020202020204" pitchFamily="34" charset="0"/>
                      </a:endParaRPr>
                    </a:p>
                  </a:txBody>
                  <a:tcPr/>
                </a:tc>
              </a:tr>
              <a:tr h="544319">
                <a:tc>
                  <a:txBody>
                    <a:bodyPr/>
                    <a:lstStyle/>
                    <a:p>
                      <a:r>
                        <a:rPr lang="en-IE" sz="1600" dirty="0" smtClean="0">
                          <a:latin typeface="Arial" panose="020B0604020202020204" pitchFamily="34" charset="0"/>
                          <a:cs typeface="Arial" panose="020B0604020202020204" pitchFamily="34" charset="0"/>
                        </a:rPr>
                        <a:t>The world’s online marketplace</a:t>
                      </a:r>
                      <a:endParaRPr lang="en-GB" sz="1600" dirty="0">
                        <a:latin typeface="Arial" panose="020B0604020202020204" pitchFamily="34" charset="0"/>
                        <a:cs typeface="Arial" panose="020B0604020202020204" pitchFamily="34" charset="0"/>
                      </a:endParaRPr>
                    </a:p>
                  </a:txBody>
                  <a:tcPr/>
                </a:tc>
                <a:tc>
                  <a:txBody>
                    <a:bodyPr/>
                    <a:lstStyle/>
                    <a:p>
                      <a:r>
                        <a:rPr lang="en-IE" sz="1600" dirty="0" smtClean="0">
                          <a:latin typeface="Arial" panose="020B0604020202020204" pitchFamily="34" charset="0"/>
                          <a:cs typeface="Arial" panose="020B0604020202020204" pitchFamily="34" charset="0"/>
                        </a:rPr>
                        <a:t>eBay</a:t>
                      </a:r>
                      <a:endParaRPr lang="en-GB" sz="1600" dirty="0">
                        <a:latin typeface="Arial" panose="020B0604020202020204" pitchFamily="34" charset="0"/>
                        <a:cs typeface="Arial" panose="020B0604020202020204" pitchFamily="34" charset="0"/>
                      </a:endParaRPr>
                    </a:p>
                  </a:txBody>
                  <a:tcPr/>
                </a:tc>
              </a:tr>
              <a:tr h="315132">
                <a:tc>
                  <a:txBody>
                    <a:bodyPr/>
                    <a:lstStyle/>
                    <a:p>
                      <a:r>
                        <a:rPr lang="en-IE" sz="1600" dirty="0" smtClean="0">
                          <a:latin typeface="Arial" panose="020B0604020202020204" pitchFamily="34" charset="0"/>
                          <a:cs typeface="Arial" panose="020B0604020202020204" pitchFamily="34" charset="0"/>
                        </a:rPr>
                        <a:t>The world on time</a:t>
                      </a:r>
                      <a:endParaRPr lang="en-GB" sz="1600" dirty="0">
                        <a:latin typeface="Arial" panose="020B0604020202020204" pitchFamily="34" charset="0"/>
                        <a:cs typeface="Arial" panose="020B0604020202020204" pitchFamily="34" charset="0"/>
                      </a:endParaRPr>
                    </a:p>
                  </a:txBody>
                  <a:tcPr/>
                </a:tc>
                <a:tc>
                  <a:txBody>
                    <a:bodyPr/>
                    <a:lstStyle/>
                    <a:p>
                      <a:r>
                        <a:rPr lang="en-IE" sz="1600" dirty="0" smtClean="0">
                          <a:latin typeface="Arial" panose="020B0604020202020204" pitchFamily="34" charset="0"/>
                          <a:cs typeface="Arial" panose="020B0604020202020204" pitchFamily="34" charset="0"/>
                        </a:rPr>
                        <a:t>FedEx</a:t>
                      </a:r>
                      <a:endParaRPr lang="en-GB" sz="1600" dirty="0">
                        <a:latin typeface="Arial" panose="020B0604020202020204" pitchFamily="34" charset="0"/>
                        <a:cs typeface="Arial" panose="020B0604020202020204" pitchFamily="34" charset="0"/>
                      </a:endParaRPr>
                    </a:p>
                  </a:txBody>
                  <a:tcPr/>
                </a:tc>
              </a:tr>
              <a:tr h="315132">
                <a:tc>
                  <a:txBody>
                    <a:bodyPr/>
                    <a:lstStyle/>
                    <a:p>
                      <a:r>
                        <a:rPr lang="en-IE" sz="1600" dirty="0" smtClean="0">
                          <a:latin typeface="Arial" panose="020B0604020202020204" pitchFamily="34" charset="0"/>
                          <a:cs typeface="Arial" panose="020B0604020202020204" pitchFamily="34" charset="0"/>
                        </a:rPr>
                        <a:t>The world’s local bank</a:t>
                      </a:r>
                      <a:endParaRPr lang="en-GB" sz="1600" dirty="0">
                        <a:latin typeface="Arial" panose="020B0604020202020204" pitchFamily="34" charset="0"/>
                        <a:cs typeface="Arial" panose="020B0604020202020204" pitchFamily="34" charset="0"/>
                      </a:endParaRPr>
                    </a:p>
                  </a:txBody>
                  <a:tcPr/>
                </a:tc>
                <a:tc>
                  <a:txBody>
                    <a:bodyPr/>
                    <a:lstStyle/>
                    <a:p>
                      <a:r>
                        <a:rPr lang="en-IE" sz="1600" dirty="0" smtClean="0">
                          <a:latin typeface="Arial" panose="020B0604020202020204" pitchFamily="34" charset="0"/>
                          <a:cs typeface="Arial" panose="020B0604020202020204" pitchFamily="34" charset="0"/>
                        </a:rPr>
                        <a:t>HSBC</a:t>
                      </a:r>
                      <a:endParaRPr lang="en-GB" sz="1600" dirty="0">
                        <a:latin typeface="Arial" panose="020B0604020202020204" pitchFamily="34" charset="0"/>
                        <a:cs typeface="Arial" panose="020B0604020202020204" pitchFamily="34" charset="0"/>
                      </a:endParaRPr>
                    </a:p>
                  </a:txBody>
                  <a:tcPr/>
                </a:tc>
              </a:tr>
              <a:tr h="315132">
                <a:tc>
                  <a:txBody>
                    <a:bodyPr/>
                    <a:lstStyle/>
                    <a:p>
                      <a:r>
                        <a:rPr lang="en-IE" sz="1600" dirty="0" smtClean="0">
                          <a:latin typeface="Arial" panose="020B0604020202020204" pitchFamily="34" charset="0"/>
                          <a:cs typeface="Arial" panose="020B0604020202020204" pitchFamily="34" charset="0"/>
                        </a:rPr>
                        <a:t>Because I‘m worth it</a:t>
                      </a:r>
                      <a:endParaRPr lang="en-GB" sz="1600" dirty="0">
                        <a:latin typeface="Arial" panose="020B0604020202020204" pitchFamily="34" charset="0"/>
                        <a:cs typeface="Arial" panose="020B0604020202020204" pitchFamily="34" charset="0"/>
                      </a:endParaRPr>
                    </a:p>
                  </a:txBody>
                  <a:tcPr/>
                </a:tc>
                <a:tc>
                  <a:txBody>
                    <a:bodyPr/>
                    <a:lstStyle/>
                    <a:p>
                      <a:r>
                        <a:rPr lang="en-IE" sz="1600" dirty="0" smtClean="0">
                          <a:latin typeface="Arial" panose="020B0604020202020204" pitchFamily="34" charset="0"/>
                          <a:cs typeface="Arial" panose="020B0604020202020204" pitchFamily="34" charset="0"/>
                        </a:rPr>
                        <a:t>L’Oréal</a:t>
                      </a:r>
                      <a:endParaRPr lang="en-GB" sz="1600" dirty="0">
                        <a:latin typeface="Arial" panose="020B0604020202020204" pitchFamily="34" charset="0"/>
                        <a:cs typeface="Arial" panose="020B0604020202020204" pitchFamily="34" charset="0"/>
                      </a:endParaRPr>
                    </a:p>
                  </a:txBody>
                  <a:tcPr/>
                </a:tc>
              </a:tr>
              <a:tr h="315132">
                <a:tc>
                  <a:txBody>
                    <a:bodyPr/>
                    <a:lstStyle/>
                    <a:p>
                      <a:r>
                        <a:rPr lang="en-IE" sz="1600" dirty="0" smtClean="0">
                          <a:latin typeface="Arial" panose="020B0604020202020204" pitchFamily="34" charset="0"/>
                          <a:cs typeface="Arial" panose="020B0604020202020204" pitchFamily="34" charset="0"/>
                        </a:rPr>
                        <a:t>I’m </a:t>
                      </a:r>
                      <a:r>
                        <a:rPr lang="en-IE" sz="1600" dirty="0" err="1" smtClean="0">
                          <a:latin typeface="Arial" panose="020B0604020202020204" pitchFamily="34" charset="0"/>
                          <a:cs typeface="Arial" panose="020B0604020202020204" pitchFamily="34" charset="0"/>
                        </a:rPr>
                        <a:t>lovin</a:t>
                      </a:r>
                      <a:r>
                        <a:rPr lang="en-IE" sz="1600" dirty="0" smtClean="0">
                          <a:latin typeface="Arial" panose="020B0604020202020204" pitchFamily="34" charset="0"/>
                          <a:cs typeface="Arial" panose="020B0604020202020204" pitchFamily="34" charset="0"/>
                        </a:rPr>
                        <a:t>’ it</a:t>
                      </a:r>
                      <a:endParaRPr lang="en-GB" sz="1600" dirty="0">
                        <a:latin typeface="Arial" panose="020B0604020202020204" pitchFamily="34" charset="0"/>
                        <a:cs typeface="Arial" panose="020B0604020202020204" pitchFamily="34" charset="0"/>
                      </a:endParaRPr>
                    </a:p>
                  </a:txBody>
                  <a:tcPr/>
                </a:tc>
                <a:tc>
                  <a:txBody>
                    <a:bodyPr/>
                    <a:lstStyle/>
                    <a:p>
                      <a:r>
                        <a:rPr lang="en-IE" sz="1600" dirty="0" smtClean="0">
                          <a:latin typeface="Arial" panose="020B0604020202020204" pitchFamily="34" charset="0"/>
                          <a:cs typeface="Arial" panose="020B0604020202020204" pitchFamily="34" charset="0"/>
                        </a:rPr>
                        <a:t>McDonalds</a:t>
                      </a:r>
                      <a:endParaRPr lang="en-GB" sz="1600" dirty="0">
                        <a:latin typeface="Arial" panose="020B0604020202020204" pitchFamily="34" charset="0"/>
                        <a:cs typeface="Arial" panose="020B0604020202020204" pitchFamily="34" charset="0"/>
                      </a:endParaRPr>
                    </a:p>
                  </a:txBody>
                  <a:tcPr/>
                </a:tc>
              </a:tr>
              <a:tr h="544319">
                <a:tc>
                  <a:txBody>
                    <a:bodyPr/>
                    <a:lstStyle/>
                    <a:p>
                      <a:r>
                        <a:rPr lang="en-IE" sz="1600" dirty="0" smtClean="0">
                          <a:latin typeface="Arial" panose="020B0604020202020204" pitchFamily="34" charset="0"/>
                          <a:cs typeface="Arial" panose="020B0604020202020204" pitchFamily="34" charset="0"/>
                        </a:rPr>
                        <a:t>Where do you want to go today?</a:t>
                      </a:r>
                      <a:endParaRPr lang="en-GB" sz="1600" dirty="0">
                        <a:latin typeface="Arial" panose="020B0604020202020204" pitchFamily="34" charset="0"/>
                        <a:cs typeface="Arial" panose="020B0604020202020204" pitchFamily="34" charset="0"/>
                      </a:endParaRPr>
                    </a:p>
                  </a:txBody>
                  <a:tcPr/>
                </a:tc>
                <a:tc>
                  <a:txBody>
                    <a:bodyPr/>
                    <a:lstStyle/>
                    <a:p>
                      <a:r>
                        <a:rPr lang="en-IE" sz="1600" dirty="0" smtClean="0">
                          <a:latin typeface="Arial" panose="020B0604020202020204" pitchFamily="34" charset="0"/>
                          <a:cs typeface="Arial" panose="020B0604020202020204" pitchFamily="34" charset="0"/>
                        </a:rPr>
                        <a:t>Microsoft</a:t>
                      </a:r>
                      <a:endParaRPr lang="en-GB" sz="1600" dirty="0">
                        <a:latin typeface="Arial" panose="020B0604020202020204" pitchFamily="34" charset="0"/>
                        <a:cs typeface="Arial" panose="020B0604020202020204" pitchFamily="34" charset="0"/>
                      </a:endParaRPr>
                    </a:p>
                  </a:txBody>
                  <a:tcPr/>
                </a:tc>
              </a:tr>
              <a:tr h="315132">
                <a:tc>
                  <a:txBody>
                    <a:bodyPr/>
                    <a:lstStyle/>
                    <a:p>
                      <a:r>
                        <a:rPr lang="en-IE" sz="1600" dirty="0" smtClean="0">
                          <a:latin typeface="Arial" panose="020B0604020202020204" pitchFamily="34" charset="0"/>
                          <a:cs typeface="Arial" panose="020B0604020202020204" pitchFamily="34" charset="0"/>
                        </a:rPr>
                        <a:t>Just do it</a:t>
                      </a:r>
                      <a:endParaRPr lang="en-GB" sz="1600" dirty="0">
                        <a:latin typeface="Arial" panose="020B0604020202020204" pitchFamily="34" charset="0"/>
                        <a:cs typeface="Arial" panose="020B0604020202020204" pitchFamily="34" charset="0"/>
                      </a:endParaRPr>
                    </a:p>
                  </a:txBody>
                  <a:tcPr/>
                </a:tc>
                <a:tc>
                  <a:txBody>
                    <a:bodyPr/>
                    <a:lstStyle/>
                    <a:p>
                      <a:r>
                        <a:rPr lang="en-IE" sz="1600" dirty="0" smtClean="0">
                          <a:latin typeface="Arial" panose="020B0604020202020204" pitchFamily="34" charset="0"/>
                          <a:cs typeface="Arial" panose="020B0604020202020204" pitchFamily="34" charset="0"/>
                        </a:rPr>
                        <a:t>Nike</a:t>
                      </a:r>
                      <a:endParaRPr lang="en-GB" sz="1600" dirty="0">
                        <a:latin typeface="Arial" panose="020B0604020202020204" pitchFamily="34" charset="0"/>
                        <a:cs typeface="Arial" panose="020B0604020202020204" pitchFamily="34" charset="0"/>
                      </a:endParaRPr>
                    </a:p>
                  </a:txBody>
                  <a:tcPr/>
                </a:tc>
              </a:tr>
              <a:tr h="315132">
                <a:tc>
                  <a:txBody>
                    <a:bodyPr/>
                    <a:lstStyle/>
                    <a:p>
                      <a:r>
                        <a:rPr lang="en-IE" sz="1600" dirty="0" smtClean="0">
                          <a:latin typeface="Arial" panose="020B0604020202020204" pitchFamily="34" charset="0"/>
                          <a:cs typeface="Arial" panose="020B0604020202020204" pitchFamily="34" charset="0"/>
                        </a:rPr>
                        <a:t>Ideas for life</a:t>
                      </a:r>
                      <a:endParaRPr lang="en-GB" sz="1600" dirty="0">
                        <a:latin typeface="Arial" panose="020B0604020202020204" pitchFamily="34" charset="0"/>
                        <a:cs typeface="Arial" panose="020B0604020202020204" pitchFamily="34" charset="0"/>
                      </a:endParaRPr>
                    </a:p>
                  </a:txBody>
                  <a:tcPr/>
                </a:tc>
                <a:tc>
                  <a:txBody>
                    <a:bodyPr/>
                    <a:lstStyle/>
                    <a:p>
                      <a:r>
                        <a:rPr lang="en-IE" sz="1600" dirty="0" smtClean="0">
                          <a:latin typeface="Arial" panose="020B0604020202020204" pitchFamily="34" charset="0"/>
                          <a:cs typeface="Arial" panose="020B0604020202020204" pitchFamily="34" charset="0"/>
                        </a:rPr>
                        <a:t>Panasonic</a:t>
                      </a:r>
                      <a:endParaRPr lang="en-GB" sz="1600" dirty="0">
                        <a:latin typeface="Arial" panose="020B0604020202020204" pitchFamily="34" charset="0"/>
                        <a:cs typeface="Arial" panose="020B0604020202020204" pitchFamily="34" charset="0"/>
                      </a:endParaRPr>
                    </a:p>
                  </a:txBody>
                  <a:tcPr/>
                </a:tc>
              </a:tr>
              <a:tr h="315132">
                <a:tc>
                  <a:txBody>
                    <a:bodyPr/>
                    <a:lstStyle/>
                    <a:p>
                      <a:r>
                        <a:rPr lang="en-IE" sz="1600" dirty="0" smtClean="0">
                          <a:latin typeface="Arial" panose="020B0604020202020204" pitchFamily="34" charset="0"/>
                          <a:cs typeface="Arial" panose="020B0604020202020204" pitchFamily="34" charset="0"/>
                        </a:rPr>
                        <a:t>I don’t </a:t>
                      </a:r>
                      <a:r>
                        <a:rPr lang="en-IE" sz="1600" dirty="0" err="1" smtClean="0">
                          <a:latin typeface="Arial" panose="020B0604020202020204" pitchFamily="34" charset="0"/>
                          <a:cs typeface="Arial" panose="020B0604020202020204" pitchFamily="34" charset="0"/>
                        </a:rPr>
                        <a:t>wanna</a:t>
                      </a:r>
                      <a:r>
                        <a:rPr lang="en-IE" sz="1600" dirty="0" smtClean="0">
                          <a:latin typeface="Arial" panose="020B0604020202020204" pitchFamily="34" charset="0"/>
                          <a:cs typeface="Arial" panose="020B0604020202020204" pitchFamily="34" charset="0"/>
                        </a:rPr>
                        <a:t> grow up.</a:t>
                      </a:r>
                      <a:endParaRPr lang="en-GB" sz="1600" dirty="0">
                        <a:latin typeface="Arial" panose="020B0604020202020204" pitchFamily="34" charset="0"/>
                        <a:cs typeface="Arial" panose="020B0604020202020204" pitchFamily="34" charset="0"/>
                      </a:endParaRPr>
                    </a:p>
                  </a:txBody>
                  <a:tcPr/>
                </a:tc>
                <a:tc>
                  <a:txBody>
                    <a:bodyPr/>
                    <a:lstStyle/>
                    <a:p>
                      <a:r>
                        <a:rPr lang="en-IE" sz="1600" dirty="0" smtClean="0">
                          <a:latin typeface="Arial" panose="020B0604020202020204" pitchFamily="34" charset="0"/>
                          <a:cs typeface="Arial" panose="020B0604020202020204" pitchFamily="34" charset="0"/>
                        </a:rPr>
                        <a:t>Toys R Us</a:t>
                      </a:r>
                      <a:endParaRPr lang="en-GB" sz="1600" dirty="0">
                        <a:latin typeface="Arial" panose="020B0604020202020204" pitchFamily="34" charset="0"/>
                        <a:cs typeface="Arial" panose="020B0604020202020204" pitchFamily="34" charset="0"/>
                      </a:endParaRPr>
                    </a:p>
                  </a:txBody>
                  <a:tcPr/>
                </a:tc>
              </a:tr>
              <a:tr h="544319">
                <a:tc>
                  <a:txBody>
                    <a:bodyPr/>
                    <a:lstStyle/>
                    <a:p>
                      <a:r>
                        <a:rPr lang="en-IE" sz="1600" dirty="0" smtClean="0">
                          <a:latin typeface="Arial" panose="020B0604020202020204" pitchFamily="34" charset="0"/>
                          <a:cs typeface="Arial" panose="020B0604020202020204" pitchFamily="34" charset="0"/>
                        </a:rPr>
                        <a:t>It’s everywhere you want to be</a:t>
                      </a:r>
                      <a:endParaRPr lang="en-GB" sz="1600" dirty="0">
                        <a:latin typeface="Arial" panose="020B0604020202020204" pitchFamily="34" charset="0"/>
                        <a:cs typeface="Arial" panose="020B0604020202020204" pitchFamily="34" charset="0"/>
                      </a:endParaRPr>
                    </a:p>
                  </a:txBody>
                  <a:tcPr/>
                </a:tc>
                <a:tc>
                  <a:txBody>
                    <a:bodyPr/>
                    <a:lstStyle/>
                    <a:p>
                      <a:r>
                        <a:rPr lang="en-IE" sz="1600" dirty="0" smtClean="0">
                          <a:latin typeface="Arial" panose="020B0604020202020204" pitchFamily="34" charset="0"/>
                          <a:cs typeface="Arial" panose="020B0604020202020204" pitchFamily="34" charset="0"/>
                        </a:rPr>
                        <a:t>VISA</a:t>
                      </a:r>
                      <a:endParaRPr lang="en-GB" sz="1600" dirty="0">
                        <a:latin typeface="Arial" panose="020B0604020202020204" pitchFamily="34" charset="0"/>
                        <a:cs typeface="Arial" panose="020B0604020202020204" pitchFamily="34" charset="0"/>
                      </a:endParaRPr>
                    </a:p>
                  </a:txBody>
                  <a:tcPr/>
                </a:tc>
              </a:tr>
              <a:tr h="315132">
                <a:tc>
                  <a:txBody>
                    <a:bodyPr/>
                    <a:lstStyle/>
                    <a:p>
                      <a:r>
                        <a:rPr lang="en-IE" sz="1600" dirty="0" smtClean="0">
                          <a:latin typeface="Arial" panose="020B0604020202020204" pitchFamily="34" charset="0"/>
                          <a:cs typeface="Arial" panose="020B0604020202020204" pitchFamily="34" charset="0"/>
                        </a:rPr>
                        <a:t>Always low prices</a:t>
                      </a:r>
                      <a:endParaRPr lang="en-GB" sz="1600" dirty="0">
                        <a:latin typeface="Arial" panose="020B0604020202020204" pitchFamily="34" charset="0"/>
                        <a:cs typeface="Arial" panose="020B0604020202020204" pitchFamily="34" charset="0"/>
                      </a:endParaRPr>
                    </a:p>
                  </a:txBody>
                  <a:tcPr/>
                </a:tc>
                <a:tc>
                  <a:txBody>
                    <a:bodyPr/>
                    <a:lstStyle/>
                    <a:p>
                      <a:r>
                        <a:rPr lang="en-IE" sz="1600" dirty="0" smtClean="0">
                          <a:latin typeface="Arial" panose="020B0604020202020204" pitchFamily="34" charset="0"/>
                          <a:cs typeface="Arial" panose="020B0604020202020204" pitchFamily="34" charset="0"/>
                        </a:rPr>
                        <a:t>Walmart</a:t>
                      </a:r>
                      <a:endParaRPr lang="en-GB" sz="16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3873817190"/>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4000" dirty="0" smtClean="0"/>
              <a:t>Grade Descriptors – Grade F</a:t>
            </a:r>
            <a:endParaRPr lang="en-GB" sz="4000" dirty="0"/>
          </a:p>
        </p:txBody>
      </p:sp>
      <p:sp>
        <p:nvSpPr>
          <p:cNvPr id="3" name="Rectangle 2"/>
          <p:cNvSpPr/>
          <p:nvPr/>
        </p:nvSpPr>
        <p:spPr>
          <a:xfrm>
            <a:off x="251520" y="1052736"/>
            <a:ext cx="8568952" cy="5324535"/>
          </a:xfrm>
          <a:prstGeom prst="rect">
            <a:avLst/>
          </a:prstGeom>
        </p:spPr>
        <p:txBody>
          <a:bodyPr wrap="square">
            <a:spAutoFit/>
          </a:bodyPr>
          <a:lstStyle/>
          <a:p>
            <a:pPr marL="406400" indent="-406400">
              <a:buClr>
                <a:srgbClr val="00B050"/>
              </a:buClr>
              <a:buFont typeface="Wingdings 3" panose="05040102010807070707" pitchFamily="18" charset="2"/>
              <a:buChar char=""/>
            </a:pPr>
            <a:r>
              <a:rPr lang="en-US" sz="2000" dirty="0" smtClean="0"/>
              <a:t>To </a:t>
            </a:r>
            <a:r>
              <a:rPr lang="en-US" sz="2000" dirty="0"/>
              <a:t>achieve a </a:t>
            </a:r>
            <a:r>
              <a:rPr lang="en-US" sz="2000" b="1" dirty="0"/>
              <a:t>Grade F</a:t>
            </a:r>
            <a:r>
              <a:rPr lang="en-US" sz="2000" dirty="0"/>
              <a:t>, a candidate must show some familiarity with the central concepts and ideas in </a:t>
            </a:r>
            <a:r>
              <a:rPr lang="en-US" sz="2000" dirty="0" smtClean="0"/>
              <a:t>the syllabus</a:t>
            </a:r>
            <a:r>
              <a:rPr lang="en-US" sz="2000" dirty="0"/>
              <a:t>. Within the separate assessment objectives, a candidate awarded a Grade F must show:</a:t>
            </a:r>
          </a:p>
          <a:p>
            <a:pPr>
              <a:buClr>
                <a:srgbClr val="00B050"/>
              </a:buClr>
            </a:pPr>
            <a:r>
              <a:rPr lang="en-US" sz="2000" b="1" dirty="0"/>
              <a:t>AO1: Knowledge with understanding</a:t>
            </a:r>
          </a:p>
          <a:p>
            <a:pPr marL="693738" indent="-287338">
              <a:buClr>
                <a:srgbClr val="00B050"/>
              </a:buClr>
              <a:buFont typeface="Arial" panose="020B0604020202020204" pitchFamily="34" charset="0"/>
              <a:buChar char="•"/>
            </a:pPr>
            <a:r>
              <a:rPr lang="en-US" sz="2000" dirty="0" smtClean="0"/>
              <a:t>Some </a:t>
            </a:r>
            <a:r>
              <a:rPr lang="en-US" sz="2000" dirty="0"/>
              <a:t>ability to identify specific facts or principles in relation to the content of the syllabus</a:t>
            </a:r>
          </a:p>
          <a:p>
            <a:pPr marL="693738" indent="-287338">
              <a:buClr>
                <a:srgbClr val="00B050"/>
              </a:buClr>
              <a:buFont typeface="Arial" panose="020B0604020202020204" pitchFamily="34" charset="0"/>
              <a:buChar char="•"/>
            </a:pPr>
            <a:r>
              <a:rPr lang="en-US" sz="2000" dirty="0" smtClean="0"/>
              <a:t>Some </a:t>
            </a:r>
            <a:r>
              <a:rPr lang="en-US" sz="2000" dirty="0"/>
              <a:t>ability to describe graphs, diagrams, tables.</a:t>
            </a:r>
          </a:p>
          <a:p>
            <a:pPr>
              <a:buClr>
                <a:srgbClr val="00B050"/>
              </a:buClr>
            </a:pPr>
            <a:r>
              <a:rPr lang="en-US" sz="2000" b="1" dirty="0"/>
              <a:t>AO2: Analysis</a:t>
            </a:r>
          </a:p>
          <a:p>
            <a:pPr marL="693738" indent="-287338">
              <a:buClr>
                <a:srgbClr val="00B050"/>
              </a:buClr>
              <a:buFont typeface="Arial" panose="020B0604020202020204" pitchFamily="34" charset="0"/>
              <a:buChar char="•"/>
            </a:pPr>
            <a:r>
              <a:rPr lang="en-US" sz="2000" dirty="0" smtClean="0"/>
              <a:t>Some </a:t>
            </a:r>
            <a:r>
              <a:rPr lang="en-US" sz="2000" dirty="0"/>
              <a:t>ability to classify data in a simple way and some ability to select relevant information from </a:t>
            </a:r>
            <a:r>
              <a:rPr lang="en-US" sz="2000" dirty="0" smtClean="0"/>
              <a:t>a set </a:t>
            </a:r>
            <a:r>
              <a:rPr lang="en-US" sz="2000" dirty="0"/>
              <a:t>of data</a:t>
            </a:r>
          </a:p>
          <a:p>
            <a:pPr marL="693738" indent="-287338">
              <a:buClr>
                <a:srgbClr val="00B050"/>
              </a:buClr>
              <a:buFont typeface="Arial" panose="020B0604020202020204" pitchFamily="34" charset="0"/>
              <a:buChar char="•"/>
            </a:pPr>
            <a:r>
              <a:rPr lang="en-US" sz="2000" dirty="0" smtClean="0"/>
              <a:t>Some </a:t>
            </a:r>
            <a:r>
              <a:rPr lang="en-US" sz="2000" dirty="0"/>
              <a:t>ability to apply the tools of economic analysis to particular situations.</a:t>
            </a:r>
          </a:p>
          <a:p>
            <a:pPr>
              <a:buClr>
                <a:srgbClr val="00B050"/>
              </a:buClr>
            </a:pPr>
            <a:r>
              <a:rPr lang="en-US" sz="2000" b="1" dirty="0"/>
              <a:t>AO3: Critical evaluation and decision-making</a:t>
            </a:r>
          </a:p>
          <a:p>
            <a:pPr marL="693738" indent="-287338">
              <a:buClr>
                <a:srgbClr val="00B050"/>
              </a:buClr>
              <a:buFont typeface="Arial" panose="020B0604020202020204" pitchFamily="34" charset="0"/>
              <a:buChar char="•"/>
            </a:pPr>
            <a:r>
              <a:rPr lang="en-US" sz="2000" dirty="0" smtClean="0"/>
              <a:t>A </a:t>
            </a:r>
            <a:r>
              <a:rPr lang="en-US" sz="2000" dirty="0"/>
              <a:t>limited ability to discriminate between different sources of information and to describe </a:t>
            </a:r>
            <a:r>
              <a:rPr lang="en-US" sz="2000" dirty="0" smtClean="0"/>
              <a:t>the difference </a:t>
            </a:r>
            <a:r>
              <a:rPr lang="en-US" sz="2000" dirty="0"/>
              <a:t>between facts and opinions</a:t>
            </a:r>
          </a:p>
          <a:p>
            <a:pPr marL="693738" indent="-287338">
              <a:buClr>
                <a:srgbClr val="00B050"/>
              </a:buClr>
              <a:buFont typeface="Arial" panose="020B0604020202020204" pitchFamily="34" charset="0"/>
              <a:buChar char="•"/>
            </a:pPr>
            <a:r>
              <a:rPr lang="en-US" sz="2000" dirty="0" smtClean="0"/>
              <a:t>Some </a:t>
            </a:r>
            <a:r>
              <a:rPr lang="en-US" sz="2000" dirty="0"/>
              <a:t>ability to use information relating to a particular topic.</a:t>
            </a:r>
            <a:endParaRPr lang="en-US" dirty="0"/>
          </a:p>
        </p:txBody>
      </p:sp>
    </p:spTree>
    <p:extLst>
      <p:ext uri="{BB962C8B-B14F-4D97-AF65-F5344CB8AC3E}">
        <p14:creationId xmlns:p14="http://schemas.microsoft.com/office/powerpoint/2010/main" val="235314698"/>
      </p:ext>
    </p:extLst>
  </p:cSld>
  <p:clrMapOvr>
    <a:masterClrMapping/>
  </p:clrMapOvr>
  <p:transition advClick="0"/>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1938992"/>
          </a:xfrm>
          <a:prstGeom prst="rect">
            <a:avLst/>
          </a:prstGeom>
        </p:spPr>
        <p:txBody>
          <a:bodyPr wrap="square">
            <a:spAutoFit/>
          </a:bodyPr>
          <a:lstStyle/>
          <a:p>
            <a:pPr>
              <a:buClr>
                <a:schemeClr val="accent6">
                  <a:lumMod val="50000"/>
                </a:schemeClr>
              </a:buClr>
            </a:pPr>
            <a:r>
              <a:rPr lang="en-US" sz="2000" b="1" dirty="0"/>
              <a:t>Pricing and output policies in perfect competition</a:t>
            </a:r>
          </a:p>
          <a:p>
            <a:pPr marL="355600" indent="-355600">
              <a:buClr>
                <a:schemeClr val="accent6">
                  <a:lumMod val="50000"/>
                </a:schemeClr>
              </a:buClr>
              <a:buFont typeface="Wingdings 3" panose="05040102010807070707" pitchFamily="18" charset="2"/>
              <a:buChar char=""/>
            </a:pPr>
            <a:r>
              <a:rPr lang="en-US" sz="2000" dirty="0"/>
              <a:t>A high degree of competition in a market can benefit consumers. This is </a:t>
            </a:r>
            <a:r>
              <a:rPr lang="en-US" sz="2000" dirty="0" smtClean="0"/>
              <a:t>because they </a:t>
            </a:r>
            <a:r>
              <a:rPr lang="en-US" sz="2000" dirty="0"/>
              <a:t>get good-quality products and good customer service, all </a:t>
            </a:r>
            <a:r>
              <a:rPr lang="en-US" sz="2000" dirty="0" smtClean="0"/>
              <a:t>are </a:t>
            </a:r>
            <a:r>
              <a:rPr lang="en-US" sz="2000" dirty="0"/>
              <a:t>the right prices.</a:t>
            </a:r>
          </a:p>
          <a:p>
            <a:pPr marL="355600" indent="-355600">
              <a:buClr>
                <a:schemeClr val="accent6">
                  <a:lumMod val="50000"/>
                </a:schemeClr>
              </a:buClr>
              <a:buFont typeface="Wingdings 3" panose="05040102010807070707" pitchFamily="18" charset="2"/>
              <a:buChar char=""/>
            </a:pPr>
            <a:r>
              <a:rPr lang="en-US" sz="2000" dirty="0"/>
              <a:t>In addition, competition brings about greater choice, higher output and </a:t>
            </a:r>
            <a:r>
              <a:rPr lang="en-US" sz="2000" dirty="0" smtClean="0"/>
              <a:t>more competitive </a:t>
            </a:r>
            <a:r>
              <a:rPr lang="en-US" sz="2000" dirty="0"/>
              <a:t>prices (</a:t>
            </a:r>
            <a:r>
              <a:rPr lang="en-US" sz="2000" dirty="0" smtClean="0"/>
              <a:t>see </a:t>
            </a:r>
            <a:r>
              <a:rPr lang="en-US" sz="2000" dirty="0"/>
              <a:t>Figure 13.1).</a:t>
            </a:r>
          </a:p>
        </p:txBody>
      </p:sp>
      <p:sp>
        <p:nvSpPr>
          <p:cNvPr id="8" name="Title 2"/>
          <p:cNvSpPr>
            <a:spLocks noGrp="1"/>
          </p:cNvSpPr>
          <p:nvPr>
            <p:ph type="title"/>
          </p:nvPr>
        </p:nvSpPr>
        <p:spPr>
          <a:xfrm>
            <a:off x="70266" y="72008"/>
            <a:ext cx="7886110" cy="548680"/>
          </a:xfrm>
        </p:spPr>
        <p:txBody>
          <a:bodyPr>
            <a:noAutofit/>
          </a:bodyPr>
          <a:lstStyle/>
          <a:p>
            <a:r>
              <a:rPr lang="en-US" sz="3400" dirty="0" smtClean="0"/>
              <a:t>4.4 </a:t>
            </a:r>
            <a:r>
              <a:rPr lang="en-US" sz="3400" dirty="0"/>
              <a:t>– </a:t>
            </a:r>
            <a:r>
              <a:rPr lang="en-US" sz="3400" dirty="0" smtClean="0"/>
              <a:t>Perfect Competition and Monopoly</a:t>
            </a:r>
            <a:endParaRPr lang="en-US" sz="34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144</a:t>
            </a:r>
            <a:endParaRPr lang="en-GB" sz="1000" b="1" dirty="0">
              <a:latin typeface="Arial" panose="020B0604020202020204" pitchFamily="34" charset="0"/>
              <a:cs typeface="Arial" panose="020B0604020202020204" pitchFamily="34" charset="0"/>
            </a:endParaRPr>
          </a:p>
        </p:txBody>
      </p:sp>
      <p:sp>
        <p:nvSpPr>
          <p:cNvPr id="3" name="Rectangle 2"/>
          <p:cNvSpPr/>
          <p:nvPr/>
        </p:nvSpPr>
        <p:spPr>
          <a:xfrm>
            <a:off x="771269" y="6269250"/>
            <a:ext cx="7257115" cy="400110"/>
          </a:xfrm>
          <a:prstGeom prst="rect">
            <a:avLst/>
          </a:prstGeom>
        </p:spPr>
        <p:txBody>
          <a:bodyPr wrap="none">
            <a:spAutoFit/>
          </a:bodyPr>
          <a:lstStyle/>
          <a:p>
            <a:r>
              <a:rPr lang="en-US" sz="2000" dirty="0">
                <a:latin typeface="Arial" panose="020B0604020202020204" pitchFamily="34" charset="0"/>
                <a:cs typeface="Arial" panose="020B0604020202020204" pitchFamily="34" charset="0"/>
              </a:rPr>
              <a:t>Figure 13.1 </a:t>
            </a:r>
            <a:r>
              <a:rPr lang="en-US" sz="2000" dirty="0" smtClean="0">
                <a:latin typeface="Arial" panose="020B0604020202020204" pitchFamily="34" charset="0"/>
                <a:cs typeface="Arial" panose="020B0604020202020204" pitchFamily="34" charset="0"/>
              </a:rPr>
              <a:t>- Impact </a:t>
            </a:r>
            <a:r>
              <a:rPr lang="en-US" sz="2000" dirty="0">
                <a:latin typeface="Arial" panose="020B0604020202020204" pitchFamily="34" charset="0"/>
                <a:cs typeface="Arial" panose="020B0604020202020204" pitchFamily="34" charset="0"/>
              </a:rPr>
              <a:t>of competition on market price and output</a:t>
            </a:r>
            <a:endParaRPr lang="en-GB" sz="5400"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rotWithShape="1">
          <a:blip r:embed="rId3"/>
          <a:srcRect l="30630" t="23422" r="37271" b="30313"/>
          <a:stretch/>
        </p:blipFill>
        <p:spPr>
          <a:xfrm>
            <a:off x="359531" y="2996952"/>
            <a:ext cx="4038157" cy="3272298"/>
          </a:xfrm>
          <a:prstGeom prst="rect">
            <a:avLst/>
          </a:prstGeom>
        </p:spPr>
      </p:pic>
      <p:sp>
        <p:nvSpPr>
          <p:cNvPr id="5" name="Rectangle 4"/>
          <p:cNvSpPr/>
          <p:nvPr/>
        </p:nvSpPr>
        <p:spPr>
          <a:xfrm>
            <a:off x="4644008" y="3454549"/>
            <a:ext cx="4176464" cy="2031325"/>
          </a:xfrm>
          <a:prstGeom prst="rect">
            <a:avLst/>
          </a:prstGeom>
        </p:spPr>
        <p:txBody>
          <a:bodyPr wrap="square">
            <a:spAutoFit/>
          </a:bodyPr>
          <a:lstStyle/>
          <a:p>
            <a:r>
              <a:rPr lang="en-IE" sz="2100" dirty="0" smtClean="0">
                <a:solidFill>
                  <a:srgbClr val="252525"/>
                </a:solidFill>
                <a:latin typeface="Arial" panose="020B0604020202020204" pitchFamily="34" charset="0"/>
                <a:cs typeface="Arial" panose="020B0604020202020204" pitchFamily="34" charset="0"/>
              </a:rPr>
              <a:t>Increased competition shifts the market supply curve outwards to the right. This causes the market price to fall from P</a:t>
            </a:r>
            <a:r>
              <a:rPr lang="en-IE" sz="2100" i="1" baseline="-25000" dirty="0" smtClean="0">
                <a:solidFill>
                  <a:srgbClr val="252525"/>
                </a:solidFill>
                <a:latin typeface="Arial" panose="020B0604020202020204" pitchFamily="34" charset="0"/>
                <a:cs typeface="Arial" panose="020B0604020202020204" pitchFamily="34" charset="0"/>
              </a:rPr>
              <a:t>1</a:t>
            </a:r>
            <a:r>
              <a:rPr lang="en-IE" sz="2100" dirty="0" smtClean="0">
                <a:solidFill>
                  <a:srgbClr val="252525"/>
                </a:solidFill>
                <a:latin typeface="Arial" panose="020B0604020202020204" pitchFamily="34" charset="0"/>
                <a:cs typeface="Arial" panose="020B0604020202020204" pitchFamily="34" charset="0"/>
              </a:rPr>
              <a:t> to P</a:t>
            </a:r>
            <a:r>
              <a:rPr lang="en-IE" sz="2100" i="1" baseline="-25000" dirty="0" smtClean="0">
                <a:solidFill>
                  <a:srgbClr val="252525"/>
                </a:solidFill>
                <a:latin typeface="Arial" panose="020B0604020202020204" pitchFamily="34" charset="0"/>
                <a:cs typeface="Arial" panose="020B0604020202020204" pitchFamily="34" charset="0"/>
              </a:rPr>
              <a:t>2</a:t>
            </a:r>
            <a:r>
              <a:rPr lang="en-IE" sz="2100" dirty="0" smtClean="0">
                <a:solidFill>
                  <a:srgbClr val="252525"/>
                </a:solidFill>
                <a:latin typeface="Arial" panose="020B0604020202020204" pitchFamily="34" charset="0"/>
                <a:cs typeface="Arial" panose="020B0604020202020204" pitchFamily="34" charset="0"/>
              </a:rPr>
              <a:t>, thereby causing the quantity demanded to increase from Q</a:t>
            </a:r>
            <a:r>
              <a:rPr lang="en-IE" sz="2100" i="1" baseline="-25000" dirty="0" smtClean="0">
                <a:solidFill>
                  <a:srgbClr val="252525"/>
                </a:solidFill>
                <a:latin typeface="Arial" panose="020B0604020202020204" pitchFamily="34" charset="0"/>
                <a:cs typeface="Arial" panose="020B0604020202020204" pitchFamily="34" charset="0"/>
              </a:rPr>
              <a:t>1</a:t>
            </a:r>
            <a:r>
              <a:rPr lang="en-IE" sz="2100" dirty="0" smtClean="0">
                <a:solidFill>
                  <a:srgbClr val="252525"/>
                </a:solidFill>
                <a:latin typeface="Arial" panose="020B0604020202020204" pitchFamily="34" charset="0"/>
                <a:cs typeface="Arial" panose="020B0604020202020204" pitchFamily="34" charset="0"/>
              </a:rPr>
              <a:t> to Q</a:t>
            </a:r>
            <a:r>
              <a:rPr lang="en-IE" sz="2100" i="1" baseline="-25000" dirty="0" smtClean="0">
                <a:solidFill>
                  <a:srgbClr val="252525"/>
                </a:solidFill>
                <a:latin typeface="Arial" panose="020B0604020202020204" pitchFamily="34" charset="0"/>
                <a:cs typeface="Arial" panose="020B0604020202020204" pitchFamily="34" charset="0"/>
              </a:rPr>
              <a:t>2</a:t>
            </a:r>
            <a:r>
              <a:rPr lang="en-IE" sz="2100" dirty="0" smtClean="0">
                <a:solidFill>
                  <a:srgbClr val="252525"/>
                </a:solidFill>
                <a:latin typeface="Arial" panose="020B0604020202020204" pitchFamily="34" charset="0"/>
                <a:cs typeface="Arial" panose="020B0604020202020204" pitchFamily="34" charset="0"/>
              </a:rPr>
              <a:t>.</a:t>
            </a:r>
            <a:endParaRPr lang="en-GB" sz="2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15470679"/>
      </p:ext>
    </p:extLst>
  </p:cSld>
  <p:clrMapOvr>
    <a:masterClrMapping/>
  </p:clrMapOvr>
  <p:transition advClick="0"/>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521512"/>
          </a:xfrm>
          <a:prstGeom prst="rect">
            <a:avLst/>
          </a:prstGeom>
        </p:spPr>
        <p:txBody>
          <a:bodyPr wrap="square">
            <a:spAutoFit/>
          </a:bodyPr>
          <a:lstStyle/>
          <a:p>
            <a:pPr>
              <a:buClr>
                <a:schemeClr val="accent6">
                  <a:lumMod val="50000"/>
                </a:schemeClr>
              </a:buClr>
              <a:tabLst>
                <a:tab pos="8348663" algn="r"/>
              </a:tabLst>
            </a:pPr>
            <a:r>
              <a:rPr lang="en-US" sz="1960" b="1" dirty="0" smtClean="0">
                <a:solidFill>
                  <a:srgbClr val="FF0000"/>
                </a:solidFill>
              </a:rPr>
              <a:t>Exam practice</a:t>
            </a:r>
            <a:endParaRPr lang="en-US" sz="1960" b="1" dirty="0">
              <a:solidFill>
                <a:srgbClr val="FF0000"/>
              </a:solidFill>
            </a:endParaRPr>
          </a:p>
          <a:p>
            <a:pPr marL="439738" indent="-439738">
              <a:buClr>
                <a:schemeClr val="accent6">
                  <a:lumMod val="50000"/>
                </a:schemeClr>
              </a:buClr>
              <a:buFont typeface="Wingdings 3" panose="05040102010807070707" pitchFamily="18" charset="2"/>
              <a:buChar char=""/>
              <a:tabLst>
                <a:tab pos="8348663" algn="r"/>
              </a:tabLst>
            </a:pPr>
            <a:r>
              <a:rPr lang="en-US" sz="1960" dirty="0" smtClean="0">
                <a:solidFill>
                  <a:srgbClr val="FF0000"/>
                </a:solidFill>
              </a:rPr>
              <a:t>Supermarket </a:t>
            </a:r>
            <a:r>
              <a:rPr lang="en-US" sz="1960" dirty="0">
                <a:solidFill>
                  <a:srgbClr val="FF0000"/>
                </a:solidFill>
              </a:rPr>
              <a:t>chains such as Walmart. Carrefour and Tesco use an extensive range </a:t>
            </a:r>
            <a:r>
              <a:rPr lang="en-US" sz="1960" dirty="0" smtClean="0">
                <a:solidFill>
                  <a:srgbClr val="FF0000"/>
                </a:solidFill>
              </a:rPr>
              <a:t>of pricing </a:t>
            </a:r>
            <a:r>
              <a:rPr lang="en-US" sz="1960" dirty="0">
                <a:solidFill>
                  <a:srgbClr val="FF0000"/>
                </a:solidFill>
              </a:rPr>
              <a:t>and non-pricing strategies to compete. Market research published by Which</a:t>
            </a:r>
            <a:r>
              <a:rPr lang="en-US" sz="1960" dirty="0" smtClean="0">
                <a:solidFill>
                  <a:srgbClr val="FF0000"/>
                </a:solidFill>
              </a:rPr>
              <a:t>? (</a:t>
            </a:r>
            <a:r>
              <a:rPr lang="en-US" sz="1960" dirty="0">
                <a:solidFill>
                  <a:srgbClr val="FF0000"/>
                </a:solidFill>
              </a:rPr>
              <a:t>a consumer campaigning organisation in the UK) showed that most </a:t>
            </a:r>
            <a:r>
              <a:rPr lang="en-US" sz="1960" dirty="0" smtClean="0">
                <a:solidFill>
                  <a:srgbClr val="FF0000"/>
                </a:solidFill>
              </a:rPr>
              <a:t>shoppers believe </a:t>
            </a:r>
            <a:r>
              <a:rPr lang="en-US" sz="1960" dirty="0">
                <a:solidFill>
                  <a:srgbClr val="FF0000"/>
                </a:solidFill>
              </a:rPr>
              <a:t>supermarkets deliberately try to mislead them by using confusing </a:t>
            </a:r>
            <a:r>
              <a:rPr lang="en-US" sz="1960" dirty="0" smtClean="0">
                <a:solidFill>
                  <a:srgbClr val="FF0000"/>
                </a:solidFill>
              </a:rPr>
              <a:t>pricing strategies</a:t>
            </a:r>
            <a:r>
              <a:rPr lang="en-US" sz="1960" dirty="0">
                <a:solidFill>
                  <a:srgbClr val="FF0000"/>
                </a:solidFill>
              </a:rPr>
              <a:t>.</a:t>
            </a:r>
          </a:p>
          <a:p>
            <a:pPr marL="439738" indent="-439738">
              <a:buClr>
                <a:schemeClr val="accent6">
                  <a:lumMod val="50000"/>
                </a:schemeClr>
              </a:buClr>
              <a:buFont typeface="Wingdings 3" panose="05040102010807070707" pitchFamily="18" charset="2"/>
              <a:buChar char=""/>
              <a:tabLst>
                <a:tab pos="8348663" algn="r"/>
              </a:tabLst>
            </a:pPr>
            <a:r>
              <a:rPr lang="en-US" sz="1960" dirty="0">
                <a:solidFill>
                  <a:srgbClr val="FF0000"/>
                </a:solidFill>
              </a:rPr>
              <a:t>The </a:t>
            </a:r>
            <a:r>
              <a:rPr lang="en-US" sz="1960" i="1" dirty="0">
                <a:solidFill>
                  <a:srgbClr val="FF0000"/>
                </a:solidFill>
              </a:rPr>
              <a:t>Which?</a:t>
            </a:r>
            <a:r>
              <a:rPr lang="en-US" sz="1960" dirty="0">
                <a:solidFill>
                  <a:srgbClr val="FF0000"/>
                </a:solidFill>
              </a:rPr>
              <a:t> findings showed that supermarkets often use poor labelling and </a:t>
            </a:r>
            <a:r>
              <a:rPr lang="en-US" sz="1960" dirty="0" smtClean="0">
                <a:solidFill>
                  <a:srgbClr val="FF0000"/>
                </a:solidFill>
              </a:rPr>
              <a:t>puzzling prices </a:t>
            </a:r>
            <a:r>
              <a:rPr lang="en-US" sz="1960" dirty="0">
                <a:solidFill>
                  <a:srgbClr val="FF0000"/>
                </a:solidFill>
              </a:rPr>
              <a:t>for their products. For instance, a 600 g jar of mayonnaise might be priced </a:t>
            </a:r>
            <a:r>
              <a:rPr lang="en-US" sz="1960" dirty="0" smtClean="0">
                <a:solidFill>
                  <a:srgbClr val="FF0000"/>
                </a:solidFill>
              </a:rPr>
              <a:t>at £3.49 </a:t>
            </a:r>
            <a:r>
              <a:rPr lang="en-US" sz="1960" dirty="0">
                <a:solidFill>
                  <a:srgbClr val="FF0000"/>
                </a:solidFill>
              </a:rPr>
              <a:t>while a 400g jar of the same brand is priced at £2.35 - so which one </a:t>
            </a:r>
            <a:r>
              <a:rPr lang="en-US" sz="1960" dirty="0" smtClean="0">
                <a:solidFill>
                  <a:srgbClr val="FF0000"/>
                </a:solidFill>
              </a:rPr>
              <a:t>offers better </a:t>
            </a:r>
            <a:r>
              <a:rPr lang="en-US" sz="1960" dirty="0">
                <a:solidFill>
                  <a:srgbClr val="FF0000"/>
                </a:solidFill>
              </a:rPr>
              <a:t>value? Similarly, pre-packed fruits and vegetables are found to have </a:t>
            </a:r>
            <a:r>
              <a:rPr lang="en-US" sz="1960" dirty="0" smtClean="0">
                <a:solidFill>
                  <a:srgbClr val="FF0000"/>
                </a:solidFill>
              </a:rPr>
              <a:t>very different </a:t>
            </a:r>
            <a:r>
              <a:rPr lang="en-US" sz="1960" dirty="0">
                <a:solidFill>
                  <a:srgbClr val="FF0000"/>
                </a:solidFill>
              </a:rPr>
              <a:t>prices compared with loose varieties of the same produce.</a:t>
            </a:r>
          </a:p>
          <a:p>
            <a:pPr marL="457200" indent="-457200">
              <a:buClr>
                <a:schemeClr val="accent6">
                  <a:lumMod val="50000"/>
                </a:schemeClr>
              </a:buClr>
              <a:buFont typeface="+mj-lt"/>
              <a:buAutoNum type="arabicPeriod"/>
              <a:tabLst>
                <a:tab pos="8348663" algn="r"/>
              </a:tabLst>
            </a:pPr>
            <a:r>
              <a:rPr lang="en-US" sz="1960" dirty="0" smtClean="0">
                <a:solidFill>
                  <a:srgbClr val="FF0000"/>
                </a:solidFill>
              </a:rPr>
              <a:t>Price </a:t>
            </a:r>
            <a:r>
              <a:rPr lang="en-US" sz="1960" dirty="0">
                <a:solidFill>
                  <a:srgbClr val="FF0000"/>
                </a:solidFill>
              </a:rPr>
              <a:t>is one way in which supermarkets compete. Explain three </a:t>
            </a:r>
            <a:r>
              <a:rPr lang="en-US" sz="1960" dirty="0" smtClean="0">
                <a:solidFill>
                  <a:srgbClr val="FF0000"/>
                </a:solidFill>
              </a:rPr>
              <a:t>non-pricing strategies </a:t>
            </a:r>
            <a:r>
              <a:rPr lang="en-US" sz="1960" dirty="0">
                <a:solidFill>
                  <a:srgbClr val="FF0000"/>
                </a:solidFill>
              </a:rPr>
              <a:t>that supermarkets use to compete with each other. </a:t>
            </a:r>
            <a:r>
              <a:rPr lang="en-US" sz="1960" dirty="0" smtClean="0">
                <a:solidFill>
                  <a:srgbClr val="FF0000"/>
                </a:solidFill>
              </a:rPr>
              <a:t>	(6</a:t>
            </a:r>
            <a:r>
              <a:rPr lang="en-US" sz="1960" dirty="0">
                <a:solidFill>
                  <a:srgbClr val="FF0000"/>
                </a:solidFill>
              </a:rPr>
              <a:t>)</a:t>
            </a:r>
          </a:p>
          <a:p>
            <a:pPr marL="457200" indent="-457200">
              <a:buClr>
                <a:schemeClr val="accent6">
                  <a:lumMod val="50000"/>
                </a:schemeClr>
              </a:buClr>
              <a:buFont typeface="+mj-lt"/>
              <a:buAutoNum type="arabicPeriod"/>
              <a:tabLst>
                <a:tab pos="8348663" algn="r"/>
              </a:tabLst>
            </a:pPr>
            <a:r>
              <a:rPr lang="en-US" sz="1960" dirty="0" smtClean="0">
                <a:solidFill>
                  <a:srgbClr val="FF0000"/>
                </a:solidFill>
              </a:rPr>
              <a:t>To </a:t>
            </a:r>
            <a:r>
              <a:rPr lang="en-US" sz="1960" dirty="0">
                <a:solidFill>
                  <a:srgbClr val="FF0000"/>
                </a:solidFill>
              </a:rPr>
              <a:t>what extent do supermarkets operate in a competitive market</a:t>
            </a:r>
            <a:r>
              <a:rPr lang="en-US" sz="1960" dirty="0" smtClean="0">
                <a:solidFill>
                  <a:srgbClr val="FF0000"/>
                </a:solidFill>
              </a:rPr>
              <a:t>?	(6</a:t>
            </a:r>
            <a:r>
              <a:rPr lang="en-US" sz="1960" dirty="0">
                <a:solidFill>
                  <a:srgbClr val="FF0000"/>
                </a:solidFill>
              </a:rPr>
              <a:t>)</a:t>
            </a:r>
          </a:p>
          <a:p>
            <a:pPr marL="457200" indent="-457200">
              <a:buClr>
                <a:schemeClr val="accent6">
                  <a:lumMod val="50000"/>
                </a:schemeClr>
              </a:buClr>
              <a:buFont typeface="+mj-lt"/>
              <a:buAutoNum type="arabicPeriod"/>
              <a:tabLst>
                <a:tab pos="8348663" algn="r"/>
              </a:tabLst>
            </a:pPr>
            <a:r>
              <a:rPr lang="en-US" sz="1960" dirty="0" smtClean="0">
                <a:solidFill>
                  <a:srgbClr val="FF0000"/>
                </a:solidFill>
              </a:rPr>
              <a:t>Do </a:t>
            </a:r>
            <a:r>
              <a:rPr lang="en-US" sz="1960" dirty="0">
                <a:solidFill>
                  <a:srgbClr val="FF0000"/>
                </a:solidFill>
              </a:rPr>
              <a:t>consumers benefit from the competitive strategies used by </a:t>
            </a:r>
            <a:r>
              <a:rPr lang="en-US" sz="1960" dirty="0" smtClean="0">
                <a:solidFill>
                  <a:srgbClr val="FF0000"/>
                </a:solidFill>
              </a:rPr>
              <a:t>supermarkets? Give </a:t>
            </a:r>
            <a:r>
              <a:rPr lang="en-US" sz="1960" dirty="0">
                <a:solidFill>
                  <a:srgbClr val="FF0000"/>
                </a:solidFill>
              </a:rPr>
              <a:t>reasons for your answer. </a:t>
            </a:r>
            <a:r>
              <a:rPr lang="en-US" sz="1960" dirty="0" smtClean="0">
                <a:solidFill>
                  <a:srgbClr val="FF0000"/>
                </a:solidFill>
              </a:rPr>
              <a:t>	(8</a:t>
            </a:r>
            <a:r>
              <a:rPr lang="en-US" sz="1960" dirty="0">
                <a:solidFill>
                  <a:srgbClr val="FF0000"/>
                </a:solidFill>
              </a:rPr>
              <a:t>)</a:t>
            </a:r>
          </a:p>
        </p:txBody>
      </p:sp>
      <p:sp>
        <p:nvSpPr>
          <p:cNvPr id="8" name="Title 2"/>
          <p:cNvSpPr>
            <a:spLocks noGrp="1"/>
          </p:cNvSpPr>
          <p:nvPr>
            <p:ph type="title"/>
          </p:nvPr>
        </p:nvSpPr>
        <p:spPr>
          <a:xfrm>
            <a:off x="70266" y="72008"/>
            <a:ext cx="7886110" cy="548680"/>
          </a:xfrm>
        </p:spPr>
        <p:txBody>
          <a:bodyPr>
            <a:noAutofit/>
          </a:bodyPr>
          <a:lstStyle/>
          <a:p>
            <a:r>
              <a:rPr lang="en-US" sz="3400" dirty="0" smtClean="0"/>
              <a:t>4.4 </a:t>
            </a:r>
            <a:r>
              <a:rPr lang="en-US" sz="3400" dirty="0"/>
              <a:t>– </a:t>
            </a:r>
            <a:r>
              <a:rPr lang="en-US" sz="3400" dirty="0" smtClean="0"/>
              <a:t>Perfect Competition and Monopoly</a:t>
            </a:r>
            <a:endParaRPr lang="en-US" sz="34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144</a:t>
            </a:r>
            <a:endParaRPr lang="en-GB" sz="1000" b="1" dirty="0">
              <a:latin typeface="Arial" panose="020B0604020202020204" pitchFamily="34" charset="0"/>
              <a:cs typeface="Arial" panose="020B0604020202020204" pitchFamily="34" charset="0"/>
            </a:endParaRPr>
          </a:p>
        </p:txBody>
      </p:sp>
      <p:sp>
        <p:nvSpPr>
          <p:cNvPr id="2" name="TextBox 1">
            <a:hlinkClick r:id="rId3" action="ppaction://hlinkfile"/>
          </p:cNvPr>
          <p:cNvSpPr txBox="1"/>
          <p:nvPr/>
        </p:nvSpPr>
        <p:spPr>
          <a:xfrm>
            <a:off x="8212613" y="1052736"/>
            <a:ext cx="607859" cy="923330"/>
          </a:xfrm>
          <a:prstGeom prst="rect">
            <a:avLst/>
          </a:prstGeom>
          <a:noFill/>
        </p:spPr>
        <p:txBody>
          <a:bodyPr wrap="none" rtlCol="0">
            <a:spAutoFit/>
          </a:bodyPr>
          <a:lstStyle/>
          <a:p>
            <a:r>
              <a:rPr lang="en-IE"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400812927"/>
      </p:ext>
    </p:extLst>
  </p:cSld>
  <p:clrMapOvr>
    <a:masterClrMapping/>
  </p:clrMapOvr>
  <p:transition advClick="0"/>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691147" cy="5586145"/>
          </a:xfrm>
          <a:prstGeom prst="rect">
            <a:avLst/>
          </a:prstGeom>
        </p:spPr>
        <p:txBody>
          <a:bodyPr wrap="square">
            <a:spAutoFit/>
          </a:bodyPr>
          <a:lstStyle/>
          <a:p>
            <a:pPr marL="355600" indent="-355600">
              <a:buClr>
                <a:schemeClr val="accent6">
                  <a:lumMod val="50000"/>
                </a:schemeClr>
              </a:buClr>
              <a:buFont typeface="Wingdings 3" panose="05040102010807070707" pitchFamily="18" charset="2"/>
              <a:buChar char=""/>
            </a:pPr>
            <a:r>
              <a:rPr lang="en-US" sz="2100" dirty="0" smtClean="0"/>
              <a:t>There </a:t>
            </a:r>
            <a:r>
              <a:rPr lang="en-US" sz="2100" dirty="0"/>
              <a:t>are different interpretations </a:t>
            </a:r>
            <a:r>
              <a:rPr lang="en-US" sz="2100" dirty="0" smtClean="0"/>
              <a:t>of what </a:t>
            </a:r>
            <a:r>
              <a:rPr lang="en-US" sz="2100" dirty="0"/>
              <a:t>is </a:t>
            </a:r>
            <a:r>
              <a:rPr lang="en-US" sz="2100" dirty="0" smtClean="0"/>
              <a:t>meant </a:t>
            </a:r>
            <a:r>
              <a:rPr lang="en-US" sz="2100" dirty="0"/>
              <a:t>by a monopoly. In general, </a:t>
            </a:r>
            <a:r>
              <a:rPr lang="en-US" sz="2100" dirty="0" smtClean="0"/>
              <a:t>a monopoly </a:t>
            </a:r>
            <a:r>
              <a:rPr lang="en-US" sz="2100" dirty="0"/>
              <a:t>is a </a:t>
            </a:r>
            <a:r>
              <a:rPr lang="en-US" sz="2100" dirty="0" smtClean="0"/>
              <a:t>market </a:t>
            </a:r>
            <a:r>
              <a:rPr lang="en-US" sz="2100" dirty="0"/>
              <a:t>structure where one supplier dominates the market. </a:t>
            </a:r>
            <a:r>
              <a:rPr lang="en-US" sz="2100" dirty="0" smtClean="0"/>
              <a:t>Examples are </a:t>
            </a:r>
            <a:r>
              <a:rPr lang="en-US" sz="2100" dirty="0"/>
              <a:t>Coca-Cola (carbonated soft drinks), YKK (zip fasteners) and Mabuchi (</a:t>
            </a:r>
            <a:r>
              <a:rPr lang="en-US" sz="2100" dirty="0" smtClean="0"/>
              <a:t>which makes </a:t>
            </a:r>
            <a:r>
              <a:rPr lang="en-US" sz="2100" dirty="0"/>
              <a:t>around </a:t>
            </a:r>
            <a:r>
              <a:rPr lang="en-US" sz="2100" dirty="0" smtClean="0"/>
              <a:t>90% of the micro-motors </a:t>
            </a:r>
            <a:r>
              <a:rPr lang="en-US" sz="2100" dirty="0"/>
              <a:t>used to adjust rear-view </a:t>
            </a:r>
            <a:r>
              <a:rPr lang="en-US" sz="2100" dirty="0" smtClean="0"/>
              <a:t>mirrors in </a:t>
            </a:r>
            <a:r>
              <a:rPr lang="en-US" sz="2100" dirty="0"/>
              <a:t>cars).</a:t>
            </a:r>
          </a:p>
          <a:p>
            <a:pPr marL="355600" indent="-355600">
              <a:buClr>
                <a:schemeClr val="accent6">
                  <a:lumMod val="50000"/>
                </a:schemeClr>
              </a:buClr>
              <a:buFont typeface="Wingdings 3" panose="05040102010807070707" pitchFamily="18" charset="2"/>
              <a:buChar char=""/>
            </a:pPr>
            <a:r>
              <a:rPr lang="en-US" sz="2100" dirty="0"/>
              <a:t>A pure monopoly exists if only one firm supplies the whole market. In the </a:t>
            </a:r>
            <a:r>
              <a:rPr lang="en-US" sz="2100" dirty="0" smtClean="0"/>
              <a:t>USA, this </a:t>
            </a:r>
            <a:r>
              <a:rPr lang="en-US" sz="2100" dirty="0"/>
              <a:t>would include the United Stares Postal Service (the only service provider of </a:t>
            </a:r>
            <a:r>
              <a:rPr lang="en-US" sz="2100" dirty="0" smtClean="0"/>
              <a:t>first class </a:t>
            </a:r>
            <a:r>
              <a:rPr lang="en-US" sz="2100" dirty="0"/>
              <a:t>postage) and the Federal Reserve (the sole supplier </a:t>
            </a:r>
            <a:r>
              <a:rPr lang="en-US" sz="2100" dirty="0" smtClean="0"/>
              <a:t>of banknotes </a:t>
            </a:r>
            <a:r>
              <a:rPr lang="en-US" sz="2100" dirty="0"/>
              <a:t>and coins).</a:t>
            </a:r>
          </a:p>
          <a:p>
            <a:pPr marL="355600" indent="-355600">
              <a:buClr>
                <a:schemeClr val="accent6">
                  <a:lumMod val="50000"/>
                </a:schemeClr>
              </a:buClr>
              <a:buFont typeface="Wingdings 3" panose="05040102010807070707" pitchFamily="18" charset="2"/>
              <a:buChar char=""/>
            </a:pPr>
            <a:r>
              <a:rPr lang="en-US" sz="2100" dirty="0" smtClean="0"/>
              <a:t>The </a:t>
            </a:r>
            <a:r>
              <a:rPr lang="en-US" sz="2100" dirty="0"/>
              <a:t>word 'monopoly' comes from the Greek language, with </a:t>
            </a:r>
            <a:r>
              <a:rPr lang="en-US" sz="2100" i="1" dirty="0" err="1">
                <a:solidFill>
                  <a:srgbClr val="0070C0"/>
                </a:solidFill>
              </a:rPr>
              <a:t>monos</a:t>
            </a:r>
            <a:r>
              <a:rPr lang="en-US" sz="2100" dirty="0">
                <a:solidFill>
                  <a:srgbClr val="0070C0"/>
                </a:solidFill>
              </a:rPr>
              <a:t> </a:t>
            </a:r>
            <a:r>
              <a:rPr lang="en-US" sz="2100" dirty="0"/>
              <a:t>meaning </a:t>
            </a:r>
            <a:r>
              <a:rPr lang="en-US" sz="2100" dirty="0" smtClean="0"/>
              <a:t>one and </a:t>
            </a:r>
            <a:r>
              <a:rPr lang="en-US" sz="2100" i="1" dirty="0" err="1">
                <a:solidFill>
                  <a:srgbClr val="0070C0"/>
                </a:solidFill>
              </a:rPr>
              <a:t>polein</a:t>
            </a:r>
            <a:r>
              <a:rPr lang="en-US" sz="2100" dirty="0">
                <a:solidFill>
                  <a:srgbClr val="0070C0"/>
                </a:solidFill>
              </a:rPr>
              <a:t> </a:t>
            </a:r>
            <a:r>
              <a:rPr lang="en-US" sz="2100" dirty="0"/>
              <a:t>meaning to sell. Hence, monopoly can be defined as a market </a:t>
            </a:r>
            <a:r>
              <a:rPr lang="en-US" sz="2100" dirty="0" smtClean="0"/>
              <a:t>structure where </a:t>
            </a:r>
            <a:r>
              <a:rPr lang="en-US" sz="2100" dirty="0"/>
              <a:t>there is only one supplier of a good or service.</a:t>
            </a:r>
          </a:p>
        </p:txBody>
      </p:sp>
      <p:sp>
        <p:nvSpPr>
          <p:cNvPr id="8" name="Title 2"/>
          <p:cNvSpPr>
            <a:spLocks noGrp="1"/>
          </p:cNvSpPr>
          <p:nvPr>
            <p:ph type="title"/>
          </p:nvPr>
        </p:nvSpPr>
        <p:spPr>
          <a:xfrm>
            <a:off x="70266" y="72008"/>
            <a:ext cx="7886110" cy="548680"/>
          </a:xfrm>
        </p:spPr>
        <p:txBody>
          <a:bodyPr>
            <a:noAutofit/>
          </a:bodyPr>
          <a:lstStyle/>
          <a:p>
            <a:r>
              <a:rPr lang="en-US" sz="3400" dirty="0" smtClean="0"/>
              <a:t>4.4 – Monopoly</a:t>
            </a:r>
            <a:endParaRPr lang="en-US" sz="34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144</a:t>
            </a:r>
            <a:endParaRPr lang="en-GB" sz="1000" b="1" dirty="0">
              <a:latin typeface="Arial" panose="020B0604020202020204" pitchFamily="34" charset="0"/>
              <a:cs typeface="Arial" panose="020B0604020202020204" pitchFamily="34" charset="0"/>
            </a:endParaRPr>
          </a:p>
        </p:txBody>
      </p:sp>
      <p:pic>
        <p:nvPicPr>
          <p:cNvPr id="75778" name="Picture 2" descr="Image result for coca cola market percentag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134" t="4699" r="2441" b="3762"/>
          <a:stretch/>
        </p:blipFill>
        <p:spPr bwMode="auto">
          <a:xfrm>
            <a:off x="6942667" y="1052736"/>
            <a:ext cx="1877805" cy="1396316"/>
          </a:xfrm>
          <a:prstGeom prst="rect">
            <a:avLst/>
          </a:prstGeom>
          <a:noFill/>
          <a:extLst>
            <a:ext uri="{909E8E84-426E-40DD-AFC4-6F175D3DCCD1}">
              <a14:hiddenFill xmlns:a14="http://schemas.microsoft.com/office/drawing/2010/main">
                <a:solidFill>
                  <a:srgbClr val="FFFFFF"/>
                </a:solidFill>
              </a14:hiddenFill>
            </a:ext>
          </a:extLst>
        </p:spPr>
      </p:pic>
      <p:pic>
        <p:nvPicPr>
          <p:cNvPr id="75780" name="Picture 4" descr="Image result for YKK"/>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42666" y="2596710"/>
            <a:ext cx="1877805" cy="1408354"/>
          </a:xfrm>
          <a:prstGeom prst="rect">
            <a:avLst/>
          </a:prstGeom>
          <a:noFill/>
          <a:extLst>
            <a:ext uri="{909E8E84-426E-40DD-AFC4-6F175D3DCCD1}">
              <a14:hiddenFill xmlns:a14="http://schemas.microsoft.com/office/drawing/2010/main">
                <a:solidFill>
                  <a:srgbClr val="FFFFFF"/>
                </a:solidFill>
              </a14:hiddenFill>
            </a:ext>
          </a:extLst>
        </p:spPr>
      </p:pic>
      <p:pic>
        <p:nvPicPr>
          <p:cNvPr id="75782" name="Picture 6" descr="Image result for mabuchi"/>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186" t="13039" r="1619" b="13472"/>
          <a:stretch/>
        </p:blipFill>
        <p:spPr bwMode="auto">
          <a:xfrm>
            <a:off x="6942666" y="4149080"/>
            <a:ext cx="1877805" cy="1419804"/>
          </a:xfrm>
          <a:prstGeom prst="rect">
            <a:avLst/>
          </a:prstGeom>
          <a:noFill/>
          <a:extLst>
            <a:ext uri="{909E8E84-426E-40DD-AFC4-6F175D3DCCD1}">
              <a14:hiddenFill xmlns:a14="http://schemas.microsoft.com/office/drawing/2010/main">
                <a:solidFill>
                  <a:srgbClr val="FFFFFF"/>
                </a:solidFill>
              </a14:hiddenFill>
            </a:ext>
          </a:extLst>
        </p:spPr>
      </p:pic>
      <p:pic>
        <p:nvPicPr>
          <p:cNvPr id="75784" name="Picture 8" descr="Image result for worlds biggest pen make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942666" y="5771118"/>
            <a:ext cx="1877805" cy="8262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808617"/>
      </p:ext>
    </p:extLst>
  </p:cSld>
  <p:clrMapOvr>
    <a:masterClrMapping/>
  </p:clrMapOvr>
  <p:transition advClick="0"/>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576911"/>
          </a:xfrm>
          <a:prstGeom prst="rect">
            <a:avLst/>
          </a:prstGeom>
        </p:spPr>
        <p:txBody>
          <a:bodyPr wrap="square">
            <a:spAutoFit/>
          </a:bodyPr>
          <a:lstStyle/>
          <a:p>
            <a:pPr marL="355600" indent="-355600">
              <a:buClr>
                <a:schemeClr val="accent6">
                  <a:lumMod val="50000"/>
                </a:schemeClr>
              </a:buClr>
              <a:buFont typeface="Wingdings 3" panose="05040102010807070707" pitchFamily="18" charset="2"/>
              <a:buChar char=""/>
            </a:pPr>
            <a:r>
              <a:rPr lang="en-US" sz="1980" dirty="0"/>
              <a:t>Features of monopoly include:</a:t>
            </a:r>
          </a:p>
          <a:p>
            <a:pPr marL="627063" indent="-271463">
              <a:buClr>
                <a:schemeClr val="accent6">
                  <a:lumMod val="50000"/>
                </a:schemeClr>
              </a:buClr>
              <a:buFont typeface="Arial" panose="020B0604020202020204" pitchFamily="34" charset="0"/>
              <a:buChar char="•"/>
            </a:pPr>
            <a:r>
              <a:rPr lang="en-US" sz="1980" b="1" dirty="0" smtClean="0">
                <a:solidFill>
                  <a:srgbClr val="FF0000"/>
                </a:solidFill>
              </a:rPr>
              <a:t>Single </a:t>
            </a:r>
            <a:r>
              <a:rPr lang="en-US" sz="1980" b="1" dirty="0">
                <a:solidFill>
                  <a:srgbClr val="FF0000"/>
                </a:solidFill>
              </a:rPr>
              <a:t>supplier </a:t>
            </a:r>
            <a:r>
              <a:rPr lang="en-US" sz="1980" dirty="0"/>
              <a:t>- As its name suggests, a monopolist is the sole supplier of </a:t>
            </a:r>
            <a:r>
              <a:rPr lang="en-US" sz="1980" dirty="0" smtClean="0"/>
              <a:t>a product </a:t>
            </a:r>
            <a:r>
              <a:rPr lang="en-US" sz="1980" dirty="0"/>
              <a:t>in a given market. This is due to high barriers to entry (see below), </a:t>
            </a:r>
            <a:r>
              <a:rPr lang="en-US" sz="1980" dirty="0" smtClean="0"/>
              <a:t>which result </a:t>
            </a:r>
            <a:r>
              <a:rPr lang="en-US" sz="1980" dirty="0"/>
              <a:t>in a lack of substitutes.</a:t>
            </a:r>
          </a:p>
          <a:p>
            <a:pPr marL="627063" indent="-271463">
              <a:buClr>
                <a:schemeClr val="accent6">
                  <a:lumMod val="50000"/>
                </a:schemeClr>
              </a:buClr>
              <a:buFont typeface="Arial" panose="020B0604020202020204" pitchFamily="34" charset="0"/>
              <a:buChar char="•"/>
            </a:pPr>
            <a:r>
              <a:rPr lang="en-US" sz="1980" b="1" dirty="0" smtClean="0">
                <a:solidFill>
                  <a:srgbClr val="FF0000"/>
                </a:solidFill>
              </a:rPr>
              <a:t>Price </a:t>
            </a:r>
            <a:r>
              <a:rPr lang="en-US" sz="1980" b="1" dirty="0">
                <a:solidFill>
                  <a:srgbClr val="FF0000"/>
                </a:solidFill>
              </a:rPr>
              <a:t>maker </a:t>
            </a:r>
            <a:r>
              <a:rPr lang="en-US" sz="1980" dirty="0"/>
              <a:t>(or price setter) - The monopolist has significant market </a:t>
            </a:r>
            <a:r>
              <a:rPr lang="en-US" sz="1980" dirty="0" smtClean="0"/>
              <a:t>power, controlling </a:t>
            </a:r>
            <a:r>
              <a:rPr lang="en-US" sz="1980" dirty="0"/>
              <a:t>enough of the market supply (see Chapter 3) that it can charge </a:t>
            </a:r>
            <a:r>
              <a:rPr lang="en-US" sz="1980" dirty="0" smtClean="0"/>
              <a:t>higher prices </a:t>
            </a:r>
            <a:r>
              <a:rPr lang="en-US" sz="1980" dirty="0"/>
              <a:t>yet produce lower output than would be the case if it faced real competition.</a:t>
            </a:r>
          </a:p>
          <a:p>
            <a:pPr marL="627063" indent="-271463">
              <a:buClr>
                <a:schemeClr val="accent6">
                  <a:lumMod val="50000"/>
                </a:schemeClr>
              </a:buClr>
              <a:buFont typeface="Arial" panose="020B0604020202020204" pitchFamily="34" charset="0"/>
              <a:buChar char="•"/>
            </a:pPr>
            <a:r>
              <a:rPr lang="en-US" sz="1980" b="1" dirty="0" smtClean="0">
                <a:solidFill>
                  <a:srgbClr val="FF0000"/>
                </a:solidFill>
              </a:rPr>
              <a:t>Imperfect </a:t>
            </a:r>
            <a:r>
              <a:rPr lang="en-US" sz="1980" b="1" dirty="0">
                <a:solidFill>
                  <a:srgbClr val="FF0000"/>
                </a:solidFill>
              </a:rPr>
              <a:t>knowledge </a:t>
            </a:r>
            <a:r>
              <a:rPr lang="en-US" sz="1980" dirty="0"/>
              <a:t>- A monopolist is able to protect its prestigious </a:t>
            </a:r>
            <a:r>
              <a:rPr lang="en-US" sz="1980" dirty="0" smtClean="0"/>
              <a:t>position because </a:t>
            </a:r>
            <a:r>
              <a:rPr lang="en-US" sz="1980" dirty="0"/>
              <a:t>customers and rivals </a:t>
            </a:r>
            <a:r>
              <a:rPr lang="en-US" sz="1980" dirty="0" smtClean="0"/>
              <a:t>have </a:t>
            </a:r>
            <a:r>
              <a:rPr lang="en-US" sz="1980" dirty="0"/>
              <a:t>imperfect knowledge, partly as a result of </a:t>
            </a:r>
            <a:r>
              <a:rPr lang="en-US" sz="1980" dirty="0" smtClean="0"/>
              <a:t>the monopolist's </a:t>
            </a:r>
            <a:r>
              <a:rPr lang="en-US" sz="1980" dirty="0"/>
              <a:t>ability to protect its trade secrets.</a:t>
            </a:r>
          </a:p>
          <a:p>
            <a:pPr marL="627063" indent="-271463">
              <a:buClr>
                <a:schemeClr val="accent6">
                  <a:lumMod val="50000"/>
                </a:schemeClr>
              </a:buClr>
              <a:buFont typeface="Arial" panose="020B0604020202020204" pitchFamily="34" charset="0"/>
              <a:buChar char="•"/>
            </a:pPr>
            <a:r>
              <a:rPr lang="en-US" sz="1980" b="1" dirty="0" smtClean="0">
                <a:solidFill>
                  <a:srgbClr val="FF0000"/>
                </a:solidFill>
              </a:rPr>
              <a:t>High </a:t>
            </a:r>
            <a:r>
              <a:rPr lang="en-US" sz="1980" b="1" dirty="0">
                <a:solidFill>
                  <a:srgbClr val="FF0000"/>
                </a:solidFill>
              </a:rPr>
              <a:t>barriers to entry </a:t>
            </a:r>
            <a:r>
              <a:rPr lang="en-US" sz="1980" dirty="0"/>
              <a:t>- A monopolist can remain so only if in the long run </a:t>
            </a:r>
            <a:r>
              <a:rPr lang="en-US" sz="1980" dirty="0" smtClean="0"/>
              <a:t>there are </a:t>
            </a:r>
            <a:r>
              <a:rPr lang="en-US" sz="1980" dirty="0"/>
              <a:t>wry high barriers to entry. These obstacles effectively prevent other firms </a:t>
            </a:r>
            <a:r>
              <a:rPr lang="en-US" sz="1980" dirty="0" smtClean="0"/>
              <a:t>from entering </a:t>
            </a:r>
            <a:r>
              <a:rPr lang="en-US" sz="1980" dirty="0"/>
              <a:t>the market. Examples include: economies of scale of existing firms, </a:t>
            </a:r>
            <a:r>
              <a:rPr lang="en-US" sz="1980" dirty="0" smtClean="0"/>
              <a:t>ownership of </a:t>
            </a:r>
            <a:r>
              <a:rPr lang="en-US" sz="1980" dirty="0"/>
              <a:t>essential resources, the existence </a:t>
            </a:r>
            <a:r>
              <a:rPr lang="en-US" sz="1980" dirty="0" smtClean="0"/>
              <a:t>of intellectual </a:t>
            </a:r>
            <a:r>
              <a:rPr lang="en-US" sz="1980" dirty="0"/>
              <a:t>property rights (namely, </a:t>
            </a:r>
            <a:r>
              <a:rPr lang="en-US" sz="1980" dirty="0" smtClean="0"/>
              <a:t>patents, trademarks </a:t>
            </a:r>
            <a:r>
              <a:rPr lang="en-US" sz="1980" dirty="0"/>
              <a:t>and copyrights), advertising expenditure and legal barriers to entry.</a:t>
            </a:r>
          </a:p>
        </p:txBody>
      </p:sp>
      <p:sp>
        <p:nvSpPr>
          <p:cNvPr id="8" name="Title 2"/>
          <p:cNvSpPr>
            <a:spLocks noGrp="1"/>
          </p:cNvSpPr>
          <p:nvPr>
            <p:ph type="title"/>
          </p:nvPr>
        </p:nvSpPr>
        <p:spPr>
          <a:xfrm>
            <a:off x="70266" y="72008"/>
            <a:ext cx="7886110" cy="548680"/>
          </a:xfrm>
        </p:spPr>
        <p:txBody>
          <a:bodyPr>
            <a:noAutofit/>
          </a:bodyPr>
          <a:lstStyle/>
          <a:p>
            <a:r>
              <a:rPr lang="en-US" sz="3400" dirty="0" smtClean="0"/>
              <a:t>4.4 – Monopoly</a:t>
            </a:r>
            <a:endParaRPr lang="en-US" sz="34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145</a:t>
            </a:r>
            <a:endParaRPr lang="en-GB" sz="1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84962808"/>
      </p:ext>
    </p:extLst>
  </p:cSld>
  <p:clrMapOvr>
    <a:masterClrMapping/>
  </p:clrMapOvr>
  <p:transition advClick="0"/>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2225225"/>
          </a:xfrm>
          <a:prstGeom prst="rect">
            <a:avLst/>
          </a:prstGeom>
          <a:solidFill>
            <a:schemeClr val="accent5">
              <a:lumMod val="40000"/>
              <a:lumOff val="60000"/>
            </a:schemeClr>
          </a:solidFill>
          <a:ln w="76200">
            <a:solidFill>
              <a:srgbClr val="002060"/>
            </a:solidFill>
          </a:ln>
        </p:spPr>
        <p:txBody>
          <a:bodyPr wrap="square">
            <a:spAutoFit/>
          </a:bodyPr>
          <a:lstStyle/>
          <a:p>
            <a:pPr>
              <a:buClr>
                <a:schemeClr val="accent6">
                  <a:lumMod val="50000"/>
                </a:schemeClr>
              </a:buClr>
            </a:pPr>
            <a:r>
              <a:rPr lang="en-US" sz="1980" b="1" dirty="0"/>
              <a:t>Study tips</a:t>
            </a:r>
          </a:p>
          <a:p>
            <a:pPr marL="355600" indent="-355600">
              <a:buClr>
                <a:schemeClr val="accent6">
                  <a:lumMod val="50000"/>
                </a:schemeClr>
              </a:buClr>
              <a:buFont typeface="Wingdings 3" panose="05040102010807070707" pitchFamily="18" charset="2"/>
              <a:buChar char=""/>
            </a:pPr>
            <a:r>
              <a:rPr lang="en-US" sz="1980" dirty="0"/>
              <a:t>It is </a:t>
            </a:r>
            <a:r>
              <a:rPr lang="en-US" sz="1980" dirty="0" smtClean="0"/>
              <a:t>incorrect to </a:t>
            </a:r>
            <a:r>
              <a:rPr lang="en-US" sz="1980" dirty="0"/>
              <a:t>claim </a:t>
            </a:r>
            <a:r>
              <a:rPr lang="en-US" sz="1980" dirty="0" smtClean="0"/>
              <a:t>that monopolists can charge 'whatever‘ price </a:t>
            </a:r>
            <a:r>
              <a:rPr lang="en-US" sz="1980" dirty="0"/>
              <a:t>they </a:t>
            </a:r>
            <a:r>
              <a:rPr lang="en-US" sz="1980" dirty="0" smtClean="0"/>
              <a:t>want because they are </a:t>
            </a:r>
            <a:r>
              <a:rPr lang="en-US" sz="1980" dirty="0"/>
              <a:t>the </a:t>
            </a:r>
            <a:r>
              <a:rPr lang="en-US" sz="1980" dirty="0" smtClean="0"/>
              <a:t>single supplier </a:t>
            </a:r>
            <a:r>
              <a:rPr lang="en-US" sz="1980" dirty="0"/>
              <a:t>of a </a:t>
            </a:r>
            <a:r>
              <a:rPr lang="en-US" sz="1980" dirty="0" smtClean="0"/>
              <a:t>good or </a:t>
            </a:r>
            <a:r>
              <a:rPr lang="en-US" sz="1980" dirty="0"/>
              <a:t>service. </a:t>
            </a:r>
            <a:r>
              <a:rPr lang="en-US" sz="1980" dirty="0" smtClean="0"/>
              <a:t>While monopolists have the </a:t>
            </a:r>
            <a:r>
              <a:rPr lang="en-US" sz="1980" dirty="0"/>
              <a:t>ability </a:t>
            </a:r>
            <a:r>
              <a:rPr lang="en-US" sz="1980" dirty="0" smtClean="0"/>
              <a:t>to control market supply, they cannot control the </a:t>
            </a:r>
            <a:r>
              <a:rPr lang="en-US" sz="1980" dirty="0"/>
              <a:t>level </a:t>
            </a:r>
            <a:r>
              <a:rPr lang="en-US" sz="1980" dirty="0" smtClean="0"/>
              <a:t>of market </a:t>
            </a:r>
            <a:r>
              <a:rPr lang="en-US" sz="1980" dirty="0"/>
              <a:t>demand.</a:t>
            </a:r>
          </a:p>
          <a:p>
            <a:pPr marL="355600" indent="-355600">
              <a:buClr>
                <a:schemeClr val="accent6">
                  <a:lumMod val="50000"/>
                </a:schemeClr>
              </a:buClr>
              <a:buFont typeface="Wingdings 3" panose="05040102010807070707" pitchFamily="18" charset="2"/>
              <a:buChar char=""/>
            </a:pPr>
            <a:r>
              <a:rPr lang="en-US" sz="1980" dirty="0"/>
              <a:t>Customers </a:t>
            </a:r>
            <a:r>
              <a:rPr lang="en-US" sz="1980" dirty="0" smtClean="0"/>
              <a:t>will switch to, or seek, alternatives if prices </a:t>
            </a:r>
            <a:r>
              <a:rPr lang="en-US" sz="1980" dirty="0"/>
              <a:t>rise </a:t>
            </a:r>
            <a:r>
              <a:rPr lang="en-US" sz="1980" dirty="0" smtClean="0"/>
              <a:t>too high</a:t>
            </a:r>
            <a:r>
              <a:rPr lang="en-US" sz="1980" dirty="0"/>
              <a:t>. </a:t>
            </a:r>
            <a:r>
              <a:rPr lang="en-US" sz="1980" dirty="0" smtClean="0"/>
              <a:t>Hence, monopolists must lower </a:t>
            </a:r>
            <a:r>
              <a:rPr lang="en-US" sz="1980" dirty="0"/>
              <a:t>prices </a:t>
            </a:r>
            <a:r>
              <a:rPr lang="en-US" sz="1980" dirty="0" smtClean="0"/>
              <a:t>if they </a:t>
            </a:r>
            <a:r>
              <a:rPr lang="en-US" sz="1980" dirty="0"/>
              <a:t>want to </a:t>
            </a:r>
            <a:r>
              <a:rPr lang="en-US" sz="1980" dirty="0" smtClean="0"/>
              <a:t>sell more</a:t>
            </a:r>
            <a:endParaRPr lang="en-US" sz="1980" dirty="0"/>
          </a:p>
        </p:txBody>
      </p:sp>
      <p:sp>
        <p:nvSpPr>
          <p:cNvPr id="8" name="Title 2"/>
          <p:cNvSpPr>
            <a:spLocks noGrp="1"/>
          </p:cNvSpPr>
          <p:nvPr>
            <p:ph type="title"/>
          </p:nvPr>
        </p:nvSpPr>
        <p:spPr>
          <a:xfrm>
            <a:off x="70266" y="72008"/>
            <a:ext cx="7886110" cy="548680"/>
          </a:xfrm>
        </p:spPr>
        <p:txBody>
          <a:bodyPr>
            <a:noAutofit/>
          </a:bodyPr>
          <a:lstStyle/>
          <a:p>
            <a:r>
              <a:rPr lang="en-US" sz="3400" dirty="0" smtClean="0"/>
              <a:t>4.4 – Monopoly</a:t>
            </a:r>
            <a:endParaRPr lang="en-US" sz="34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145</a:t>
            </a:r>
            <a:endParaRPr lang="en-GB" sz="1000" b="1" dirty="0">
              <a:latin typeface="Arial" panose="020B0604020202020204" pitchFamily="34" charset="0"/>
              <a:cs typeface="Arial" panose="020B0604020202020204" pitchFamily="34" charset="0"/>
            </a:endParaRPr>
          </a:p>
        </p:txBody>
      </p:sp>
      <p:sp>
        <p:nvSpPr>
          <p:cNvPr id="5" name="Rectangle 4"/>
          <p:cNvSpPr/>
          <p:nvPr/>
        </p:nvSpPr>
        <p:spPr>
          <a:xfrm>
            <a:off x="251520" y="3376794"/>
            <a:ext cx="8568952" cy="3139321"/>
          </a:xfrm>
          <a:prstGeom prst="rect">
            <a:avLst/>
          </a:prstGeom>
        </p:spPr>
        <p:txBody>
          <a:bodyPr wrap="square">
            <a:spAutoFit/>
          </a:bodyPr>
          <a:lstStyle/>
          <a:p>
            <a:pPr>
              <a:buClr>
                <a:schemeClr val="accent6">
                  <a:lumMod val="50000"/>
                </a:schemeClr>
              </a:buClr>
            </a:pPr>
            <a:r>
              <a:rPr lang="en-US" sz="1980" b="1" dirty="0">
                <a:solidFill>
                  <a:srgbClr val="FF0000"/>
                </a:solidFill>
              </a:rPr>
              <a:t>Exam practice</a:t>
            </a:r>
          </a:p>
          <a:p>
            <a:pPr marL="355600" indent="-355600">
              <a:buClr>
                <a:schemeClr val="accent6">
                  <a:lumMod val="50000"/>
                </a:schemeClr>
              </a:buClr>
              <a:buFont typeface="Wingdings 3" panose="05040102010807070707" pitchFamily="18" charset="2"/>
              <a:buChar char=""/>
            </a:pPr>
            <a:r>
              <a:rPr lang="en-US" sz="1980" dirty="0">
                <a:solidFill>
                  <a:srgbClr val="FF0000"/>
                </a:solidFill>
              </a:rPr>
              <a:t>The advertising budgets of large firms can act as a barrier to entry. America's </a:t>
            </a:r>
            <a:r>
              <a:rPr lang="en-US" sz="1980" dirty="0" smtClean="0">
                <a:solidFill>
                  <a:srgbClr val="FF0000"/>
                </a:solidFill>
              </a:rPr>
              <a:t>most watched </a:t>
            </a:r>
            <a:r>
              <a:rPr lang="en-US" sz="1980" dirty="0">
                <a:solidFill>
                  <a:srgbClr val="FF0000"/>
                </a:solidFill>
              </a:rPr>
              <a:t>sporting event, the annual Super Bowl, is a magnet for firms with </a:t>
            </a:r>
            <a:r>
              <a:rPr lang="en-US" sz="1980" dirty="0" smtClean="0">
                <a:solidFill>
                  <a:srgbClr val="FF0000"/>
                </a:solidFill>
              </a:rPr>
              <a:t>huge advertising </a:t>
            </a:r>
            <a:r>
              <a:rPr lang="en-US" sz="1980" dirty="0">
                <a:solidFill>
                  <a:srgbClr val="FF0000"/>
                </a:solidFill>
              </a:rPr>
              <a:t>budgets. The average cost of a 30-second advert during the Super </a:t>
            </a:r>
            <a:r>
              <a:rPr lang="en-US" sz="1980" dirty="0" smtClean="0">
                <a:solidFill>
                  <a:srgbClr val="FF0000"/>
                </a:solidFill>
              </a:rPr>
              <a:t>Bowl was </a:t>
            </a:r>
            <a:r>
              <a:rPr lang="en-US" sz="1980" dirty="0">
                <a:solidFill>
                  <a:srgbClr val="FF0000"/>
                </a:solidFill>
              </a:rPr>
              <a:t>$4 million in 2013. </a:t>
            </a:r>
            <a:endParaRPr lang="en-US" sz="1980" dirty="0" smtClean="0">
              <a:solidFill>
                <a:srgbClr val="FF0000"/>
              </a:solidFill>
            </a:endParaRPr>
          </a:p>
          <a:p>
            <a:pPr marL="355600" indent="-355600">
              <a:buClr>
                <a:schemeClr val="accent6">
                  <a:lumMod val="50000"/>
                </a:schemeClr>
              </a:buClr>
              <a:buFont typeface="Wingdings 3" panose="05040102010807070707" pitchFamily="18" charset="2"/>
              <a:buChar char=""/>
            </a:pPr>
            <a:r>
              <a:rPr lang="en-US" sz="1980" dirty="0" smtClean="0">
                <a:solidFill>
                  <a:srgbClr val="FF0000"/>
                </a:solidFill>
              </a:rPr>
              <a:t>Marketers </a:t>
            </a:r>
            <a:r>
              <a:rPr lang="en-US" sz="1980" dirty="0">
                <a:solidFill>
                  <a:srgbClr val="FF0000"/>
                </a:solidFill>
              </a:rPr>
              <a:t>believe that the best Super Bowl adverts earn </a:t>
            </a:r>
            <a:r>
              <a:rPr lang="en-US" sz="1980" dirty="0" smtClean="0">
                <a:solidFill>
                  <a:srgbClr val="FF0000"/>
                </a:solidFill>
              </a:rPr>
              <a:t>a permanent </a:t>
            </a:r>
            <a:r>
              <a:rPr lang="en-US" sz="1980" dirty="0">
                <a:solidFill>
                  <a:srgbClr val="FF0000"/>
                </a:solidFill>
              </a:rPr>
              <a:t>place in history, being broadcast on television and internet websites </a:t>
            </a:r>
            <a:r>
              <a:rPr lang="en-US" sz="1980" dirty="0" smtClean="0">
                <a:solidFill>
                  <a:srgbClr val="FF0000"/>
                </a:solidFill>
              </a:rPr>
              <a:t>such as </a:t>
            </a:r>
            <a:r>
              <a:rPr lang="en-US" sz="1980" dirty="0" err="1">
                <a:solidFill>
                  <a:srgbClr val="FF0000"/>
                </a:solidFill>
              </a:rPr>
              <a:t>Youlube</a:t>
            </a:r>
            <a:r>
              <a:rPr lang="en-US" sz="1980" dirty="0">
                <a:solidFill>
                  <a:srgbClr val="FF0000"/>
                </a:solidFill>
              </a:rPr>
              <a:t> for years to come.</a:t>
            </a:r>
          </a:p>
          <a:p>
            <a:pPr marL="457200" indent="-457200">
              <a:buClr>
                <a:schemeClr val="accent6">
                  <a:lumMod val="50000"/>
                </a:schemeClr>
              </a:buClr>
              <a:buFont typeface="+mj-lt"/>
              <a:buAutoNum type="arabicPeriod"/>
              <a:tabLst>
                <a:tab pos="8348663" algn="r"/>
              </a:tabLst>
            </a:pPr>
            <a:r>
              <a:rPr lang="en-US" sz="1980" dirty="0" smtClean="0">
                <a:solidFill>
                  <a:srgbClr val="FF0000"/>
                </a:solidFill>
              </a:rPr>
              <a:t>Define </a:t>
            </a:r>
            <a:r>
              <a:rPr lang="en-US" sz="1980" dirty="0">
                <a:solidFill>
                  <a:srgbClr val="FF0000"/>
                </a:solidFill>
              </a:rPr>
              <a:t>the term 'barriers to entry'. </a:t>
            </a:r>
            <a:r>
              <a:rPr lang="en-US" sz="1980" dirty="0" smtClean="0">
                <a:solidFill>
                  <a:srgbClr val="FF0000"/>
                </a:solidFill>
              </a:rPr>
              <a:t>	(</a:t>
            </a:r>
            <a:r>
              <a:rPr lang="en-US" sz="1980" dirty="0">
                <a:solidFill>
                  <a:srgbClr val="FF0000"/>
                </a:solidFill>
              </a:rPr>
              <a:t>2)</a:t>
            </a:r>
          </a:p>
          <a:p>
            <a:pPr marL="457200" indent="-457200">
              <a:buClr>
                <a:schemeClr val="accent6">
                  <a:lumMod val="50000"/>
                </a:schemeClr>
              </a:buClr>
              <a:buFont typeface="+mj-lt"/>
              <a:buAutoNum type="arabicPeriod"/>
              <a:tabLst>
                <a:tab pos="8348663" algn="r"/>
              </a:tabLst>
            </a:pPr>
            <a:r>
              <a:rPr lang="en-US" sz="1980" dirty="0" smtClean="0">
                <a:solidFill>
                  <a:srgbClr val="FF0000"/>
                </a:solidFill>
              </a:rPr>
              <a:t>Explain </a:t>
            </a:r>
            <a:r>
              <a:rPr lang="en-US" sz="1980" dirty="0">
                <a:solidFill>
                  <a:srgbClr val="FF0000"/>
                </a:solidFill>
              </a:rPr>
              <a:t>why advertising expenditure can act as a barrier to entry. </a:t>
            </a:r>
            <a:r>
              <a:rPr lang="en-US" sz="1980" dirty="0" smtClean="0">
                <a:solidFill>
                  <a:srgbClr val="FF0000"/>
                </a:solidFill>
              </a:rPr>
              <a:t>	(</a:t>
            </a:r>
            <a:r>
              <a:rPr lang="en-US" sz="1980" dirty="0">
                <a:solidFill>
                  <a:srgbClr val="FF0000"/>
                </a:solidFill>
              </a:rPr>
              <a:t>4)</a:t>
            </a:r>
          </a:p>
        </p:txBody>
      </p:sp>
      <p:sp>
        <p:nvSpPr>
          <p:cNvPr id="2" name="TextBox 1">
            <a:hlinkClick r:id="rId3" action="ppaction://hlinkfile"/>
          </p:cNvPr>
          <p:cNvSpPr txBox="1"/>
          <p:nvPr/>
        </p:nvSpPr>
        <p:spPr>
          <a:xfrm>
            <a:off x="7571412" y="3365375"/>
            <a:ext cx="1249060"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IE" dirty="0" smtClean="0"/>
              <a:t>Click Here</a:t>
            </a:r>
            <a:endParaRPr lang="en-GB" dirty="0"/>
          </a:p>
        </p:txBody>
      </p:sp>
    </p:spTree>
    <p:extLst>
      <p:ext uri="{BB962C8B-B14F-4D97-AF65-F5344CB8AC3E}">
        <p14:creationId xmlns:p14="http://schemas.microsoft.com/office/powerpoint/2010/main" val="4033442298"/>
      </p:ext>
    </p:extLst>
  </p:cSld>
  <p:clrMapOvr>
    <a:masterClrMapping/>
  </p:clrMapOvr>
  <p:transition advClick="0"/>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3416320"/>
          </a:xfrm>
          <a:prstGeom prst="rect">
            <a:avLst/>
          </a:prstGeom>
        </p:spPr>
        <p:txBody>
          <a:bodyPr wrap="square">
            <a:spAutoFit/>
          </a:bodyPr>
          <a:lstStyle/>
          <a:p>
            <a:pPr marL="355600" indent="-355600">
              <a:buClr>
                <a:schemeClr val="accent6">
                  <a:lumMod val="50000"/>
                </a:schemeClr>
              </a:buClr>
              <a:buFont typeface="Wingdings 3" panose="05040102010807070707" pitchFamily="18" charset="2"/>
              <a:buChar char=""/>
            </a:pPr>
            <a:r>
              <a:rPr lang="en-US" sz="2400" dirty="0"/>
              <a:t>Due to the lack of competition, the monopolist is able to restrict market </a:t>
            </a:r>
            <a:r>
              <a:rPr lang="en-US" sz="2400" dirty="0" smtClean="0"/>
              <a:t>supply. This </a:t>
            </a:r>
            <a:r>
              <a:rPr lang="en-US" sz="2400" dirty="0"/>
              <a:t>is shown in Figure 13.2 by the shift in supply from S</a:t>
            </a:r>
            <a:r>
              <a:rPr lang="en-US" sz="2400" i="1" baseline="-25000" dirty="0"/>
              <a:t>1</a:t>
            </a:r>
            <a:r>
              <a:rPr lang="en-US" sz="2400" dirty="0"/>
              <a:t> to </a:t>
            </a:r>
            <a:r>
              <a:rPr lang="en-US" sz="2400" dirty="0" smtClean="0"/>
              <a:t>S</a:t>
            </a:r>
            <a:r>
              <a:rPr lang="en-US" sz="2400" i="1" baseline="-25000" dirty="0" smtClean="0"/>
              <a:t>2</a:t>
            </a:r>
            <a:r>
              <a:rPr lang="en-US" sz="2400" dirty="0" smtClean="0"/>
              <a:t>, </a:t>
            </a:r>
            <a:r>
              <a:rPr lang="en-US" sz="2400" dirty="0"/>
              <a:t>which </a:t>
            </a:r>
            <a:r>
              <a:rPr lang="en-US" sz="2400" dirty="0" smtClean="0"/>
              <a:t>reduces output </a:t>
            </a:r>
            <a:r>
              <a:rPr lang="en-US" sz="2400" dirty="0"/>
              <a:t>from </a:t>
            </a:r>
            <a:r>
              <a:rPr lang="en-US" sz="2400" dirty="0" smtClean="0"/>
              <a:t>Q</a:t>
            </a:r>
            <a:r>
              <a:rPr lang="en-US" sz="2400" i="1" baseline="-25000" dirty="0" smtClean="0"/>
              <a:t>1</a:t>
            </a:r>
            <a:r>
              <a:rPr lang="en-US" sz="2400" dirty="0" smtClean="0"/>
              <a:t> </a:t>
            </a:r>
            <a:r>
              <a:rPr lang="en-US" sz="2400" dirty="0"/>
              <a:t>to </a:t>
            </a:r>
            <a:r>
              <a:rPr lang="en-US" sz="2400" dirty="0" smtClean="0"/>
              <a:t>Q</a:t>
            </a:r>
            <a:r>
              <a:rPr lang="en-US" sz="2400" i="1" baseline="-25000" dirty="0" smtClean="0"/>
              <a:t>2</a:t>
            </a:r>
            <a:r>
              <a:rPr lang="en-US" sz="2400" dirty="0" smtClean="0"/>
              <a:t>. </a:t>
            </a:r>
          </a:p>
          <a:p>
            <a:pPr marL="355600" indent="-355600">
              <a:buClr>
                <a:schemeClr val="accent6">
                  <a:lumMod val="50000"/>
                </a:schemeClr>
              </a:buClr>
              <a:buFont typeface="Wingdings 3" panose="05040102010807070707" pitchFamily="18" charset="2"/>
              <a:buChar char=""/>
            </a:pPr>
            <a:r>
              <a:rPr lang="en-US" sz="2400" dirty="0" smtClean="0"/>
              <a:t>Alternatively</a:t>
            </a:r>
            <a:r>
              <a:rPr lang="en-US" sz="2400" dirty="0"/>
              <a:t>, we can say that supply would be higher at S</a:t>
            </a:r>
            <a:r>
              <a:rPr lang="en-US" sz="2400" i="1" baseline="-25000" dirty="0"/>
              <a:t>1</a:t>
            </a:r>
            <a:r>
              <a:rPr lang="en-US" sz="2400" dirty="0"/>
              <a:t> </a:t>
            </a:r>
            <a:r>
              <a:rPr lang="en-US" sz="2400" dirty="0" smtClean="0"/>
              <a:t>in the </a:t>
            </a:r>
            <a:r>
              <a:rPr lang="en-US" sz="2400" dirty="0"/>
              <a:t>absence of monopoly power. As the monopolist limits the supply of its good </a:t>
            </a:r>
            <a:r>
              <a:rPr lang="en-US" sz="2400" dirty="0" smtClean="0"/>
              <a:t>or </a:t>
            </a:r>
            <a:br>
              <a:rPr lang="en-US" sz="2400" dirty="0" smtClean="0"/>
            </a:br>
            <a:r>
              <a:rPr lang="en-US" sz="2400" dirty="0" smtClean="0"/>
              <a:t>service</a:t>
            </a:r>
            <a:r>
              <a:rPr lang="en-US" sz="2400" dirty="0"/>
              <a:t>, the price is </a:t>
            </a:r>
            <a:r>
              <a:rPr lang="en-US" sz="2400" dirty="0" smtClean="0"/>
              <a:t>higher </a:t>
            </a:r>
            <a:br>
              <a:rPr lang="en-US" sz="2400" dirty="0" smtClean="0"/>
            </a:br>
            <a:r>
              <a:rPr lang="en-US" sz="2400" dirty="0" smtClean="0"/>
              <a:t>(</a:t>
            </a:r>
            <a:r>
              <a:rPr lang="en-US" sz="2400" dirty="0"/>
              <a:t>at P</a:t>
            </a:r>
            <a:r>
              <a:rPr lang="en-US" sz="2400" i="1" baseline="-25000" dirty="0"/>
              <a:t>2</a:t>
            </a:r>
            <a:r>
              <a:rPr lang="en-US" sz="2400" dirty="0"/>
              <a:t> rather than P</a:t>
            </a:r>
            <a:r>
              <a:rPr lang="en-US" sz="2400" i="1" baseline="-25000" dirty="0"/>
              <a:t>1</a:t>
            </a:r>
            <a:r>
              <a:rPr lang="en-US" sz="2400" dirty="0"/>
              <a:t>) .</a:t>
            </a:r>
          </a:p>
        </p:txBody>
      </p:sp>
      <p:sp>
        <p:nvSpPr>
          <p:cNvPr id="8" name="Title 2"/>
          <p:cNvSpPr>
            <a:spLocks noGrp="1"/>
          </p:cNvSpPr>
          <p:nvPr>
            <p:ph type="title"/>
          </p:nvPr>
        </p:nvSpPr>
        <p:spPr>
          <a:xfrm>
            <a:off x="70266" y="72008"/>
            <a:ext cx="7886110" cy="548680"/>
          </a:xfrm>
        </p:spPr>
        <p:txBody>
          <a:bodyPr>
            <a:noAutofit/>
          </a:bodyPr>
          <a:lstStyle/>
          <a:p>
            <a:r>
              <a:rPr lang="en-US" sz="3200" dirty="0" smtClean="0"/>
              <a:t>4.4 </a:t>
            </a:r>
            <a:r>
              <a:rPr lang="en-US" sz="3200" dirty="0"/>
              <a:t>– Pricing and </a:t>
            </a:r>
            <a:r>
              <a:rPr lang="en-US" sz="3200" dirty="0" smtClean="0"/>
              <a:t>Output Policies </a:t>
            </a:r>
            <a:r>
              <a:rPr lang="en-US" sz="3200" dirty="0"/>
              <a:t>in </a:t>
            </a:r>
            <a:r>
              <a:rPr lang="en-US" sz="3200" dirty="0" smtClean="0"/>
              <a:t>Monopoly</a:t>
            </a:r>
            <a:endParaRPr lang="en-US" sz="32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145</a:t>
            </a:r>
            <a:endParaRPr lang="en-GB" sz="10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a:srcRect l="22329" t="40654" r="12366" b="11577"/>
          <a:stretch/>
        </p:blipFill>
        <p:spPr>
          <a:xfrm>
            <a:off x="4644009" y="3372860"/>
            <a:ext cx="4176464" cy="3256226"/>
          </a:xfrm>
          <a:prstGeom prst="rect">
            <a:avLst/>
          </a:prstGeom>
        </p:spPr>
      </p:pic>
      <p:sp>
        <p:nvSpPr>
          <p:cNvPr id="3" name="Rectangle 2"/>
          <p:cNvSpPr/>
          <p:nvPr/>
        </p:nvSpPr>
        <p:spPr>
          <a:xfrm>
            <a:off x="755576" y="5397023"/>
            <a:ext cx="4104456" cy="1200329"/>
          </a:xfrm>
          <a:prstGeom prst="rect">
            <a:avLst/>
          </a:prstGeom>
        </p:spPr>
        <p:txBody>
          <a:bodyPr wrap="square">
            <a:spAutoFit/>
          </a:bodyPr>
          <a:lstStyle/>
          <a:p>
            <a:pPr algn="ctr"/>
            <a:r>
              <a:rPr lang="en-US" sz="2400" b="1" dirty="0">
                <a:solidFill>
                  <a:srgbClr val="1F282E"/>
                </a:solidFill>
                <a:latin typeface="Arial" panose="020B0604020202020204" pitchFamily="34" charset="0"/>
                <a:cs typeface="Arial" panose="020B0604020202020204" pitchFamily="34" charset="0"/>
              </a:rPr>
              <a:t>Figure </a:t>
            </a:r>
            <a:r>
              <a:rPr lang="en-US" sz="2400" b="1" dirty="0">
                <a:solidFill>
                  <a:srgbClr val="303A3F"/>
                </a:solidFill>
                <a:latin typeface="Arial" panose="020B0604020202020204" pitchFamily="34" charset="0"/>
                <a:cs typeface="Arial" panose="020B0604020202020204" pitchFamily="34" charset="0"/>
              </a:rPr>
              <a:t>13.2 </a:t>
            </a:r>
            <a:r>
              <a:rPr lang="en-US" sz="2400" b="1" dirty="0" smtClean="0">
                <a:solidFill>
                  <a:srgbClr val="303A3F"/>
                </a:solidFill>
                <a:latin typeface="Arial" panose="020B0604020202020204" pitchFamily="34" charset="0"/>
                <a:cs typeface="Arial" panose="020B0604020202020204" pitchFamily="34" charset="0"/>
              </a:rPr>
              <a:t>- </a:t>
            </a:r>
            <a:r>
              <a:rPr lang="en-US" sz="2400" dirty="0" smtClean="0">
                <a:solidFill>
                  <a:srgbClr val="303A3F"/>
                </a:solidFill>
                <a:latin typeface="Arial" panose="020B0604020202020204" pitchFamily="34" charset="0"/>
                <a:cs typeface="Arial" panose="020B0604020202020204" pitchFamily="34" charset="0"/>
              </a:rPr>
              <a:t>Impact </a:t>
            </a:r>
            <a:r>
              <a:rPr lang="en-US" sz="2400" dirty="0">
                <a:solidFill>
                  <a:srgbClr val="585858"/>
                </a:solidFill>
                <a:latin typeface="Arial" panose="020B0604020202020204" pitchFamily="34" charset="0"/>
                <a:cs typeface="Arial" panose="020B0604020202020204" pitchFamily="34" charset="0"/>
              </a:rPr>
              <a:t>of </a:t>
            </a:r>
            <a:r>
              <a:rPr lang="en-US" sz="2400" dirty="0">
                <a:solidFill>
                  <a:srgbClr val="464A4B"/>
                </a:solidFill>
                <a:latin typeface="Arial" panose="020B0604020202020204" pitchFamily="34" charset="0"/>
                <a:cs typeface="Arial" panose="020B0604020202020204" pitchFamily="34" charset="0"/>
              </a:rPr>
              <a:t>monopoly power </a:t>
            </a:r>
            <a:r>
              <a:rPr lang="en-US" sz="2400" dirty="0" smtClean="0">
                <a:solidFill>
                  <a:srgbClr val="464A4B"/>
                </a:solidFill>
                <a:latin typeface="Arial" panose="020B0604020202020204" pitchFamily="34" charset="0"/>
                <a:cs typeface="Arial" panose="020B0604020202020204" pitchFamily="34" charset="0"/>
              </a:rPr>
              <a:t>on </a:t>
            </a:r>
            <a:r>
              <a:rPr lang="en-US" sz="2400" dirty="0">
                <a:solidFill>
                  <a:srgbClr val="464A4B"/>
                </a:solidFill>
                <a:latin typeface="Arial" panose="020B0604020202020204" pitchFamily="34" charset="0"/>
                <a:cs typeface="Arial" panose="020B0604020202020204" pitchFamily="34" charset="0"/>
              </a:rPr>
              <a:t>market price and quantity traded</a:t>
            </a:r>
            <a:endParaRPr lang="en-GB"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87079281"/>
      </p:ext>
    </p:extLst>
  </p:cSld>
  <p:clrMapOvr>
    <a:masterClrMapping/>
  </p:clrMapOvr>
  <p:transition advClick="0"/>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3816429"/>
          </a:xfrm>
          <a:prstGeom prst="rect">
            <a:avLst/>
          </a:prstGeom>
        </p:spPr>
        <p:txBody>
          <a:bodyPr wrap="square">
            <a:spAutoFit/>
          </a:bodyPr>
          <a:lstStyle/>
          <a:p>
            <a:pPr marL="355600" indent="-355600">
              <a:buClr>
                <a:schemeClr val="accent6">
                  <a:lumMod val="50000"/>
                </a:schemeClr>
              </a:buClr>
              <a:buFont typeface="Wingdings 3" panose="05040102010807070707" pitchFamily="18" charset="2"/>
              <a:buChar char=""/>
            </a:pPr>
            <a:r>
              <a:rPr lang="en-US" sz="2200" dirty="0"/>
              <a:t>Monopolists are also able to use </a:t>
            </a:r>
            <a:r>
              <a:rPr lang="en-US" sz="2200" b="1" dirty="0">
                <a:solidFill>
                  <a:srgbClr val="FF0000"/>
                </a:solidFill>
              </a:rPr>
              <a:t>price discrimination</a:t>
            </a:r>
            <a:r>
              <a:rPr lang="en-US" sz="2200" dirty="0"/>
              <a:t>. This is the practice </a:t>
            </a:r>
            <a:r>
              <a:rPr lang="en-US" sz="2200" dirty="0" smtClean="0"/>
              <a:t>of charging </a:t>
            </a:r>
            <a:r>
              <a:rPr lang="en-US" sz="2200" dirty="0"/>
              <a:t>different prices to different customers for essentially the same product.</a:t>
            </a:r>
          </a:p>
          <a:p>
            <a:pPr marL="355600" indent="-355600">
              <a:buClr>
                <a:schemeClr val="accent6">
                  <a:lumMod val="50000"/>
                </a:schemeClr>
              </a:buClr>
              <a:buFont typeface="Wingdings 3" panose="05040102010807070707" pitchFamily="18" charset="2"/>
              <a:buChar char=""/>
            </a:pPr>
            <a:r>
              <a:rPr lang="en-US" sz="2200" dirty="0" smtClean="0"/>
              <a:t>I.e., </a:t>
            </a:r>
            <a:r>
              <a:rPr lang="en-US" sz="2200" dirty="0"/>
              <a:t>public transport operators, theme parks and cinemas charge </a:t>
            </a:r>
            <a:r>
              <a:rPr lang="en-US" sz="2200" dirty="0" smtClean="0"/>
              <a:t>students different </a:t>
            </a:r>
            <a:r>
              <a:rPr lang="en-US" sz="2200" dirty="0"/>
              <a:t>prices compared with other adults. Another example, often used </a:t>
            </a:r>
            <a:r>
              <a:rPr lang="en-US" sz="2200" dirty="0" smtClean="0"/>
              <a:t>by supermarkets</a:t>
            </a:r>
            <a:r>
              <a:rPr lang="en-US" sz="2200" dirty="0"/>
              <a:t>, is price discrimination based on the quantity sold. </a:t>
            </a:r>
            <a:r>
              <a:rPr lang="en-US" sz="2200" dirty="0" smtClean="0"/>
              <a:t>E.g., supermarket </a:t>
            </a:r>
            <a:r>
              <a:rPr lang="en-US" sz="2200" dirty="0"/>
              <a:t>customers who buy 'multipacks' of a product usually get to enjoy </a:t>
            </a:r>
            <a:r>
              <a:rPr lang="en-US" sz="2200" dirty="0" smtClean="0"/>
              <a:t>a lower </a:t>
            </a:r>
            <a:r>
              <a:rPr lang="en-US" sz="2200" dirty="0"/>
              <a:t>price for each unit bought. This </a:t>
            </a:r>
            <a:r>
              <a:rPr lang="en-US" sz="2200" dirty="0" smtClean="0"/>
              <a:t/>
            </a:r>
            <a:br>
              <a:rPr lang="en-US" sz="2200" dirty="0" smtClean="0"/>
            </a:br>
            <a:r>
              <a:rPr lang="en-US" sz="2200" dirty="0" smtClean="0"/>
              <a:t>discriminates </a:t>
            </a:r>
            <a:r>
              <a:rPr lang="en-US" sz="2200" dirty="0"/>
              <a:t>against those </a:t>
            </a:r>
            <a:r>
              <a:rPr lang="en-US" sz="2200" dirty="0" smtClean="0"/>
              <a:t/>
            </a:r>
            <a:br>
              <a:rPr lang="en-US" sz="2200" dirty="0" smtClean="0"/>
            </a:br>
            <a:r>
              <a:rPr lang="en-US" sz="2200" dirty="0" smtClean="0"/>
              <a:t>who </a:t>
            </a:r>
            <a:r>
              <a:rPr lang="en-US" sz="2200" dirty="0"/>
              <a:t>buy in </a:t>
            </a:r>
            <a:r>
              <a:rPr lang="en-US" sz="2200" dirty="0" smtClean="0"/>
              <a:t>smaller quantities</a:t>
            </a:r>
            <a:r>
              <a:rPr lang="en-US" sz="2200" dirty="0"/>
              <a:t>.</a:t>
            </a:r>
          </a:p>
        </p:txBody>
      </p:sp>
      <p:sp>
        <p:nvSpPr>
          <p:cNvPr id="8" name="Title 2"/>
          <p:cNvSpPr>
            <a:spLocks noGrp="1"/>
          </p:cNvSpPr>
          <p:nvPr>
            <p:ph type="title"/>
          </p:nvPr>
        </p:nvSpPr>
        <p:spPr>
          <a:xfrm>
            <a:off x="70266" y="72008"/>
            <a:ext cx="7886110" cy="548680"/>
          </a:xfrm>
        </p:spPr>
        <p:txBody>
          <a:bodyPr>
            <a:noAutofit/>
          </a:bodyPr>
          <a:lstStyle/>
          <a:p>
            <a:r>
              <a:rPr lang="en-US" sz="3200" dirty="0" smtClean="0"/>
              <a:t>4.4 </a:t>
            </a:r>
            <a:r>
              <a:rPr lang="en-US" sz="3200" dirty="0"/>
              <a:t>– Pricing and </a:t>
            </a:r>
            <a:r>
              <a:rPr lang="en-US" sz="3200" dirty="0" smtClean="0"/>
              <a:t>Output Policies </a:t>
            </a:r>
            <a:r>
              <a:rPr lang="en-US" sz="3200" dirty="0"/>
              <a:t>in </a:t>
            </a:r>
            <a:r>
              <a:rPr lang="en-US" sz="3200" dirty="0" smtClean="0"/>
              <a:t>Monopoly</a:t>
            </a:r>
            <a:endParaRPr lang="en-US" sz="32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146</a:t>
            </a:r>
            <a:endParaRPr lang="en-GB" sz="10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a:srcRect l="22329" t="40654" r="12366" b="11577"/>
          <a:stretch/>
        </p:blipFill>
        <p:spPr>
          <a:xfrm>
            <a:off x="5220072" y="3858458"/>
            <a:ext cx="3547309" cy="2765699"/>
          </a:xfrm>
          <a:prstGeom prst="rect">
            <a:avLst/>
          </a:prstGeom>
        </p:spPr>
      </p:pic>
      <p:sp>
        <p:nvSpPr>
          <p:cNvPr id="3" name="Rectangle 2"/>
          <p:cNvSpPr/>
          <p:nvPr/>
        </p:nvSpPr>
        <p:spPr>
          <a:xfrm>
            <a:off x="234091" y="5900578"/>
            <a:ext cx="5370207" cy="707886"/>
          </a:xfrm>
          <a:prstGeom prst="rect">
            <a:avLst/>
          </a:prstGeom>
        </p:spPr>
        <p:txBody>
          <a:bodyPr wrap="square">
            <a:spAutoFit/>
          </a:bodyPr>
          <a:lstStyle/>
          <a:p>
            <a:pPr algn="ctr"/>
            <a:r>
              <a:rPr lang="en-US" sz="2000" b="1" dirty="0">
                <a:solidFill>
                  <a:srgbClr val="1F282E"/>
                </a:solidFill>
                <a:latin typeface="Arial" panose="020B0604020202020204" pitchFamily="34" charset="0"/>
                <a:cs typeface="Arial" panose="020B0604020202020204" pitchFamily="34" charset="0"/>
              </a:rPr>
              <a:t>Figure </a:t>
            </a:r>
            <a:r>
              <a:rPr lang="en-US" sz="2000" b="1" dirty="0">
                <a:solidFill>
                  <a:srgbClr val="303A3F"/>
                </a:solidFill>
                <a:latin typeface="Arial" panose="020B0604020202020204" pitchFamily="34" charset="0"/>
                <a:cs typeface="Arial" panose="020B0604020202020204" pitchFamily="34" charset="0"/>
              </a:rPr>
              <a:t>13.2 </a:t>
            </a:r>
            <a:r>
              <a:rPr lang="en-US" sz="2000" b="1" dirty="0" smtClean="0">
                <a:solidFill>
                  <a:srgbClr val="303A3F"/>
                </a:solidFill>
                <a:latin typeface="Arial" panose="020B0604020202020204" pitchFamily="34" charset="0"/>
                <a:cs typeface="Arial" panose="020B0604020202020204" pitchFamily="34" charset="0"/>
              </a:rPr>
              <a:t>- </a:t>
            </a:r>
            <a:r>
              <a:rPr lang="en-US" sz="2000" dirty="0" smtClean="0">
                <a:solidFill>
                  <a:srgbClr val="303A3F"/>
                </a:solidFill>
                <a:latin typeface="Arial" panose="020B0604020202020204" pitchFamily="34" charset="0"/>
                <a:cs typeface="Arial" panose="020B0604020202020204" pitchFamily="34" charset="0"/>
              </a:rPr>
              <a:t>Impact </a:t>
            </a:r>
            <a:r>
              <a:rPr lang="en-US" sz="2000" dirty="0">
                <a:solidFill>
                  <a:srgbClr val="585858"/>
                </a:solidFill>
                <a:latin typeface="Arial" panose="020B0604020202020204" pitchFamily="34" charset="0"/>
                <a:cs typeface="Arial" panose="020B0604020202020204" pitchFamily="34" charset="0"/>
              </a:rPr>
              <a:t>of </a:t>
            </a:r>
            <a:r>
              <a:rPr lang="en-US" sz="2000" dirty="0">
                <a:solidFill>
                  <a:srgbClr val="464A4B"/>
                </a:solidFill>
                <a:latin typeface="Arial" panose="020B0604020202020204" pitchFamily="34" charset="0"/>
                <a:cs typeface="Arial" panose="020B0604020202020204" pitchFamily="34" charset="0"/>
              </a:rPr>
              <a:t>monopoly power </a:t>
            </a:r>
            <a:r>
              <a:rPr lang="en-US" sz="2000" dirty="0" smtClean="0">
                <a:solidFill>
                  <a:srgbClr val="464A4B"/>
                </a:solidFill>
                <a:latin typeface="Arial" panose="020B0604020202020204" pitchFamily="34" charset="0"/>
                <a:cs typeface="Arial" panose="020B0604020202020204" pitchFamily="34" charset="0"/>
              </a:rPr>
              <a:t>on </a:t>
            </a:r>
            <a:r>
              <a:rPr lang="en-US" sz="2000" dirty="0">
                <a:solidFill>
                  <a:srgbClr val="464A4B"/>
                </a:solidFill>
                <a:latin typeface="Arial" panose="020B0604020202020204" pitchFamily="34" charset="0"/>
                <a:cs typeface="Arial" panose="020B0604020202020204" pitchFamily="34" charset="0"/>
              </a:rPr>
              <a:t>market price and quantity traded</a:t>
            </a:r>
            <a:endParaRPr lang="en-GB"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1378329"/>
      </p:ext>
    </p:extLst>
  </p:cSld>
  <p:clrMapOvr>
    <a:masterClrMapping/>
  </p:clrMapOvr>
  <p:transition advClick="0"/>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909310"/>
          </a:xfrm>
          <a:prstGeom prst="rect">
            <a:avLst/>
          </a:prstGeom>
        </p:spPr>
        <p:txBody>
          <a:bodyPr wrap="square">
            <a:spAutoFit/>
          </a:bodyPr>
          <a:lstStyle/>
          <a:p>
            <a:pPr>
              <a:buClr>
                <a:schemeClr val="accent6">
                  <a:lumMod val="50000"/>
                </a:schemeClr>
              </a:buClr>
            </a:pPr>
            <a:r>
              <a:rPr lang="en-US" sz="2100" b="1" dirty="0" smtClean="0">
                <a:solidFill>
                  <a:srgbClr val="FF0000"/>
                </a:solidFill>
              </a:rPr>
              <a:t>Exam practice</a:t>
            </a:r>
          </a:p>
          <a:p>
            <a:pPr marL="355600" indent="-355600">
              <a:buClr>
                <a:schemeClr val="accent6">
                  <a:lumMod val="50000"/>
                </a:schemeClr>
              </a:buClr>
              <a:buFont typeface="Wingdings 3" panose="05040102010807070707" pitchFamily="18" charset="2"/>
              <a:buChar char=""/>
            </a:pPr>
            <a:r>
              <a:rPr lang="en-US" sz="2100" dirty="0">
                <a:solidFill>
                  <a:srgbClr val="FF0000"/>
                </a:solidFill>
              </a:rPr>
              <a:t>Theme parks such as Disneyland, Universal Studios and SeaWorld are experts at </a:t>
            </a:r>
            <a:r>
              <a:rPr lang="en-US" sz="2100" dirty="0" smtClean="0">
                <a:solidFill>
                  <a:srgbClr val="FF0000"/>
                </a:solidFill>
              </a:rPr>
              <a:t>using price </a:t>
            </a:r>
            <a:r>
              <a:rPr lang="en-US" sz="2100" dirty="0">
                <a:solidFill>
                  <a:srgbClr val="FF0000"/>
                </a:solidFill>
              </a:rPr>
              <a:t>discrimination. An example of such pricing policies is shown below</a:t>
            </a:r>
            <a:r>
              <a:rPr lang="en-US" sz="2100" dirty="0" smtClean="0">
                <a:solidFill>
                  <a:srgbClr val="FF0000"/>
                </a:solidFill>
              </a:rPr>
              <a:t>.</a:t>
            </a:r>
          </a:p>
          <a:p>
            <a:pPr marL="355600" indent="-355600">
              <a:buClr>
                <a:schemeClr val="accent6">
                  <a:lumMod val="50000"/>
                </a:schemeClr>
              </a:buClr>
              <a:buFont typeface="Wingdings 3" panose="05040102010807070707" pitchFamily="18" charset="2"/>
              <a:buChar char=""/>
            </a:pPr>
            <a:endParaRPr lang="en-US" sz="2100" dirty="0">
              <a:solidFill>
                <a:srgbClr val="FF0000"/>
              </a:solidFill>
            </a:endParaRPr>
          </a:p>
          <a:p>
            <a:pPr marL="355600" indent="-355600">
              <a:buClr>
                <a:schemeClr val="accent6">
                  <a:lumMod val="50000"/>
                </a:schemeClr>
              </a:buClr>
              <a:buFont typeface="Wingdings 3" panose="05040102010807070707" pitchFamily="18" charset="2"/>
              <a:buChar char=""/>
            </a:pPr>
            <a:endParaRPr lang="en-US" sz="1050" dirty="0" smtClean="0">
              <a:solidFill>
                <a:srgbClr val="FF0000"/>
              </a:solidFill>
            </a:endParaRPr>
          </a:p>
          <a:p>
            <a:pPr marL="355600" indent="-355600">
              <a:buClr>
                <a:schemeClr val="accent6">
                  <a:lumMod val="50000"/>
                </a:schemeClr>
              </a:buClr>
              <a:buFont typeface="Wingdings 3" panose="05040102010807070707" pitchFamily="18" charset="2"/>
              <a:buChar char=""/>
            </a:pPr>
            <a:endParaRPr lang="en-US" sz="2100" dirty="0">
              <a:solidFill>
                <a:srgbClr val="FF0000"/>
              </a:solidFill>
            </a:endParaRPr>
          </a:p>
          <a:p>
            <a:pPr marL="355600" indent="-355600">
              <a:buClr>
                <a:schemeClr val="accent6">
                  <a:lumMod val="50000"/>
                </a:schemeClr>
              </a:buClr>
              <a:buFont typeface="Wingdings 3" panose="05040102010807070707" pitchFamily="18" charset="2"/>
              <a:buChar char=""/>
            </a:pPr>
            <a:endParaRPr lang="en-US" sz="2100" dirty="0" smtClean="0">
              <a:solidFill>
                <a:srgbClr val="FF0000"/>
              </a:solidFill>
            </a:endParaRPr>
          </a:p>
          <a:p>
            <a:pPr marL="355600" indent="-355600">
              <a:buClr>
                <a:schemeClr val="accent6">
                  <a:lumMod val="50000"/>
                </a:schemeClr>
              </a:buClr>
              <a:buFont typeface="Wingdings 3" panose="05040102010807070707" pitchFamily="18" charset="2"/>
              <a:buChar char=""/>
            </a:pPr>
            <a:endParaRPr lang="en-US" sz="2100" dirty="0">
              <a:solidFill>
                <a:srgbClr val="FF0000"/>
              </a:solidFill>
            </a:endParaRPr>
          </a:p>
          <a:p>
            <a:pPr marL="355600" indent="-355600">
              <a:buClr>
                <a:schemeClr val="accent6">
                  <a:lumMod val="50000"/>
                </a:schemeClr>
              </a:buClr>
              <a:buFont typeface="Wingdings 3" panose="05040102010807070707" pitchFamily="18" charset="2"/>
              <a:buChar char=""/>
            </a:pPr>
            <a:endParaRPr lang="en-US" sz="2100" dirty="0" smtClean="0">
              <a:solidFill>
                <a:srgbClr val="FF0000"/>
              </a:solidFill>
            </a:endParaRPr>
          </a:p>
          <a:p>
            <a:pPr marL="355600" indent="-355600">
              <a:buClr>
                <a:schemeClr val="accent6">
                  <a:lumMod val="50000"/>
                </a:schemeClr>
              </a:buClr>
              <a:buFont typeface="Wingdings 3" panose="05040102010807070707" pitchFamily="18" charset="2"/>
              <a:buChar char=""/>
            </a:pPr>
            <a:endParaRPr lang="en-US" sz="2100" dirty="0">
              <a:solidFill>
                <a:srgbClr val="FF0000"/>
              </a:solidFill>
            </a:endParaRPr>
          </a:p>
          <a:p>
            <a:pPr marL="355600" indent="-355600">
              <a:buClr>
                <a:schemeClr val="accent6">
                  <a:lumMod val="50000"/>
                </a:schemeClr>
              </a:buClr>
              <a:buFont typeface="Wingdings 3" panose="05040102010807070707" pitchFamily="18" charset="2"/>
              <a:buChar char=""/>
            </a:pPr>
            <a:endParaRPr lang="en-US" sz="2100" dirty="0" smtClean="0">
              <a:solidFill>
                <a:srgbClr val="FF0000"/>
              </a:solidFill>
            </a:endParaRPr>
          </a:p>
          <a:p>
            <a:pPr marL="355600" indent="-355600">
              <a:buClr>
                <a:schemeClr val="accent6">
                  <a:lumMod val="50000"/>
                </a:schemeClr>
              </a:buClr>
              <a:buFont typeface="Wingdings 3" panose="05040102010807070707" pitchFamily="18" charset="2"/>
              <a:buChar char=""/>
            </a:pPr>
            <a:endParaRPr lang="en-US" sz="2100" dirty="0">
              <a:solidFill>
                <a:srgbClr val="FF0000"/>
              </a:solidFill>
            </a:endParaRPr>
          </a:p>
          <a:p>
            <a:pPr marL="355600" indent="-355600">
              <a:buClr>
                <a:schemeClr val="accent6">
                  <a:lumMod val="50000"/>
                </a:schemeClr>
              </a:buClr>
              <a:buFont typeface="Wingdings 3" panose="05040102010807070707" pitchFamily="18" charset="2"/>
              <a:buChar char=""/>
            </a:pPr>
            <a:endParaRPr lang="en-US" sz="2100" dirty="0" smtClean="0">
              <a:solidFill>
                <a:srgbClr val="FF0000"/>
              </a:solidFill>
            </a:endParaRPr>
          </a:p>
          <a:p>
            <a:pPr marL="355600" indent="-355600">
              <a:buClr>
                <a:schemeClr val="accent6">
                  <a:lumMod val="50000"/>
                </a:schemeClr>
              </a:buClr>
              <a:buFont typeface="Wingdings 3" panose="05040102010807070707" pitchFamily="18" charset="2"/>
              <a:buChar char=""/>
            </a:pPr>
            <a:endParaRPr lang="en-US" sz="2100" dirty="0">
              <a:solidFill>
                <a:srgbClr val="FF0000"/>
              </a:solidFill>
            </a:endParaRPr>
          </a:p>
          <a:p>
            <a:pPr marL="457200" indent="-457200">
              <a:buClr>
                <a:schemeClr val="accent6">
                  <a:lumMod val="50000"/>
                </a:schemeClr>
              </a:buClr>
              <a:buFont typeface="+mj-lt"/>
              <a:buAutoNum type="arabicPeriod"/>
              <a:tabLst>
                <a:tab pos="8348663" algn="r"/>
              </a:tabLst>
            </a:pPr>
            <a:r>
              <a:rPr lang="en-US" sz="2100" dirty="0" smtClean="0">
                <a:solidFill>
                  <a:srgbClr val="FF0000"/>
                </a:solidFill>
              </a:rPr>
              <a:t>Define </a:t>
            </a:r>
            <a:r>
              <a:rPr lang="en-US" sz="2100" dirty="0">
                <a:solidFill>
                  <a:srgbClr val="FF0000"/>
                </a:solidFill>
              </a:rPr>
              <a:t>the term 'price discrimination'. </a:t>
            </a:r>
            <a:r>
              <a:rPr lang="en-US" sz="2100" dirty="0" smtClean="0">
                <a:solidFill>
                  <a:srgbClr val="FF0000"/>
                </a:solidFill>
              </a:rPr>
              <a:t>	(2</a:t>
            </a:r>
            <a:r>
              <a:rPr lang="en-US" sz="2100" dirty="0">
                <a:solidFill>
                  <a:srgbClr val="FF0000"/>
                </a:solidFill>
              </a:rPr>
              <a:t>)</a:t>
            </a:r>
          </a:p>
          <a:p>
            <a:pPr marL="457200" indent="-457200">
              <a:buClr>
                <a:schemeClr val="accent6">
                  <a:lumMod val="50000"/>
                </a:schemeClr>
              </a:buClr>
              <a:buFont typeface="+mj-lt"/>
              <a:buAutoNum type="arabicPeriod"/>
              <a:tabLst>
                <a:tab pos="8348663" algn="r"/>
              </a:tabLst>
            </a:pPr>
            <a:r>
              <a:rPr lang="en-US" sz="2100" dirty="0" smtClean="0">
                <a:solidFill>
                  <a:srgbClr val="FF0000"/>
                </a:solidFill>
              </a:rPr>
              <a:t>Using </a:t>
            </a:r>
            <a:r>
              <a:rPr lang="en-US" sz="2100" dirty="0">
                <a:solidFill>
                  <a:srgbClr val="FF0000"/>
                </a:solidFill>
              </a:rPr>
              <a:t>examples of the above data, explain how organisations such as </a:t>
            </a:r>
            <a:r>
              <a:rPr lang="en-US" sz="2100" dirty="0" smtClean="0">
                <a:solidFill>
                  <a:srgbClr val="FF0000"/>
                </a:solidFill>
              </a:rPr>
              <a:t>theme parks </a:t>
            </a:r>
            <a:r>
              <a:rPr lang="en-US" sz="2100" dirty="0">
                <a:solidFill>
                  <a:srgbClr val="FF0000"/>
                </a:solidFill>
              </a:rPr>
              <a:t>use price discrimination. </a:t>
            </a:r>
            <a:r>
              <a:rPr lang="en-US" sz="2100" dirty="0" smtClean="0">
                <a:solidFill>
                  <a:srgbClr val="FF0000"/>
                </a:solidFill>
              </a:rPr>
              <a:t>	(6)</a:t>
            </a:r>
            <a:endParaRPr lang="en-US" sz="2100" dirty="0">
              <a:solidFill>
                <a:srgbClr val="FF0000"/>
              </a:solidFill>
            </a:endParaRPr>
          </a:p>
        </p:txBody>
      </p:sp>
      <p:sp>
        <p:nvSpPr>
          <p:cNvPr id="8" name="Title 2"/>
          <p:cNvSpPr>
            <a:spLocks noGrp="1"/>
          </p:cNvSpPr>
          <p:nvPr>
            <p:ph type="title"/>
          </p:nvPr>
        </p:nvSpPr>
        <p:spPr>
          <a:xfrm>
            <a:off x="70266" y="72008"/>
            <a:ext cx="7886110" cy="548680"/>
          </a:xfrm>
        </p:spPr>
        <p:txBody>
          <a:bodyPr>
            <a:noAutofit/>
          </a:bodyPr>
          <a:lstStyle/>
          <a:p>
            <a:r>
              <a:rPr lang="en-US" sz="3200" dirty="0" smtClean="0"/>
              <a:t>4.4 </a:t>
            </a:r>
            <a:r>
              <a:rPr lang="en-US" sz="3200" dirty="0"/>
              <a:t>– Pricing and </a:t>
            </a:r>
            <a:r>
              <a:rPr lang="en-US" sz="3200" dirty="0" smtClean="0"/>
              <a:t>Output Policies </a:t>
            </a:r>
            <a:r>
              <a:rPr lang="en-US" sz="3200" dirty="0"/>
              <a:t>in </a:t>
            </a:r>
            <a:r>
              <a:rPr lang="en-US" sz="3200" dirty="0" smtClean="0"/>
              <a:t>Monopoly</a:t>
            </a:r>
            <a:endParaRPr lang="en-US" sz="32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146</a:t>
            </a:r>
            <a:endParaRPr lang="en-GB" sz="1000" b="1" dirty="0">
              <a:latin typeface="Arial" panose="020B0604020202020204" pitchFamily="34" charset="0"/>
              <a:cs typeface="Arial" panose="020B0604020202020204" pitchFamily="34" charset="0"/>
            </a:endParaRPr>
          </a:p>
        </p:txBody>
      </p:sp>
      <p:graphicFrame>
        <p:nvGraphicFramePr>
          <p:cNvPr id="4" name="Table 3"/>
          <p:cNvGraphicFramePr>
            <a:graphicFrameLocks noGrp="1"/>
          </p:cNvGraphicFramePr>
          <p:nvPr>
            <p:extLst/>
          </p:nvPr>
        </p:nvGraphicFramePr>
        <p:xfrm>
          <a:off x="251520" y="2420889"/>
          <a:ext cx="8568952" cy="3240360"/>
        </p:xfrm>
        <a:graphic>
          <a:graphicData uri="http://schemas.openxmlformats.org/drawingml/2006/table">
            <a:tbl>
              <a:tblPr firstRow="1" bandRow="1">
                <a:tableStyleId>{5C22544A-7EE6-4342-B048-85BDC9FD1C3A}</a:tableStyleId>
              </a:tblPr>
              <a:tblGrid>
                <a:gridCol w="4968552"/>
                <a:gridCol w="3600400"/>
              </a:tblGrid>
              <a:tr h="405720">
                <a:tc>
                  <a:txBody>
                    <a:bodyPr/>
                    <a:lstStyle/>
                    <a:p>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Admission</a:t>
                      </a:r>
                      <a:r>
                        <a:rPr lang="en-IE" baseline="0" dirty="0" smtClean="0">
                          <a:latin typeface="Arial" panose="020B0604020202020204" pitchFamily="34" charset="0"/>
                          <a:cs typeface="Arial" panose="020B0604020202020204" pitchFamily="34" charset="0"/>
                        </a:rPr>
                        <a:t> price ($)</a:t>
                      </a:r>
                      <a:endParaRPr lang="en-GB" dirty="0">
                        <a:latin typeface="Arial" panose="020B0604020202020204" pitchFamily="34" charset="0"/>
                        <a:cs typeface="Arial" panose="020B0604020202020204" pitchFamily="34" charset="0"/>
                      </a:endParaRPr>
                    </a:p>
                  </a:txBody>
                  <a:tcPr/>
                </a:tc>
              </a:tr>
              <a:tr h="324036">
                <a:tc>
                  <a:txBody>
                    <a:bodyPr/>
                    <a:lstStyle/>
                    <a:p>
                      <a:r>
                        <a:rPr lang="en-IE" b="1" dirty="0" smtClean="0">
                          <a:latin typeface="Arial" panose="020B0604020202020204" pitchFamily="34" charset="0"/>
                          <a:cs typeface="Arial" panose="020B0604020202020204" pitchFamily="34" charset="0"/>
                        </a:rPr>
                        <a:t>Adult (added 12 and above)</a:t>
                      </a:r>
                      <a:endParaRPr lang="en-GB" b="1"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28</a:t>
                      </a:r>
                      <a:endParaRPr lang="en-GB" dirty="0">
                        <a:latin typeface="Arial" panose="020B0604020202020204" pitchFamily="34" charset="0"/>
                        <a:cs typeface="Arial" panose="020B0604020202020204" pitchFamily="34" charset="0"/>
                      </a:endParaRPr>
                    </a:p>
                  </a:txBody>
                  <a:tcPr/>
                </a:tc>
              </a:tr>
              <a:tr h="324036">
                <a:tc>
                  <a:txBody>
                    <a:bodyPr/>
                    <a:lstStyle/>
                    <a:p>
                      <a:r>
                        <a:rPr lang="en-IE" b="1" dirty="0" smtClean="0">
                          <a:latin typeface="Arial" panose="020B0604020202020204" pitchFamily="34" charset="0"/>
                          <a:cs typeface="Arial" panose="020B0604020202020204" pitchFamily="34" charset="0"/>
                        </a:rPr>
                        <a:t>Child (aged 3-11)</a:t>
                      </a:r>
                      <a:endParaRPr lang="en-GB" b="1"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14</a:t>
                      </a:r>
                      <a:endParaRPr lang="en-GB" dirty="0">
                        <a:latin typeface="Arial" panose="020B0604020202020204" pitchFamily="34" charset="0"/>
                        <a:cs typeface="Arial" panose="020B0604020202020204" pitchFamily="34" charset="0"/>
                      </a:endParaRPr>
                    </a:p>
                  </a:txBody>
                  <a:tcPr/>
                </a:tc>
              </a:tr>
              <a:tr h="324036">
                <a:tc>
                  <a:txBody>
                    <a:bodyPr/>
                    <a:lstStyle/>
                    <a:p>
                      <a:r>
                        <a:rPr lang="en-IE" b="1" dirty="0" smtClean="0">
                          <a:latin typeface="Arial" panose="020B0604020202020204" pitchFamily="34" charset="0"/>
                          <a:cs typeface="Arial" panose="020B0604020202020204" pitchFamily="34" charset="0"/>
                        </a:rPr>
                        <a:t>Family (2 adults,</a:t>
                      </a:r>
                      <a:r>
                        <a:rPr lang="en-IE" b="1" baseline="0" dirty="0" smtClean="0">
                          <a:latin typeface="Arial" panose="020B0604020202020204" pitchFamily="34" charset="0"/>
                          <a:cs typeface="Arial" panose="020B0604020202020204" pitchFamily="34" charset="0"/>
                        </a:rPr>
                        <a:t> 2 children)</a:t>
                      </a:r>
                      <a:endParaRPr lang="en-GB" b="1"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75</a:t>
                      </a:r>
                      <a:endParaRPr lang="en-GB" dirty="0">
                        <a:latin typeface="Arial" panose="020B0604020202020204" pitchFamily="34" charset="0"/>
                        <a:cs typeface="Arial" panose="020B0604020202020204" pitchFamily="34" charset="0"/>
                      </a:endParaRPr>
                    </a:p>
                  </a:txBody>
                  <a:tcPr/>
                </a:tc>
              </a:tr>
              <a:tr h="324036">
                <a:tc>
                  <a:txBody>
                    <a:bodyPr/>
                    <a:lstStyle/>
                    <a:p>
                      <a:r>
                        <a:rPr lang="en-IE" b="1" dirty="0" smtClean="0">
                          <a:latin typeface="Arial" panose="020B0604020202020204" pitchFamily="34" charset="0"/>
                          <a:cs typeface="Arial" panose="020B0604020202020204" pitchFamily="34" charset="0"/>
                        </a:rPr>
                        <a:t>Family</a:t>
                      </a:r>
                      <a:r>
                        <a:rPr lang="en-IE" b="1" baseline="0" dirty="0" smtClean="0">
                          <a:latin typeface="Arial" panose="020B0604020202020204" pitchFamily="34" charset="0"/>
                          <a:cs typeface="Arial" panose="020B0604020202020204" pitchFamily="34" charset="0"/>
                        </a:rPr>
                        <a:t> (1 adult, 2 children)</a:t>
                      </a:r>
                      <a:endParaRPr lang="en-GB" b="1"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50</a:t>
                      </a:r>
                      <a:endParaRPr lang="en-GB" dirty="0">
                        <a:latin typeface="Arial" panose="020B0604020202020204" pitchFamily="34" charset="0"/>
                        <a:cs typeface="Arial" panose="020B0604020202020204" pitchFamily="34" charset="0"/>
                      </a:endParaRPr>
                    </a:p>
                  </a:txBody>
                  <a:tcPr/>
                </a:tc>
              </a:tr>
              <a:tr h="324036">
                <a:tc>
                  <a:txBody>
                    <a:bodyPr/>
                    <a:lstStyle/>
                    <a:p>
                      <a:r>
                        <a:rPr lang="en-IE" b="1" dirty="0" smtClean="0">
                          <a:latin typeface="Arial" panose="020B0604020202020204" pitchFamily="34" charset="0"/>
                          <a:cs typeface="Arial" panose="020B0604020202020204" pitchFamily="34" charset="0"/>
                        </a:rPr>
                        <a:t>Annual pass (adult</a:t>
                      </a:r>
                      <a:endParaRPr lang="en-GB" b="1"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75</a:t>
                      </a:r>
                      <a:endParaRPr lang="en-GB" dirty="0">
                        <a:latin typeface="Arial" panose="020B0604020202020204" pitchFamily="34" charset="0"/>
                        <a:cs typeface="Arial" panose="020B0604020202020204" pitchFamily="34" charset="0"/>
                      </a:endParaRPr>
                    </a:p>
                  </a:txBody>
                  <a:tcPr/>
                </a:tc>
              </a:tr>
              <a:tr h="324036">
                <a:tc>
                  <a:txBody>
                    <a:bodyPr/>
                    <a:lstStyle/>
                    <a:p>
                      <a:r>
                        <a:rPr lang="en-IE" b="1" dirty="0" smtClean="0">
                          <a:latin typeface="Arial" panose="020B0604020202020204" pitchFamily="34" charset="0"/>
                          <a:cs typeface="Arial" panose="020B0604020202020204" pitchFamily="34" charset="0"/>
                        </a:rPr>
                        <a:t>Annual pass (child)</a:t>
                      </a:r>
                      <a:endParaRPr lang="en-GB" b="1"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35</a:t>
                      </a:r>
                      <a:endParaRPr lang="en-GB" dirty="0">
                        <a:latin typeface="Arial" panose="020B0604020202020204" pitchFamily="34" charset="0"/>
                        <a:cs typeface="Arial" panose="020B0604020202020204" pitchFamily="34" charset="0"/>
                      </a:endParaRPr>
                    </a:p>
                  </a:txBody>
                  <a:tcPr/>
                </a:tc>
              </a:tr>
              <a:tr h="324036">
                <a:tc gridSpan="2">
                  <a:txBody>
                    <a:bodyPr/>
                    <a:lstStyle/>
                    <a:p>
                      <a:r>
                        <a:rPr lang="en-GB" dirty="0" smtClean="0">
                          <a:latin typeface="Arial" panose="020B0604020202020204" pitchFamily="34" charset="0"/>
                          <a:cs typeface="Arial" panose="020B0604020202020204" pitchFamily="34" charset="0"/>
                        </a:rPr>
                        <a:t>Free admission is granted to children under 3 years old and local senior</a:t>
                      </a:r>
                      <a:r>
                        <a:rPr lang="en-GB" baseline="0" dirty="0" smtClean="0">
                          <a:latin typeface="Arial" panose="020B0604020202020204" pitchFamily="34" charset="0"/>
                          <a:cs typeface="Arial" panose="020B0604020202020204" pitchFamily="34" charset="0"/>
                        </a:rPr>
                        <a:t> </a:t>
                      </a:r>
                      <a:r>
                        <a:rPr lang="en-GB" dirty="0" smtClean="0">
                          <a:latin typeface="Arial" panose="020B0604020202020204" pitchFamily="34" charset="0"/>
                          <a:cs typeface="Arial" panose="020B0604020202020204" pitchFamily="34" charset="0"/>
                        </a:rPr>
                        <a:t>residents aged 65 years old or above with proof of identity and age.</a:t>
                      </a:r>
                      <a:endParaRPr lang="en-GB" dirty="0">
                        <a:latin typeface="Arial" panose="020B0604020202020204" pitchFamily="34" charset="0"/>
                        <a:cs typeface="Arial" panose="020B0604020202020204" pitchFamily="34" charset="0"/>
                      </a:endParaRPr>
                    </a:p>
                  </a:txBody>
                  <a:tcPr/>
                </a:tc>
                <a:tc hMerge="1">
                  <a:txBody>
                    <a:bodyPr/>
                    <a:lstStyle/>
                    <a:p>
                      <a:pPr algn="ctr"/>
                      <a:endParaRPr lang="en-GB" dirty="0">
                        <a:latin typeface="Arial" panose="020B0604020202020204" pitchFamily="34" charset="0"/>
                        <a:cs typeface="Arial" panose="020B0604020202020204" pitchFamily="34" charset="0"/>
                      </a:endParaRPr>
                    </a:p>
                  </a:txBody>
                  <a:tcPr/>
                </a:tc>
              </a:tr>
            </a:tbl>
          </a:graphicData>
        </a:graphic>
      </p:graphicFrame>
      <p:sp>
        <p:nvSpPr>
          <p:cNvPr id="5" name="TextBox 4">
            <a:hlinkClick r:id="rId3" action="ppaction://hlinkfile"/>
          </p:cNvPr>
          <p:cNvSpPr txBox="1"/>
          <p:nvPr/>
        </p:nvSpPr>
        <p:spPr>
          <a:xfrm>
            <a:off x="8231696" y="2924944"/>
            <a:ext cx="607859" cy="923330"/>
          </a:xfrm>
          <a:prstGeom prst="rect">
            <a:avLst/>
          </a:prstGeom>
          <a:noFill/>
        </p:spPr>
        <p:txBody>
          <a:bodyPr wrap="none" rtlCol="0">
            <a:spAutoFit/>
          </a:bodyPr>
          <a:lstStyle/>
          <a:p>
            <a:r>
              <a:rPr lang="en-IE"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851593539"/>
      </p:ext>
    </p:extLst>
  </p:cSld>
  <p:clrMapOvr>
    <a:masterClrMapping/>
  </p:clrMapOvr>
  <p:transition advClick="0"/>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743111"/>
          </a:xfrm>
          <a:prstGeom prst="rect">
            <a:avLst/>
          </a:prstGeom>
        </p:spPr>
        <p:txBody>
          <a:bodyPr wrap="square">
            <a:spAutoFit/>
          </a:bodyPr>
          <a:lstStyle/>
          <a:p>
            <a:pPr marL="355600" indent="-355600">
              <a:buClr>
                <a:schemeClr val="accent6">
                  <a:lumMod val="50000"/>
                </a:schemeClr>
              </a:buClr>
              <a:buFont typeface="Wingdings 3" panose="05040102010807070707" pitchFamily="18" charset="2"/>
              <a:buChar char=""/>
            </a:pPr>
            <a:r>
              <a:rPr lang="en-US" sz="2040" dirty="0"/>
              <a:t>Other pricing policies that might be used by firms include:</a:t>
            </a:r>
          </a:p>
          <a:p>
            <a:pPr marL="711200" indent="-355600">
              <a:buClr>
                <a:schemeClr val="accent6">
                  <a:lumMod val="50000"/>
                </a:schemeClr>
              </a:buClr>
              <a:buFont typeface="Arial" panose="020B0604020202020204" pitchFamily="34" charset="0"/>
              <a:buChar char="•"/>
            </a:pPr>
            <a:r>
              <a:rPr lang="en-US" sz="2040" b="1" dirty="0" smtClean="0">
                <a:solidFill>
                  <a:srgbClr val="FF0000"/>
                </a:solidFill>
              </a:rPr>
              <a:t>Cost-plus pricing </a:t>
            </a:r>
            <a:r>
              <a:rPr lang="en-US" sz="2040" dirty="0" smtClean="0"/>
              <a:t>- </a:t>
            </a:r>
            <a:r>
              <a:rPr lang="en-US" sz="2040" dirty="0"/>
              <a:t>This involves working out the average cost of each </a:t>
            </a:r>
            <a:r>
              <a:rPr lang="en-US" sz="2040" dirty="0" smtClean="0"/>
              <a:t>unit of </a:t>
            </a:r>
            <a:r>
              <a:rPr lang="en-US" sz="2040" dirty="0"/>
              <a:t>output and then adding a certain amount or certain percentage on top </a:t>
            </a:r>
            <a:r>
              <a:rPr lang="en-US" sz="2040" dirty="0" smtClean="0"/>
              <a:t>to earn </a:t>
            </a:r>
            <a:r>
              <a:rPr lang="en-US" sz="2040" dirty="0"/>
              <a:t>profit.</a:t>
            </a:r>
          </a:p>
          <a:p>
            <a:pPr marL="711200" indent="-355600">
              <a:buClr>
                <a:schemeClr val="accent6">
                  <a:lumMod val="50000"/>
                </a:schemeClr>
              </a:buClr>
              <a:buFont typeface="Arial" panose="020B0604020202020204" pitchFamily="34" charset="0"/>
              <a:buChar char="•"/>
            </a:pPr>
            <a:r>
              <a:rPr lang="en-US" sz="2040" dirty="0" smtClean="0"/>
              <a:t>E.g., </a:t>
            </a:r>
            <a:r>
              <a:rPr lang="en-US" sz="2040" dirty="0"/>
              <a:t>if the cost of producing a commercial </a:t>
            </a:r>
            <a:r>
              <a:rPr lang="en-US" sz="2040" dirty="0" smtClean="0"/>
              <a:t>airplane </a:t>
            </a:r>
            <a:r>
              <a:rPr lang="en-US" sz="2040" dirty="0"/>
              <a:t>is $</a:t>
            </a:r>
            <a:r>
              <a:rPr lang="en-US" sz="2040" dirty="0" smtClean="0"/>
              <a:t>120,000 and the firm </a:t>
            </a:r>
            <a:r>
              <a:rPr lang="en-US" sz="2040" dirty="0"/>
              <a:t>wants a </a:t>
            </a:r>
            <a:r>
              <a:rPr lang="en-US" sz="2040" dirty="0" smtClean="0"/>
              <a:t>100% </a:t>
            </a:r>
            <a:r>
              <a:rPr lang="en-US" sz="2040" dirty="0"/>
              <a:t>profit margin, the selling price will be $</a:t>
            </a:r>
            <a:r>
              <a:rPr lang="en-US" sz="2040" dirty="0" smtClean="0"/>
              <a:t>240000. Whilst </a:t>
            </a:r>
            <a:r>
              <a:rPr lang="en-US" sz="2040" dirty="0"/>
              <a:t>cost-plus pricing is easy to calculate, the price setter must ensure that </a:t>
            </a:r>
            <a:r>
              <a:rPr lang="en-US" sz="2040" dirty="0" smtClean="0"/>
              <a:t>the chosen </a:t>
            </a:r>
            <a:r>
              <a:rPr lang="en-US" sz="2040" dirty="0"/>
              <a:t>price is still competitive</a:t>
            </a:r>
            <a:r>
              <a:rPr lang="en-US" sz="2040" dirty="0" smtClean="0"/>
              <a:t>.</a:t>
            </a:r>
          </a:p>
          <a:p>
            <a:pPr marL="711200" indent="-355600">
              <a:buClr>
                <a:schemeClr val="accent6">
                  <a:lumMod val="50000"/>
                </a:schemeClr>
              </a:buClr>
              <a:buFont typeface="Arial" panose="020B0604020202020204" pitchFamily="34" charset="0"/>
              <a:buChar char="•"/>
            </a:pPr>
            <a:r>
              <a:rPr lang="en-US" sz="2040" b="1" dirty="0">
                <a:solidFill>
                  <a:srgbClr val="FF0000"/>
                </a:solidFill>
              </a:rPr>
              <a:t>Competition </a:t>
            </a:r>
            <a:r>
              <a:rPr lang="en-US" sz="2040" b="1" dirty="0" smtClean="0">
                <a:solidFill>
                  <a:srgbClr val="FF0000"/>
                </a:solidFill>
              </a:rPr>
              <a:t>- based </a:t>
            </a:r>
            <a:r>
              <a:rPr lang="en-US" sz="2040" b="1" dirty="0">
                <a:solidFill>
                  <a:srgbClr val="FF0000"/>
                </a:solidFill>
              </a:rPr>
              <a:t>pricing</a:t>
            </a:r>
            <a:r>
              <a:rPr lang="en-US" sz="2040" dirty="0"/>
              <a:t> - This occurs when a firm sets its price </a:t>
            </a:r>
            <a:r>
              <a:rPr lang="en-US" sz="2040" dirty="0" smtClean="0"/>
              <a:t>according to </a:t>
            </a:r>
            <a:r>
              <a:rPr lang="en-US" sz="2040" dirty="0"/>
              <a:t>the prices being charged by its rivals. This allows the firm to be competitive </a:t>
            </a:r>
            <a:r>
              <a:rPr lang="en-US" sz="2040" dirty="0" smtClean="0"/>
              <a:t>in terms </a:t>
            </a:r>
            <a:r>
              <a:rPr lang="en-US" sz="2040" dirty="0"/>
              <a:t>of price, but also means it may need to rely on </a:t>
            </a:r>
            <a:r>
              <a:rPr lang="en-US" sz="2040" dirty="0" smtClean="0"/>
              <a:t>non-price </a:t>
            </a:r>
            <a:r>
              <a:rPr lang="en-US" sz="2040" dirty="0"/>
              <a:t>factors to </a:t>
            </a:r>
            <a:r>
              <a:rPr lang="en-US" sz="2040" dirty="0" smtClean="0"/>
              <a:t>maintain its </a:t>
            </a:r>
            <a:r>
              <a:rPr lang="en-US" sz="2040" dirty="0"/>
              <a:t>market share.</a:t>
            </a:r>
          </a:p>
          <a:p>
            <a:pPr marL="711200" indent="-355600">
              <a:buClr>
                <a:schemeClr val="accent6">
                  <a:lumMod val="50000"/>
                </a:schemeClr>
              </a:buClr>
              <a:buFont typeface="Arial" panose="020B0604020202020204" pitchFamily="34" charset="0"/>
              <a:buChar char="•"/>
            </a:pPr>
            <a:r>
              <a:rPr lang="en-US" sz="2040" dirty="0" smtClean="0"/>
              <a:t>E.g., </a:t>
            </a:r>
            <a:r>
              <a:rPr lang="en-US" sz="2040" dirty="0"/>
              <a:t>many airline companies will set similar prices for their flights </a:t>
            </a:r>
            <a:r>
              <a:rPr lang="en-US" sz="2040" dirty="0" smtClean="0"/>
              <a:t>but choose </a:t>
            </a:r>
            <a:r>
              <a:rPr lang="en-US" sz="2040" dirty="0"/>
              <a:t>to compete on other aspects of their </a:t>
            </a:r>
            <a:r>
              <a:rPr lang="en-US" sz="2040" dirty="0" smtClean="0"/>
              <a:t>service</a:t>
            </a:r>
            <a:r>
              <a:rPr lang="en-US" sz="2040" dirty="0"/>
              <a:t>, such as baggage </a:t>
            </a:r>
            <a:r>
              <a:rPr lang="en-US" sz="2040" dirty="0" smtClean="0"/>
              <a:t>allowance, amount </a:t>
            </a:r>
            <a:r>
              <a:rPr lang="en-US" sz="2040" dirty="0"/>
              <a:t>of leg room (space), flight times and connection times, the quality of </a:t>
            </a:r>
            <a:r>
              <a:rPr lang="en-US" sz="2040" dirty="0" smtClean="0"/>
              <a:t>the food</a:t>
            </a:r>
            <a:r>
              <a:rPr lang="en-US" sz="2040" dirty="0"/>
              <a:t>, the variety of their in-flight </a:t>
            </a:r>
            <a:r>
              <a:rPr lang="en-US" sz="2040" dirty="0" smtClean="0"/>
              <a:t>entertainment, </a:t>
            </a:r>
            <a:r>
              <a:rPr lang="en-US" sz="2040" dirty="0"/>
              <a:t>and the overall level of </a:t>
            </a:r>
            <a:r>
              <a:rPr lang="en-US" sz="2040" dirty="0" smtClean="0"/>
              <a:t>customer service.</a:t>
            </a:r>
            <a:endParaRPr lang="en-US" sz="2040" dirty="0"/>
          </a:p>
        </p:txBody>
      </p:sp>
      <p:sp>
        <p:nvSpPr>
          <p:cNvPr id="8" name="Title 2"/>
          <p:cNvSpPr>
            <a:spLocks noGrp="1"/>
          </p:cNvSpPr>
          <p:nvPr>
            <p:ph type="title"/>
          </p:nvPr>
        </p:nvSpPr>
        <p:spPr>
          <a:xfrm>
            <a:off x="70266" y="72008"/>
            <a:ext cx="7886110" cy="548680"/>
          </a:xfrm>
        </p:spPr>
        <p:txBody>
          <a:bodyPr>
            <a:noAutofit/>
          </a:bodyPr>
          <a:lstStyle/>
          <a:p>
            <a:r>
              <a:rPr lang="en-US" sz="3200" dirty="0" smtClean="0"/>
              <a:t>4.4 </a:t>
            </a:r>
            <a:r>
              <a:rPr lang="en-US" sz="3200" dirty="0"/>
              <a:t>– Pricing and </a:t>
            </a:r>
            <a:r>
              <a:rPr lang="en-US" sz="3200" dirty="0" smtClean="0"/>
              <a:t>Output Policies </a:t>
            </a:r>
            <a:r>
              <a:rPr lang="en-US" sz="3200" dirty="0"/>
              <a:t>in </a:t>
            </a:r>
            <a:r>
              <a:rPr lang="en-US" sz="3200" dirty="0" smtClean="0"/>
              <a:t>Monopoly</a:t>
            </a:r>
            <a:endParaRPr lang="en-US" sz="32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146</a:t>
            </a:r>
            <a:endParaRPr lang="en-GB" sz="1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35447740"/>
      </p:ext>
    </p:extLst>
  </p:cSld>
  <p:clrMapOvr>
    <a:masterClrMapping/>
  </p:clrMapOvr>
  <p:transition advClick="0"/>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632311"/>
          </a:xfrm>
          <a:prstGeom prst="rect">
            <a:avLst/>
          </a:prstGeom>
        </p:spPr>
        <p:txBody>
          <a:bodyPr wrap="square">
            <a:spAutoFit/>
          </a:bodyPr>
          <a:lstStyle/>
          <a:p>
            <a:pPr marL="355600" indent="-355600">
              <a:buClr>
                <a:schemeClr val="accent6">
                  <a:lumMod val="50000"/>
                </a:schemeClr>
              </a:buClr>
              <a:buFont typeface="Arial" panose="020B0604020202020204" pitchFamily="34" charset="0"/>
              <a:buChar char="•"/>
            </a:pPr>
            <a:r>
              <a:rPr lang="en-US" b="1" dirty="0" smtClean="0">
                <a:solidFill>
                  <a:srgbClr val="FF0000"/>
                </a:solidFill>
              </a:rPr>
              <a:t>Penetration </a:t>
            </a:r>
            <a:r>
              <a:rPr lang="en-US" b="1" dirty="0">
                <a:solidFill>
                  <a:srgbClr val="FF0000"/>
                </a:solidFill>
              </a:rPr>
              <a:t>pricing</a:t>
            </a:r>
            <a:r>
              <a:rPr lang="en-US" dirty="0"/>
              <a:t> - This </a:t>
            </a:r>
            <a:r>
              <a:rPr lang="en-US" dirty="0" smtClean="0"/>
              <a:t>involves </a:t>
            </a:r>
            <a:r>
              <a:rPr lang="en-US" dirty="0"/>
              <a:t>setting a low price in order to enter a </a:t>
            </a:r>
            <a:r>
              <a:rPr lang="en-US" dirty="0" smtClean="0"/>
              <a:t>new market</a:t>
            </a:r>
            <a:r>
              <a:rPr lang="en-US" dirty="0"/>
              <a:t>. This pricing policy is often used by firms when launching new products </a:t>
            </a:r>
            <a:r>
              <a:rPr lang="en-US" dirty="0" smtClean="0"/>
              <a:t>in untested </a:t>
            </a:r>
            <a:r>
              <a:rPr lang="en-US" dirty="0"/>
              <a:t>markets in order to gain market recognition and market share. It can </a:t>
            </a:r>
            <a:r>
              <a:rPr lang="en-US" dirty="0" smtClean="0"/>
              <a:t>help to </a:t>
            </a:r>
            <a:r>
              <a:rPr lang="en-US" dirty="0"/>
              <a:t>give a product a competitive edge.</a:t>
            </a:r>
          </a:p>
          <a:p>
            <a:pPr marL="355600" indent="-355600">
              <a:buClr>
                <a:schemeClr val="accent6">
                  <a:lumMod val="50000"/>
                </a:schemeClr>
              </a:buClr>
              <a:buFont typeface="Arial" panose="020B0604020202020204" pitchFamily="34" charset="0"/>
              <a:buChar char="•"/>
            </a:pPr>
            <a:r>
              <a:rPr lang="en-US" b="1" dirty="0" smtClean="0">
                <a:solidFill>
                  <a:srgbClr val="FF0000"/>
                </a:solidFill>
              </a:rPr>
              <a:t>Loss </a:t>
            </a:r>
            <a:r>
              <a:rPr lang="en-US" b="1" dirty="0">
                <a:solidFill>
                  <a:srgbClr val="FF0000"/>
                </a:solidFill>
              </a:rPr>
              <a:t>leader pricing</a:t>
            </a:r>
            <a:r>
              <a:rPr lang="en-US" dirty="0"/>
              <a:t> - This happens when the price is set below the costs </a:t>
            </a:r>
            <a:r>
              <a:rPr lang="en-US" dirty="0" smtClean="0"/>
              <a:t>of production</a:t>
            </a:r>
            <a:r>
              <a:rPr lang="en-US" dirty="0"/>
              <a:t>, thus making a loss in the short run.</a:t>
            </a:r>
          </a:p>
          <a:p>
            <a:pPr marL="355600" indent="-355600">
              <a:buClr>
                <a:schemeClr val="accent6">
                  <a:lumMod val="50000"/>
                </a:schemeClr>
              </a:buClr>
              <a:buFont typeface="Arial" panose="020B0604020202020204" pitchFamily="34" charset="0"/>
              <a:buChar char="•"/>
            </a:pPr>
            <a:r>
              <a:rPr lang="en-US" dirty="0"/>
              <a:t>Supermarkets often use loss leader pricing for some of their products (such </a:t>
            </a:r>
            <a:r>
              <a:rPr lang="en-US" dirty="0" smtClean="0"/>
              <a:t>as toilet </a:t>
            </a:r>
            <a:r>
              <a:rPr lang="en-US" dirty="0"/>
              <a:t>tissue or carbonated soft drinks) in order to attract more customers to </a:t>
            </a:r>
            <a:r>
              <a:rPr lang="en-US" dirty="0" smtClean="0"/>
              <a:t>buy other </a:t>
            </a:r>
            <a:r>
              <a:rPr lang="en-US" dirty="0"/>
              <a:t>products sold at the supermarket.</a:t>
            </a:r>
          </a:p>
          <a:p>
            <a:pPr marL="355600" indent="-355600">
              <a:buClr>
                <a:schemeClr val="accent6">
                  <a:lumMod val="50000"/>
                </a:schemeClr>
              </a:buClr>
              <a:buFont typeface="Arial" panose="020B0604020202020204" pitchFamily="34" charset="0"/>
              <a:buChar char="•"/>
            </a:pPr>
            <a:r>
              <a:rPr lang="en-US" b="1" dirty="0" smtClean="0">
                <a:solidFill>
                  <a:srgbClr val="FF0000"/>
                </a:solidFill>
              </a:rPr>
              <a:t>Price </a:t>
            </a:r>
            <a:r>
              <a:rPr lang="en-US" b="1" dirty="0">
                <a:solidFill>
                  <a:srgbClr val="FF0000"/>
                </a:solidFill>
              </a:rPr>
              <a:t>skimming </a:t>
            </a:r>
            <a:r>
              <a:rPr lang="en-US" dirty="0"/>
              <a:t>- This pricing policy involves a firm setting an initially high </a:t>
            </a:r>
            <a:r>
              <a:rPr lang="en-US" dirty="0" smtClean="0"/>
              <a:t>price in </a:t>
            </a:r>
            <a:r>
              <a:rPr lang="en-US" dirty="0"/>
              <a:t>order to </a:t>
            </a:r>
            <a:r>
              <a:rPr lang="en-US" dirty="0" err="1"/>
              <a:t>maximise</a:t>
            </a:r>
            <a:r>
              <a:rPr lang="en-US" dirty="0"/>
              <a:t> profits and to recover its pre-launch costs, such as </a:t>
            </a:r>
            <a:r>
              <a:rPr lang="en-US" dirty="0" smtClean="0"/>
              <a:t>marketing and </a:t>
            </a:r>
            <a:r>
              <a:rPr lang="en-US" dirty="0"/>
              <a:t>R&amp;D (research and development). Price skimming is often used when </a:t>
            </a:r>
            <a:r>
              <a:rPr lang="en-US" dirty="0" smtClean="0"/>
              <a:t>selling new innovative </a:t>
            </a:r>
            <a:r>
              <a:rPr lang="en-US" dirty="0"/>
              <a:t>products with few, if any, substitutes. The price is </a:t>
            </a:r>
            <a:r>
              <a:rPr lang="en-US" dirty="0" smtClean="0"/>
              <a:t>continually reduced </a:t>
            </a:r>
            <a:r>
              <a:rPr lang="en-US" dirty="0"/>
              <a:t>(or 'skimmed') as competitors enter the market to launch rival </a:t>
            </a:r>
            <a:r>
              <a:rPr lang="en-US" dirty="0" smtClean="0"/>
              <a:t>products and </a:t>
            </a:r>
            <a:r>
              <a:rPr lang="en-US" dirty="0"/>
              <a:t>compete for market share.</a:t>
            </a:r>
          </a:p>
          <a:p>
            <a:pPr marL="355600" indent="-355600">
              <a:buClr>
                <a:schemeClr val="accent6">
                  <a:lumMod val="50000"/>
                </a:schemeClr>
              </a:buClr>
              <a:buFont typeface="Arial" panose="020B0604020202020204" pitchFamily="34" charset="0"/>
              <a:buChar char="•"/>
            </a:pPr>
            <a:r>
              <a:rPr lang="en-US" dirty="0"/>
              <a:t>While novelty for a new product can cause high demand and hence a high </a:t>
            </a:r>
            <a:r>
              <a:rPr lang="en-US" dirty="0" smtClean="0"/>
              <a:t>price, customers </a:t>
            </a:r>
            <a:r>
              <a:rPr lang="en-US" dirty="0"/>
              <a:t>eventually look for newer </a:t>
            </a:r>
            <a:r>
              <a:rPr lang="en-US" dirty="0" smtClean="0"/>
              <a:t>versions </a:t>
            </a:r>
            <a:r>
              <a:rPr lang="en-US" dirty="0"/>
              <a:t>or better alternatives. </a:t>
            </a:r>
            <a:r>
              <a:rPr lang="en-US" dirty="0" smtClean="0"/>
              <a:t>E.g., when </a:t>
            </a:r>
            <a:r>
              <a:rPr lang="en-US" dirty="0"/>
              <a:t>Apple launched the iPhone 4S it was priced at $399 in the USA, </a:t>
            </a:r>
            <a:r>
              <a:rPr lang="en-US" dirty="0" smtClean="0"/>
              <a:t>although the </a:t>
            </a:r>
            <a:r>
              <a:rPr lang="en-US" dirty="0"/>
              <a:t>launch </a:t>
            </a:r>
            <a:r>
              <a:rPr lang="en-US" dirty="0" smtClean="0"/>
              <a:t>of the </a:t>
            </a:r>
            <a:r>
              <a:rPr lang="en-US" dirty="0"/>
              <a:t>iPhone 5 in 2012 </a:t>
            </a:r>
            <a:r>
              <a:rPr lang="en-US" dirty="0" smtClean="0"/>
              <a:t>led </a:t>
            </a:r>
            <a:r>
              <a:rPr lang="en-US" dirty="0"/>
              <a:t>to the price of the iPhone </a:t>
            </a:r>
            <a:r>
              <a:rPr lang="en-US" dirty="0" smtClean="0"/>
              <a:t>4S falling to just </a:t>
            </a:r>
            <a:r>
              <a:rPr lang="en-US" dirty="0"/>
              <a:t>$99</a:t>
            </a:r>
            <a:r>
              <a:rPr lang="en-US" dirty="0" smtClean="0"/>
              <a:t>.</a:t>
            </a:r>
          </a:p>
        </p:txBody>
      </p:sp>
      <p:sp>
        <p:nvSpPr>
          <p:cNvPr id="8" name="Title 2"/>
          <p:cNvSpPr>
            <a:spLocks noGrp="1"/>
          </p:cNvSpPr>
          <p:nvPr>
            <p:ph type="title"/>
          </p:nvPr>
        </p:nvSpPr>
        <p:spPr>
          <a:xfrm>
            <a:off x="70266" y="72008"/>
            <a:ext cx="7886110" cy="548680"/>
          </a:xfrm>
        </p:spPr>
        <p:txBody>
          <a:bodyPr>
            <a:noAutofit/>
          </a:bodyPr>
          <a:lstStyle/>
          <a:p>
            <a:r>
              <a:rPr lang="en-US" sz="3200" dirty="0" smtClean="0"/>
              <a:t>4.4 </a:t>
            </a:r>
            <a:r>
              <a:rPr lang="en-US" sz="3200" dirty="0"/>
              <a:t>– Pricing and </a:t>
            </a:r>
            <a:r>
              <a:rPr lang="en-US" sz="3200" dirty="0" smtClean="0"/>
              <a:t>Output Policies </a:t>
            </a:r>
            <a:r>
              <a:rPr lang="en-US" sz="3200" dirty="0"/>
              <a:t>in </a:t>
            </a:r>
            <a:r>
              <a:rPr lang="en-US" sz="3200" dirty="0" smtClean="0"/>
              <a:t>Monopoly</a:t>
            </a:r>
            <a:endParaRPr lang="en-US" sz="3200" dirty="0"/>
          </a:p>
        </p:txBody>
      </p:sp>
      <p:sp>
        <p:nvSpPr>
          <p:cNvPr id="10" name="Round Same Side Corner Rectangle 9">
            <a:hlinkClick r:id="" action="ppaction://noaction"/>
          </p:cNvPr>
          <p:cNvSpPr/>
          <p:nvPr/>
        </p:nvSpPr>
        <p:spPr>
          <a:xfrm>
            <a:off x="7171200" y="62068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147</a:t>
            </a:r>
            <a:endParaRPr lang="en-GB" sz="1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23711458"/>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 name="ISPRING_PRESENTATION_TITLE" val="LO4"/>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2.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76DD945F-B7B0-4691-A0D0-E2EAD6DA23B3}">
  <ds:schemaRefs>
    <ds:schemaRef ds:uri="http://purl.org/dc/dcmitype/"/>
    <ds:schemaRef ds:uri="http://schemas.openxmlformats.org/package/2006/metadata/core-properties"/>
    <ds:schemaRef ds:uri="http://schemas.microsoft.com/office/2006/metadata/properties"/>
    <ds:schemaRef ds:uri="http://schemas.microsoft.com/office/2006/documentManagement/types"/>
    <ds:schemaRef ds:uri="http://purl.org/dc/elements/1.1/"/>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Enderoth</Template>
  <TotalTime>69051</TotalTime>
  <Words>20415</Words>
  <Application>Microsoft Office PowerPoint</Application>
  <PresentationFormat>On-screen Show (4:3)</PresentationFormat>
  <Paragraphs>1558</Paragraphs>
  <Slides>136</Slides>
  <Notes>136</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136</vt:i4>
      </vt:variant>
    </vt:vector>
  </HeadingPairs>
  <TitlesOfParts>
    <vt:vector size="145" baseType="lpstr">
      <vt:lpstr>Arial</vt:lpstr>
      <vt:lpstr>Calibri</vt:lpstr>
      <vt:lpstr>Courier New</vt:lpstr>
      <vt:lpstr>Lucida Sans Unicode</vt:lpstr>
      <vt:lpstr>Times New Roman</vt:lpstr>
      <vt:lpstr>Verdana</vt:lpstr>
      <vt:lpstr>Wingdings 2</vt:lpstr>
      <vt:lpstr>Wingdings 3</vt:lpstr>
      <vt:lpstr>Enderoth</vt:lpstr>
      <vt:lpstr>PowerPoint Presentation</vt:lpstr>
      <vt:lpstr>Course Specification</vt:lpstr>
      <vt:lpstr>Exam Assessment</vt:lpstr>
      <vt:lpstr>Syllabus Aims</vt:lpstr>
      <vt:lpstr>Syllabus Objectives</vt:lpstr>
      <vt:lpstr>Syllabus Weightings</vt:lpstr>
      <vt:lpstr>Grade Descriptors</vt:lpstr>
      <vt:lpstr>Grade Descriptors – Grade C</vt:lpstr>
      <vt:lpstr>Grade Descriptors – Grade F</vt:lpstr>
      <vt:lpstr>Section 04 – Learning Objectives</vt:lpstr>
      <vt:lpstr>Section 04 – Learning Objectives</vt:lpstr>
      <vt:lpstr>4.1 – Types of Business Organisation</vt:lpstr>
      <vt:lpstr>4.1 – Types of Business Organisation</vt:lpstr>
      <vt:lpstr>4.1 – Types of Business Organisation</vt:lpstr>
      <vt:lpstr>4.1 – Types of Business Organisation</vt:lpstr>
      <vt:lpstr>4.1 – Types of Business Organisation</vt:lpstr>
      <vt:lpstr>4.1 – Types of Business Organisation</vt:lpstr>
      <vt:lpstr>4.1 – Types of Business Organisation</vt:lpstr>
      <vt:lpstr>4.1 – Types - Limited Liability Companies</vt:lpstr>
      <vt:lpstr>4.1 – Types - Limited Liability Companies</vt:lpstr>
      <vt:lpstr>4.1 – Types - Limited Liability Companies</vt:lpstr>
      <vt:lpstr>4.1 – Types - Limited Liability Companies</vt:lpstr>
      <vt:lpstr>4.1 – Types - Limited Liability Companies</vt:lpstr>
      <vt:lpstr>4.1 – Types - Limited Liability Companies</vt:lpstr>
      <vt:lpstr>4.1 – Types - Limited Liability Companies</vt:lpstr>
      <vt:lpstr>4.1 – Types - Limited Liability Companies</vt:lpstr>
      <vt:lpstr>4.1 – Types - Limited Liability Companies</vt:lpstr>
      <vt:lpstr>4.1 – Types - Multinationals</vt:lpstr>
      <vt:lpstr>4.1 – Types - Multinationals</vt:lpstr>
      <vt:lpstr>4.1 – Types - Multinationals</vt:lpstr>
      <vt:lpstr>4.1 – Types - Multinationals</vt:lpstr>
      <vt:lpstr>4.1 – Types - Multinationals</vt:lpstr>
      <vt:lpstr>4.1 – Types – Co-operatives</vt:lpstr>
      <vt:lpstr>4.1 – Types – Co-operatives</vt:lpstr>
      <vt:lpstr>4.1 – Types – Co-operatives</vt:lpstr>
      <vt:lpstr>4.1 – Types – Co-operatives</vt:lpstr>
      <vt:lpstr>4.1 – Types – Public Corporations</vt:lpstr>
      <vt:lpstr>4.1 – Types – Public Corporations</vt:lpstr>
      <vt:lpstr>4.1 – Types – Public Corporations</vt:lpstr>
      <vt:lpstr>4.1 – Types – Public Corporations</vt:lpstr>
      <vt:lpstr>4.1 – Types – Nationalisation</vt:lpstr>
      <vt:lpstr>4.1 – Factors affecting the choice of business organisation</vt:lpstr>
      <vt:lpstr>4.1 – Factors affecting the choice of business organisation</vt:lpstr>
      <vt:lpstr>4.1 – Factors affecting the choice of business organisation</vt:lpstr>
      <vt:lpstr>4.1 – Factors affecting the choice of business organisation</vt:lpstr>
      <vt:lpstr>4.2 – Production</vt:lpstr>
      <vt:lpstr>4.2 – Production</vt:lpstr>
      <vt:lpstr>4.2 – The Demand For Factors of Production</vt:lpstr>
      <vt:lpstr>4.2 – The Demand For Factors of Production</vt:lpstr>
      <vt:lpstr>4.2 – The Demand For Factors of Production</vt:lpstr>
      <vt:lpstr>4.2 – Factors of Production – Labour vs. Capital</vt:lpstr>
      <vt:lpstr>4.2 – Factors of Production – Labour vs. Capital</vt:lpstr>
      <vt:lpstr>4.2 – Factors of Production – Labour vs. Capital</vt:lpstr>
      <vt:lpstr>4.2 – Factors of Production – Labour vs. Capital</vt:lpstr>
      <vt:lpstr>4.2 – Factors of Production – Capital Intensive</vt:lpstr>
      <vt:lpstr>4.2 – Factors of Production – Capital Intensive</vt:lpstr>
      <vt:lpstr>4.2 – Factors of Production – Capital Intensive</vt:lpstr>
      <vt:lpstr>4.2 – Factors of Production – Productivity</vt:lpstr>
      <vt:lpstr>4.2 – Factors of Production – Productivity</vt:lpstr>
      <vt:lpstr>4.2 – Factors of Production – Productivity</vt:lpstr>
      <vt:lpstr>4.2 – Factors of Production – Productivity</vt:lpstr>
      <vt:lpstr>4.2 – Factors of Production – Productivity</vt:lpstr>
      <vt:lpstr>4.2 – Factors of Production – Productivity</vt:lpstr>
      <vt:lpstr>4.2 – Factors of Production – Productivity</vt:lpstr>
      <vt:lpstr>4.2 – Factors of Production – Productivity</vt:lpstr>
      <vt:lpstr>4.2 – Factors of Production – Productivity</vt:lpstr>
      <vt:lpstr>4.3 – Costs and Profits – Key terms</vt:lpstr>
      <vt:lpstr>4.3 – Costs and Profits</vt:lpstr>
      <vt:lpstr>4.3 – Costs and Profits – Fixes Costs</vt:lpstr>
      <vt:lpstr>4.3 – Costs and Profits – Total Costs</vt:lpstr>
      <vt:lpstr>4.3 – Costs and Profits – Average Costs</vt:lpstr>
      <vt:lpstr>4.3 – Costs and Profits – Average Costs</vt:lpstr>
      <vt:lpstr>4.3 – Costs and Profits – Average Costs</vt:lpstr>
      <vt:lpstr>4.3 – Costs and Profits – Average Costs</vt:lpstr>
      <vt:lpstr>4.3 – Costs and Profits – Revenues</vt:lpstr>
      <vt:lpstr>4.3 – Costs and Profits – Profit Maximisation</vt:lpstr>
      <vt:lpstr>4.3 – Profit Maximisation – Business Objectives</vt:lpstr>
      <vt:lpstr>4.3 – Costs and Profits – Average Costs</vt:lpstr>
      <vt:lpstr>4.3 – Costs and Profits – Average Costs</vt:lpstr>
      <vt:lpstr>4.3 – Costs and Profits – Average Costs</vt:lpstr>
      <vt:lpstr>4.3 – Costs and Profits – Alternative Business Objectives</vt:lpstr>
      <vt:lpstr>4.3 – Costs and Profits – Alternative Business Objectives</vt:lpstr>
      <vt:lpstr>4.3 – Costs and Profits – Alternative Business Objectives</vt:lpstr>
      <vt:lpstr>4.4 – Perfect Competition and Monopoly</vt:lpstr>
      <vt:lpstr>4.4 – Perfect Competition and Monopoly – Key Terms</vt:lpstr>
      <vt:lpstr>4.4 – Perfect Competition and Monopoly</vt:lpstr>
      <vt:lpstr>4.4 – Perfect Competition and Monopoly</vt:lpstr>
      <vt:lpstr>4.4 – Perfect Competition and Monopoly</vt:lpstr>
      <vt:lpstr>4.4 – Perfect Competition and Monopoly</vt:lpstr>
      <vt:lpstr>4.4 – Perfect Competition and Monopoly</vt:lpstr>
      <vt:lpstr>4.4 – Perfect Competition and Monopoly</vt:lpstr>
      <vt:lpstr>4.4 – Monopoly</vt:lpstr>
      <vt:lpstr>4.4 – Monopoly</vt:lpstr>
      <vt:lpstr>4.4 – Monopoly</vt:lpstr>
      <vt:lpstr>4.4 – Pricing and Output Policies in Monopoly</vt:lpstr>
      <vt:lpstr>4.4 – Pricing and Output Policies in Monopoly</vt:lpstr>
      <vt:lpstr>4.4 – Pricing and Output Policies in Monopoly</vt:lpstr>
      <vt:lpstr>4.4 – Pricing and Output Policies in Monopoly</vt:lpstr>
      <vt:lpstr>4.4 – Pricing and Output Policies in Monopoly</vt:lpstr>
      <vt:lpstr>4.4 – Pricing and Output Policies in Monopoly</vt:lpstr>
      <vt:lpstr>4.4 – Pricing and Output Policies in Monopoly</vt:lpstr>
      <vt:lpstr>4.4 – Monopoly - Disadvantages</vt:lpstr>
      <vt:lpstr>4.4 – Monopoly - Advantages</vt:lpstr>
      <vt:lpstr>4.4 – Monopoly - Disadvantages</vt:lpstr>
      <vt:lpstr>4.5 – Business Growth</vt:lpstr>
      <vt:lpstr>4.5 – Business Growth – Key Terms</vt:lpstr>
      <vt:lpstr>4.5 – Business Growth – Key Terms</vt:lpstr>
      <vt:lpstr>4.5 – Business Growth – Size of Firms</vt:lpstr>
      <vt:lpstr>4.5 – Business Growth – Size of Firms</vt:lpstr>
      <vt:lpstr>4.5 – Business Growth – Size of Firms</vt:lpstr>
      <vt:lpstr>4.5 – Business Growth – Size of Firms</vt:lpstr>
      <vt:lpstr>4.5 – How Do Firms Grow?</vt:lpstr>
      <vt:lpstr>4.5 – How Do Firms Grow? - Takeover</vt:lpstr>
      <vt:lpstr>4.5 – How Do Firms Grow? - Merger</vt:lpstr>
      <vt:lpstr>4.5 – Types of Integration - Horizontal</vt:lpstr>
      <vt:lpstr>4.5 – Types of Integration - Horizontal</vt:lpstr>
      <vt:lpstr>4.5 – Types of Integration - Vertical</vt:lpstr>
      <vt:lpstr>4.5 – Types of Integration - Vertical</vt:lpstr>
      <vt:lpstr>4.5 – Types of Integration - Vertical</vt:lpstr>
      <vt:lpstr>4.5 – Types of Integration – Exam Practice</vt:lpstr>
      <vt:lpstr>4.5 – Types of Integration – Conglomerate</vt:lpstr>
      <vt:lpstr>4.5 – Types of Integration – Conglomerate</vt:lpstr>
      <vt:lpstr>4.5 – Why Do Small Firms Co-Exist Beside Large Firms?</vt:lpstr>
      <vt:lpstr>4.5 – Why Do Small Firms Co-Exist Beside Large Firms?</vt:lpstr>
      <vt:lpstr>4.5 – Economies of Scale</vt:lpstr>
      <vt:lpstr>4.5 – Economies of Scale</vt:lpstr>
      <vt:lpstr>4.5 – Economies of Scale</vt:lpstr>
      <vt:lpstr>4.5 – Economies of Scale</vt:lpstr>
      <vt:lpstr>4.5 – Economies of Scale - External</vt:lpstr>
      <vt:lpstr>4.5 – Economies of Scale - External</vt:lpstr>
      <vt:lpstr>4.5 – Diseconomies of Scale</vt:lpstr>
      <vt:lpstr>4.5 – Diseconomies of Scale</vt:lpstr>
      <vt:lpstr>4.5 – Diseconomies of Scale</vt:lpstr>
      <vt:lpstr>4.5 – Diseconomies of Scale</vt:lpstr>
      <vt:lpstr>4.5 – Diseconomies of Scale</vt:lpstr>
      <vt:lpstr>4 – Exam Questions</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LO4</dc:title>
  <dc:subject>eBusiness</dc:subject>
  <dc:creator>Enderoth</dc:creator>
  <cp:lastModifiedBy>Stephen Rafferty</cp:lastModifiedBy>
  <cp:revision>1862</cp:revision>
  <cp:lastPrinted>2014-01-22T18:25:48Z</cp:lastPrinted>
  <dcterms:created xsi:type="dcterms:W3CDTF">2008-03-12T11:01:44Z</dcterms:created>
  <dcterms:modified xsi:type="dcterms:W3CDTF">2018-08-03T18:21:35Z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